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40" r:id="rId4"/>
  </p:sldMasterIdLst>
  <p:notesMasterIdLst>
    <p:notesMasterId r:id="rId16"/>
  </p:notesMasterIdLst>
  <p:handoutMasterIdLst>
    <p:handoutMasterId r:id="rId17"/>
  </p:handoutMasterIdLst>
  <p:sldIdLst>
    <p:sldId id="268" r:id="rId5"/>
    <p:sldId id="270" r:id="rId6"/>
    <p:sldId id="271" r:id="rId7"/>
    <p:sldId id="272" r:id="rId8"/>
    <p:sldId id="275" r:id="rId9"/>
    <p:sldId id="273" r:id="rId10"/>
    <p:sldId id="274" r:id="rId11"/>
    <p:sldId id="276" r:id="rId12"/>
    <p:sldId id="277" r:id="rId13"/>
    <p:sldId id="278" r:id="rId14"/>
    <p:sldId id="279" r:id="rId15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7B53280-C90E-45DA-8BDB-4C2A0BC9CB88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A823BED-889D-4675-B830-85EC3976F687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8110226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DC3D60-024A-4801-A0C3-29C108CD2902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2F7FBCA-4BE8-4FB5-91BD-69C6AC6BDB5D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7112367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2F7FBCA-4BE8-4FB5-91BD-69C6AC6BDB5D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1875544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2F7FBCA-4BE8-4FB5-91BD-69C6AC6BDB5D}" type="slidenum">
              <a:rPr lang="ru-RU" noProof="1" smtClean="0"/>
              <a:t>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596785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rtlCol="0"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 rtlCol="0"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1" smtClean="0"/>
              <a:t>Образец подзаголовка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rtl="0"/>
            <a:fld id="{1E0B5F0F-3A42-494A-8C22-C18A8EAE06D7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rtl="0"/>
            <a:fld id="{4FAB73BC-B049-4115-A692-8D63A059BFB8}" type="slidenum">
              <a:rPr lang="ru-RU" noProof="1" dirty="0" smtClean="0"/>
              <a:pPr/>
              <a:t>‹#›</a:t>
            </a:fld>
            <a:endParaRPr lang="ru-RU" noProof="1"/>
          </a:p>
        </p:txBody>
      </p:sp>
      <p:sp>
        <p:nvSpPr>
          <p:cNvPr id="7" name="Прямоугольник 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1DA459-704B-40E1-AD01-072DDB596BB7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762000" y="381000"/>
            <a:ext cx="7734300" cy="5897562"/>
          </a:xfrm>
        </p:spPr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6B8660-9824-44AB-8B5D-553169A84577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4E3A2C-AB9E-4AA3-89AF-EFDD7C830C60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rtlCol="0"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261872" y="4800600"/>
            <a:ext cx="9418320" cy="1691640"/>
          </a:xfrm>
        </p:spPr>
        <p:txBody>
          <a:bodyPr rtlCol="0"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584E32-2C87-460D-9E2A-CDCE61793030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7" name="Прямоугольник 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261872" y="1828800"/>
            <a:ext cx="4480560" cy="4351337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126480" y="1828800"/>
            <a:ext cx="4480560" cy="4351337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03EC2F-041D-4CF2-86D8-F0B0A674393E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261872" y="1713655"/>
            <a:ext cx="4480560" cy="73152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261872" y="2507550"/>
            <a:ext cx="4480560" cy="366465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126480" y="1713655"/>
            <a:ext cx="4480560" cy="731520"/>
          </a:xfrm>
        </p:spPr>
        <p:txBody>
          <a:bodyPr rtlCol="0"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126480" y="2507550"/>
            <a:ext cx="4480560" cy="366465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1D73CE-C401-4D04-9560-034A055CB90C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C1550E-F63F-4B80-B07F-C41DEB6C305D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906AA1-9020-4738-8076-27C655C98403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04267" y="685800"/>
            <a:ext cx="6079066" cy="548640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41248" y="2099734"/>
            <a:ext cx="3200400" cy="3810001"/>
          </a:xfrm>
        </p:spPr>
        <p:txBody>
          <a:bodyPr rtlCol="0"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847DE8-DA57-4BA5-AFA8-12EAB9D5EB1A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rtlCol="0"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rtlCol="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914400" y="6108589"/>
            <a:ext cx="9982200" cy="5970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548A18-9E87-43F8-A1C0-3FC74948BE65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D299D950-0B36-4B3E-8BAE-8806AC771179}" type="datetime1">
              <a:rPr lang="ru-RU" noProof="1" smtClean="0"/>
              <a:t>07.06.2023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fld id="{4FAB73BC-B049-4115-A692-8D63A059BFB8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траницы книги крупным планом">
            <a:extLst>
              <a:ext uri="{FF2B5EF4-FFF2-40B4-BE49-F238E27FC236}">
                <a16:creationId xmlns:a16="http://schemas.microsoft.com/office/drawing/2014/main" id="{E8B6E499-B9AF-4C9F-9B5A-1EFCE8B402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740" r="9545"/>
          <a:stretch/>
        </p:blipFill>
        <p:spPr>
          <a:xfrm>
            <a:off x="452761" y="10"/>
            <a:ext cx="5643239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E48B8D-7A59-42A4-A61B-B66E6063D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4928" y="2718132"/>
            <a:ext cx="4711197" cy="1704703"/>
          </a:xfrm>
        </p:spPr>
        <p:txBody>
          <a:bodyPr rtlCol="0">
            <a:normAutofit fontScale="90000"/>
          </a:bodyPr>
          <a:lstStyle/>
          <a:p>
            <a:r>
              <a:rPr lang="uk-UA" sz="6000" noProof="1" smtClean="0"/>
              <a:t>Бізнес етикет різних країн</a:t>
            </a:r>
            <a:endParaRPr lang="ru-RU" sz="6000" noProof="1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871044-9D2C-42D1-8B31-E3D6F11C6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7596" y="4800599"/>
            <a:ext cx="3950503" cy="1691640"/>
          </a:xfrm>
        </p:spPr>
        <p:txBody>
          <a:bodyPr rtlCol="0">
            <a:noAutofit/>
          </a:bodyPr>
          <a:lstStyle/>
          <a:p>
            <a:pPr algn="r"/>
            <a:r>
              <a:rPr lang="uk-UA" sz="1600" dirty="0"/>
              <a:t>Виконала:</a:t>
            </a:r>
          </a:p>
          <a:p>
            <a:pPr algn="r"/>
            <a:r>
              <a:rPr lang="uk-UA" sz="1600" dirty="0"/>
              <a:t>Студентка І курсу </a:t>
            </a:r>
          </a:p>
          <a:p>
            <a:pPr algn="r"/>
            <a:r>
              <a:rPr lang="uk-UA" sz="1600" dirty="0" smtClean="0"/>
              <a:t>015 </a:t>
            </a:r>
            <a:r>
              <a:rPr lang="uk-UA" sz="1600" dirty="0"/>
              <a:t>група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96148" y="15362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dirty="0">
                <a:latin typeface="+mj-lt"/>
                <a:cs typeface="Times New Roman" panose="02020603050405020304" pitchFamily="18" charset="0"/>
              </a:rPr>
              <a:t>Міністерство освіти і науки України  Одеський національний економічний університет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61463" y="1602042"/>
            <a:ext cx="5930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+mj-lt"/>
                <a:cs typeface="Times New Roman" panose="02020603050405020304" pitchFamily="18" charset="0"/>
              </a:rPr>
              <a:t>Творче індивідуальне завдання з дисципліни</a:t>
            </a:r>
          </a:p>
          <a:p>
            <a:pPr algn="ctr"/>
            <a:r>
              <a:rPr lang="uk-UA" dirty="0">
                <a:latin typeface="+mj-lt"/>
                <a:cs typeface="Times New Roman" panose="02020603050405020304" pitchFamily="18" charset="0"/>
              </a:rPr>
              <a:t>«Міжкультурні комунікації» </a:t>
            </a:r>
          </a:p>
        </p:txBody>
      </p:sp>
    </p:spTree>
    <p:extLst>
      <p:ext uri="{BB962C8B-B14F-4D97-AF65-F5344CB8AC3E}">
        <p14:creationId xmlns:p14="http://schemas.microsoft.com/office/powerpoint/2010/main" val="32266440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0067" y="653143"/>
            <a:ext cx="2787613" cy="1025116"/>
          </a:xfrm>
        </p:spPr>
        <p:txBody>
          <a:bodyPr/>
          <a:lstStyle/>
          <a:p>
            <a:r>
              <a:rPr lang="ru-RU" dirty="0" err="1"/>
              <a:t>Висновок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918" y="1946366"/>
            <a:ext cx="5243431" cy="4351337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етикет</a:t>
            </a:r>
            <a:r>
              <a:rPr lang="ru-RU" dirty="0"/>
              <a:t> є </a:t>
            </a:r>
            <a:r>
              <a:rPr lang="ru-RU" dirty="0" err="1"/>
              <a:t>важливим</a:t>
            </a:r>
            <a:r>
              <a:rPr lang="ru-RU" dirty="0"/>
              <a:t> компонентом </a:t>
            </a:r>
            <a:r>
              <a:rPr lang="ru-RU" dirty="0" err="1"/>
              <a:t>успішної</a:t>
            </a:r>
            <a:r>
              <a:rPr lang="ru-RU" dirty="0"/>
              <a:t> </a:t>
            </a:r>
            <a:r>
              <a:rPr lang="ru-RU" dirty="0" err="1"/>
              <a:t>кар'єри</a:t>
            </a:r>
            <a:r>
              <a:rPr lang="ru-RU" dirty="0"/>
              <a:t> та </a:t>
            </a:r>
            <a:r>
              <a:rPr lang="ru-RU" dirty="0" err="1"/>
              <a:t>ділових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</a:t>
            </a:r>
            <a:r>
              <a:rPr lang="ru-RU" dirty="0" err="1"/>
              <a:t>Український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етикет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та </a:t>
            </a:r>
            <a:r>
              <a:rPr lang="ru-RU" dirty="0" err="1"/>
              <a:t>відрізняється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західного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високу</a:t>
            </a:r>
            <a:r>
              <a:rPr lang="ru-RU" dirty="0"/>
              <a:t> </a:t>
            </a:r>
            <a:r>
              <a:rPr lang="ru-RU" dirty="0" err="1"/>
              <a:t>оцінку</a:t>
            </a:r>
            <a:r>
              <a:rPr lang="ru-RU" dirty="0"/>
              <a:t> </a:t>
            </a:r>
            <a:r>
              <a:rPr lang="ru-RU" dirty="0" err="1"/>
              <a:t>ввічливості</a:t>
            </a:r>
            <a:r>
              <a:rPr lang="ru-RU" dirty="0"/>
              <a:t> та </a:t>
            </a:r>
            <a:r>
              <a:rPr lang="ru-RU" dirty="0" err="1"/>
              <a:t>поваги</a:t>
            </a:r>
            <a:r>
              <a:rPr lang="ru-RU" dirty="0"/>
              <a:t> до </a:t>
            </a:r>
            <a:r>
              <a:rPr lang="ru-RU" dirty="0" err="1"/>
              <a:t>інших</a:t>
            </a:r>
            <a:r>
              <a:rPr lang="ru-RU" dirty="0"/>
              <a:t> людей,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формальних</a:t>
            </a:r>
            <a:r>
              <a:rPr lang="ru-RU" dirty="0"/>
              <a:t> </a:t>
            </a:r>
            <a:r>
              <a:rPr lang="ru-RU" dirty="0" err="1"/>
              <a:t>виразів</a:t>
            </a:r>
            <a:r>
              <a:rPr lang="ru-RU" dirty="0"/>
              <a:t> та </a:t>
            </a:r>
            <a:r>
              <a:rPr lang="ru-RU" dirty="0" err="1"/>
              <a:t>точність</a:t>
            </a:r>
            <a:r>
              <a:rPr lang="ru-RU" dirty="0"/>
              <a:t> у </a:t>
            </a:r>
            <a:r>
              <a:rPr lang="ru-RU" dirty="0" err="1"/>
              <a:t>спілкуванні</a:t>
            </a:r>
            <a:r>
              <a:rPr lang="ru-RU" dirty="0"/>
              <a:t>. </a:t>
            </a:r>
            <a:r>
              <a:rPr lang="ru-RU" dirty="0" err="1"/>
              <a:t>Знання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 правил </a:t>
            </a: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етикету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допомогти</a:t>
            </a:r>
            <a:r>
              <a:rPr lang="ru-RU" dirty="0"/>
              <a:t> вам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успіху</a:t>
            </a:r>
            <a:r>
              <a:rPr lang="ru-RU" dirty="0"/>
              <a:t> в </a:t>
            </a:r>
            <a:r>
              <a:rPr lang="ru-RU" dirty="0" err="1"/>
              <a:t>ділових</a:t>
            </a:r>
            <a:r>
              <a:rPr lang="ru-RU" dirty="0"/>
              <a:t> </a:t>
            </a:r>
            <a:r>
              <a:rPr lang="ru-RU" dirty="0" err="1"/>
              <a:t>відносинах</a:t>
            </a:r>
            <a:r>
              <a:rPr lang="ru-RU" dirty="0"/>
              <a:t> та </a:t>
            </a:r>
            <a:r>
              <a:rPr lang="ru-RU" dirty="0" err="1"/>
              <a:t>підвищити</a:t>
            </a:r>
            <a:r>
              <a:rPr lang="ru-RU" dirty="0"/>
              <a:t> вашу </a:t>
            </a:r>
            <a:r>
              <a:rPr lang="ru-RU" dirty="0" err="1"/>
              <a:t>професійну</a:t>
            </a:r>
            <a:r>
              <a:rPr lang="ru-RU" dirty="0"/>
              <a:t> </a:t>
            </a:r>
            <a:r>
              <a:rPr lang="ru-RU" dirty="0" err="1"/>
              <a:t>репутацію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349" y="653143"/>
            <a:ext cx="5122817" cy="512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62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495621" y="2338251"/>
            <a:ext cx="4995237" cy="1077368"/>
          </a:xfrm>
        </p:spPr>
        <p:txBody>
          <a:bodyPr/>
          <a:lstStyle/>
          <a:p>
            <a:pPr algn="ctr"/>
            <a:r>
              <a:rPr lang="uk-UA" dirty="0" smtClean="0"/>
              <a:t>Дякую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5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4226" y="378823"/>
            <a:ext cx="4159214" cy="1325562"/>
          </a:xfrm>
        </p:spPr>
        <p:txBody>
          <a:bodyPr/>
          <a:lstStyle/>
          <a:p>
            <a:r>
              <a:rPr lang="uk-UA" dirty="0" smtClean="0"/>
              <a:t>Вступ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04226" y="1907178"/>
            <a:ext cx="4812357" cy="4351337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Бізнес</a:t>
            </a:r>
            <a:r>
              <a:rPr lang="ru-RU" dirty="0" smtClean="0"/>
              <a:t> </a:t>
            </a:r>
            <a:r>
              <a:rPr lang="ru-RU" dirty="0" err="1"/>
              <a:t>етикет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правил </a:t>
            </a:r>
            <a:r>
              <a:rPr lang="ru-RU" dirty="0" err="1"/>
              <a:t>поведінки</a:t>
            </a:r>
            <a:r>
              <a:rPr lang="ru-RU" dirty="0"/>
              <a:t> в </a:t>
            </a:r>
            <a:r>
              <a:rPr lang="ru-RU" dirty="0" err="1"/>
              <a:t>бізнес-середовищі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допомагають</a:t>
            </a:r>
            <a:r>
              <a:rPr lang="ru-RU" dirty="0"/>
              <a:t> </a:t>
            </a:r>
            <a:r>
              <a:rPr lang="ru-RU" dirty="0" err="1"/>
              <a:t>зберегти</a:t>
            </a:r>
            <a:r>
              <a:rPr lang="ru-RU" dirty="0"/>
              <a:t> </a:t>
            </a:r>
            <a:r>
              <a:rPr lang="ru-RU" dirty="0" err="1"/>
              <a:t>професійні</a:t>
            </a:r>
            <a:r>
              <a:rPr lang="ru-RU" dirty="0"/>
              <a:t> </a:t>
            </a:r>
            <a:r>
              <a:rPr lang="ru-RU" dirty="0" err="1"/>
              <a:t>стосунки</a:t>
            </a:r>
            <a:r>
              <a:rPr lang="ru-RU" dirty="0"/>
              <a:t> та </a:t>
            </a:r>
            <a:r>
              <a:rPr lang="ru-RU" dirty="0" err="1"/>
              <a:t>позитивний</a:t>
            </a:r>
            <a:r>
              <a:rPr lang="ru-RU" dirty="0"/>
              <a:t> </a:t>
            </a:r>
            <a:r>
              <a:rPr lang="ru-RU" dirty="0" err="1"/>
              <a:t>імідж</a:t>
            </a:r>
            <a:r>
              <a:rPr lang="ru-RU" dirty="0"/>
              <a:t>. </a:t>
            </a:r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країна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в </a:t>
            </a: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етикеті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варто</a:t>
            </a:r>
            <a:r>
              <a:rPr lang="ru-RU" dirty="0"/>
              <a:t> знати для </a:t>
            </a:r>
            <a:r>
              <a:rPr lang="ru-RU" dirty="0" err="1"/>
              <a:t>успішної</a:t>
            </a:r>
            <a:r>
              <a:rPr lang="ru-RU" dirty="0"/>
              <a:t> </a:t>
            </a:r>
            <a:r>
              <a:rPr lang="ru-RU" dirty="0" err="1"/>
              <a:t>співпраці</a:t>
            </a:r>
            <a:r>
              <a:rPr lang="ru-RU" dirty="0"/>
              <a:t> з </a:t>
            </a:r>
            <a:r>
              <a:rPr lang="ru-RU" dirty="0" err="1"/>
              <a:t>представниками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культур.</a:t>
            </a:r>
          </a:p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даній</a:t>
            </a:r>
            <a:r>
              <a:rPr lang="ru-RU" dirty="0"/>
              <a:t> </a:t>
            </a:r>
            <a:r>
              <a:rPr lang="ru-RU" dirty="0" err="1"/>
              <a:t>презентації</a:t>
            </a:r>
            <a:r>
              <a:rPr lang="ru-RU" dirty="0"/>
              <a:t> ми </a:t>
            </a:r>
            <a:r>
              <a:rPr lang="ru-RU" dirty="0" err="1"/>
              <a:t>розглянемо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етикет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порівняно</a:t>
            </a:r>
            <a:r>
              <a:rPr lang="ru-RU" dirty="0"/>
              <a:t> з </a:t>
            </a:r>
            <a:r>
              <a:rPr lang="ru-RU" dirty="0" err="1"/>
              <a:t>українським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етикетом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показати</a:t>
            </a:r>
            <a:r>
              <a:rPr lang="ru-RU" dirty="0"/>
              <a:t> </a:t>
            </a:r>
            <a:r>
              <a:rPr lang="ru-RU" dirty="0" err="1"/>
              <a:t>відмінності</a:t>
            </a:r>
            <a:r>
              <a:rPr lang="ru-RU" dirty="0"/>
              <a:t> та </a:t>
            </a:r>
            <a:r>
              <a:rPr lang="ru-RU" dirty="0" err="1"/>
              <a:t>схожості</a:t>
            </a:r>
            <a:r>
              <a:rPr lang="ru-RU" dirty="0"/>
              <a:t> в </a:t>
            </a:r>
            <a:r>
              <a:rPr lang="ru-RU" dirty="0" err="1"/>
              <a:t>тривалості</a:t>
            </a:r>
            <a:r>
              <a:rPr lang="ru-RU" dirty="0"/>
              <a:t> </a:t>
            </a:r>
            <a:r>
              <a:rPr lang="ru-RU" dirty="0" err="1"/>
              <a:t>переговорів</a:t>
            </a:r>
            <a:r>
              <a:rPr lang="ru-RU" dirty="0"/>
              <a:t>, </a:t>
            </a:r>
            <a:r>
              <a:rPr lang="ru-RU" dirty="0" err="1"/>
              <a:t>обраному</a:t>
            </a:r>
            <a:r>
              <a:rPr lang="ru-RU" dirty="0"/>
              <a:t> </a:t>
            </a:r>
            <a:r>
              <a:rPr lang="ru-RU" dirty="0" err="1"/>
              <a:t>одязі</a:t>
            </a:r>
            <a:r>
              <a:rPr lang="ru-RU" dirty="0"/>
              <a:t>, методах </a:t>
            </a:r>
            <a:r>
              <a:rPr lang="ru-RU" dirty="0" err="1"/>
              <a:t>комунікації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аспектах.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211" y="718458"/>
            <a:ext cx="5225142" cy="522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960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72" y="339634"/>
            <a:ext cx="2474105" cy="1325562"/>
          </a:xfrm>
        </p:spPr>
        <p:txBody>
          <a:bodyPr/>
          <a:lstStyle/>
          <a:p>
            <a:r>
              <a:rPr lang="uk-UA" dirty="0" smtClean="0"/>
              <a:t>Китай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1872" y="1802674"/>
            <a:ext cx="4329031" cy="435133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 </a:t>
            </a:r>
            <a:r>
              <a:rPr lang="ru-RU" dirty="0" err="1"/>
              <a:t>Китаї</a:t>
            </a:r>
            <a:r>
              <a:rPr lang="ru-RU" dirty="0"/>
              <a:t>, переговори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тривати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довго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взаємного</a:t>
            </a:r>
            <a:r>
              <a:rPr lang="ru-RU" dirty="0"/>
              <a:t> </a:t>
            </a:r>
            <a:r>
              <a:rPr lang="ru-RU" dirty="0" err="1"/>
              <a:t>порозуміння</a:t>
            </a:r>
            <a:r>
              <a:rPr lang="ru-RU" dirty="0"/>
              <a:t> та </a:t>
            </a:r>
            <a:r>
              <a:rPr lang="ru-RU" dirty="0" err="1"/>
              <a:t>встановити</a:t>
            </a:r>
            <a:r>
              <a:rPr lang="ru-RU" dirty="0"/>
              <a:t> </a:t>
            </a:r>
            <a:r>
              <a:rPr lang="ru-RU" dirty="0" err="1"/>
              <a:t>довгострокові</a:t>
            </a:r>
            <a:r>
              <a:rPr lang="ru-RU" dirty="0"/>
              <a:t> </a:t>
            </a:r>
            <a:r>
              <a:rPr lang="ru-RU" dirty="0" err="1"/>
              <a:t>стосунки</a:t>
            </a:r>
            <a:r>
              <a:rPr lang="ru-RU" dirty="0"/>
              <a:t>. </a:t>
            </a:r>
            <a:r>
              <a:rPr lang="ru-RU" dirty="0" err="1"/>
              <a:t>Українські</a:t>
            </a:r>
            <a:r>
              <a:rPr lang="ru-RU" dirty="0"/>
              <a:t> </a:t>
            </a:r>
            <a:r>
              <a:rPr lang="ru-RU" dirty="0" err="1"/>
              <a:t>бізнесмені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бути </a:t>
            </a:r>
            <a:r>
              <a:rPr lang="ru-RU" dirty="0" err="1"/>
              <a:t>готові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та не </a:t>
            </a:r>
            <a:r>
              <a:rPr lang="ru-RU" dirty="0" err="1"/>
              <a:t>поспішати</a:t>
            </a:r>
            <a:r>
              <a:rPr lang="ru-RU" dirty="0"/>
              <a:t> з </a:t>
            </a:r>
            <a:r>
              <a:rPr lang="ru-RU" dirty="0" err="1"/>
              <a:t>укладанням</a:t>
            </a:r>
            <a:r>
              <a:rPr lang="ru-RU" dirty="0"/>
              <a:t> </a:t>
            </a:r>
            <a:r>
              <a:rPr lang="ru-RU" dirty="0" err="1"/>
              <a:t>угод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Одяг</a:t>
            </a:r>
            <a:r>
              <a:rPr lang="ru-RU" dirty="0"/>
              <a:t> у </a:t>
            </a:r>
            <a:r>
              <a:rPr lang="ru-RU" dirty="0" err="1"/>
              <a:t>Китаї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велике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тому на переговорах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одягатися</a:t>
            </a:r>
            <a:r>
              <a:rPr lang="ru-RU" dirty="0"/>
              <a:t> </a:t>
            </a:r>
            <a:r>
              <a:rPr lang="ru-RU" dirty="0" err="1"/>
              <a:t>офіційно</a:t>
            </a:r>
            <a:r>
              <a:rPr lang="ru-RU" dirty="0"/>
              <a:t> та консервативно.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дотримуватися</a:t>
            </a:r>
            <a:r>
              <a:rPr lang="ru-RU" dirty="0"/>
              <a:t> правил </a:t>
            </a:r>
            <a:r>
              <a:rPr lang="ru-RU" dirty="0" err="1"/>
              <a:t>етикету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не </a:t>
            </a:r>
            <a:r>
              <a:rPr lang="ru-RU" dirty="0" err="1"/>
              <a:t>запитувати</a:t>
            </a:r>
            <a:r>
              <a:rPr lang="ru-RU" dirty="0"/>
              <a:t> про </a:t>
            </a:r>
            <a:r>
              <a:rPr lang="ru-RU" dirty="0" err="1"/>
              <a:t>особисте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співрозмовника</a:t>
            </a:r>
            <a:r>
              <a:rPr lang="ru-RU" dirty="0"/>
              <a:t> та не </a:t>
            </a:r>
            <a:r>
              <a:rPr lang="ru-RU" dirty="0" err="1"/>
              <a:t>говорити</a:t>
            </a:r>
            <a:r>
              <a:rPr lang="ru-RU" dirty="0"/>
              <a:t> </a:t>
            </a:r>
            <a:r>
              <a:rPr lang="ru-RU" dirty="0" err="1"/>
              <a:t>голосно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8" y="664028"/>
            <a:ext cx="4966063" cy="496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415" y="300446"/>
            <a:ext cx="2082219" cy="1325562"/>
          </a:xfrm>
        </p:spPr>
        <p:txBody>
          <a:bodyPr/>
          <a:lstStyle/>
          <a:p>
            <a:r>
              <a:rPr lang="uk-UA" dirty="0" smtClean="0"/>
              <a:t>США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2415" y="1789611"/>
            <a:ext cx="4603351" cy="435133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У США переговори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прямолінійними</a:t>
            </a:r>
            <a:r>
              <a:rPr lang="ru-RU" dirty="0"/>
              <a:t> та </a:t>
            </a:r>
            <a:r>
              <a:rPr lang="ru-RU" dirty="0" err="1"/>
              <a:t>швидкими</a:t>
            </a:r>
            <a:r>
              <a:rPr lang="ru-RU" dirty="0"/>
              <a:t> </a:t>
            </a:r>
            <a:r>
              <a:rPr lang="ru-RU" dirty="0" err="1"/>
              <a:t>порівняно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країнами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цінують</a:t>
            </a:r>
            <a:r>
              <a:rPr lang="ru-RU" dirty="0"/>
              <a:t> час та </a:t>
            </a:r>
            <a:r>
              <a:rPr lang="ru-RU" dirty="0" err="1"/>
              <a:t>швидкість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. </a:t>
            </a:r>
            <a:r>
              <a:rPr lang="ru-RU" dirty="0" err="1"/>
              <a:t>Українські</a:t>
            </a:r>
            <a:r>
              <a:rPr lang="ru-RU" dirty="0"/>
              <a:t> </a:t>
            </a:r>
            <a:r>
              <a:rPr lang="ru-RU" dirty="0" err="1"/>
              <a:t>бізнесмені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бути </a:t>
            </a:r>
            <a:r>
              <a:rPr lang="ru-RU" dirty="0" err="1"/>
              <a:t>готові</a:t>
            </a:r>
            <a:r>
              <a:rPr lang="ru-RU" dirty="0"/>
              <a:t> до </a:t>
            </a:r>
            <a:r>
              <a:rPr lang="ru-RU" dirty="0" err="1"/>
              <a:t>швидких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та бути </a:t>
            </a:r>
            <a:r>
              <a:rPr lang="ru-RU" dirty="0" err="1"/>
              <a:t>прямолінійними</a:t>
            </a:r>
            <a:r>
              <a:rPr lang="ru-RU" dirty="0"/>
              <a:t> в </a:t>
            </a:r>
            <a:r>
              <a:rPr lang="ru-RU" dirty="0" err="1"/>
              <a:t>комунікації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Одяг</a:t>
            </a:r>
            <a:r>
              <a:rPr lang="ru-RU" dirty="0"/>
              <a:t> у США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консервативним</a:t>
            </a:r>
            <a:r>
              <a:rPr lang="ru-RU" dirty="0"/>
              <a:t>, але все ж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виглядати</a:t>
            </a:r>
            <a:r>
              <a:rPr lang="ru-RU" dirty="0"/>
              <a:t> </a:t>
            </a:r>
            <a:r>
              <a:rPr lang="ru-RU" dirty="0" err="1"/>
              <a:t>офіційно</a:t>
            </a:r>
            <a:r>
              <a:rPr lang="ru-RU" dirty="0"/>
              <a:t> та </a:t>
            </a:r>
            <a:r>
              <a:rPr lang="ru-RU" dirty="0" err="1"/>
              <a:t>доглянуто</a:t>
            </a:r>
            <a:r>
              <a:rPr lang="ru-RU" dirty="0"/>
              <a:t>. На переговорах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дотримуватися</a:t>
            </a:r>
            <a:r>
              <a:rPr lang="ru-RU" dirty="0"/>
              <a:t> правил </a:t>
            </a:r>
            <a:r>
              <a:rPr lang="ru-RU" dirty="0" err="1"/>
              <a:t>етикету</a:t>
            </a:r>
            <a:r>
              <a:rPr lang="ru-RU" dirty="0"/>
              <a:t>, таких як </a:t>
            </a:r>
            <a:r>
              <a:rPr lang="ru-RU" dirty="0" err="1"/>
              <a:t>дотримання</a:t>
            </a:r>
            <a:r>
              <a:rPr lang="ru-RU" dirty="0"/>
              <a:t> очного контакту та не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образливі</a:t>
            </a:r>
            <a:r>
              <a:rPr lang="ru-RU" dirty="0"/>
              <a:t> слова.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223" y="705393"/>
            <a:ext cx="5201194" cy="520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6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924" y="313508"/>
            <a:ext cx="3950208" cy="1325562"/>
          </a:xfrm>
        </p:spPr>
        <p:txBody>
          <a:bodyPr/>
          <a:lstStyle/>
          <a:p>
            <a:r>
              <a:rPr lang="uk-UA" dirty="0" smtClean="0"/>
              <a:t>Франція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6924" y="1828800"/>
            <a:ext cx="4159214" cy="435133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Франції</a:t>
            </a:r>
            <a:r>
              <a:rPr lang="ru-RU" dirty="0"/>
              <a:t>, переговори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тривалими</a:t>
            </a:r>
            <a:r>
              <a:rPr lang="ru-RU" dirty="0"/>
              <a:t> та </a:t>
            </a:r>
            <a:r>
              <a:rPr lang="ru-RU" dirty="0" err="1"/>
              <a:t>філософськими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цінують</a:t>
            </a:r>
            <a:r>
              <a:rPr lang="ru-RU" dirty="0"/>
              <a:t> культуру та </a:t>
            </a:r>
            <a:r>
              <a:rPr lang="ru-RU" dirty="0" err="1"/>
              <a:t>мистецтво</a:t>
            </a:r>
            <a:r>
              <a:rPr lang="ru-RU" dirty="0"/>
              <a:t>. </a:t>
            </a:r>
            <a:r>
              <a:rPr lang="ru-RU" dirty="0" err="1"/>
              <a:t>Українські</a:t>
            </a:r>
            <a:r>
              <a:rPr lang="ru-RU" dirty="0"/>
              <a:t> </a:t>
            </a:r>
            <a:r>
              <a:rPr lang="ru-RU" dirty="0" err="1"/>
              <a:t>бізнесмені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бути </a:t>
            </a:r>
            <a:r>
              <a:rPr lang="ru-RU" dirty="0" err="1"/>
              <a:t>готові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та </a:t>
            </a:r>
            <a:r>
              <a:rPr lang="ru-RU" dirty="0" err="1"/>
              <a:t>дотримуватися</a:t>
            </a:r>
            <a:r>
              <a:rPr lang="ru-RU" dirty="0"/>
              <a:t> правил </a:t>
            </a:r>
            <a:r>
              <a:rPr lang="ru-RU" dirty="0" err="1"/>
              <a:t>етикету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Одяг</a:t>
            </a:r>
            <a:r>
              <a:rPr lang="ru-RU" dirty="0"/>
              <a:t> у </a:t>
            </a:r>
            <a:r>
              <a:rPr lang="ru-RU" dirty="0" err="1"/>
              <a:t>Франції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велике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, тому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одягатися</a:t>
            </a:r>
            <a:r>
              <a:rPr lang="ru-RU" dirty="0"/>
              <a:t> </a:t>
            </a:r>
            <a:r>
              <a:rPr lang="ru-RU" dirty="0" err="1"/>
              <a:t>офіційно</a:t>
            </a:r>
            <a:r>
              <a:rPr lang="ru-RU" dirty="0"/>
              <a:t> та модно.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дотримуватися</a:t>
            </a:r>
            <a:r>
              <a:rPr lang="ru-RU" dirty="0"/>
              <a:t> правил </a:t>
            </a:r>
            <a:r>
              <a:rPr lang="ru-RU" dirty="0" err="1"/>
              <a:t>етикету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дотримуватися</a:t>
            </a:r>
            <a:r>
              <a:rPr lang="ru-RU" dirty="0"/>
              <a:t> очного контакту та не </a:t>
            </a:r>
            <a:r>
              <a:rPr lang="ru-RU" dirty="0" err="1"/>
              <a:t>говорити</a:t>
            </a:r>
            <a:r>
              <a:rPr lang="ru-RU" dirty="0"/>
              <a:t> </a:t>
            </a:r>
            <a:r>
              <a:rPr lang="ru-RU" dirty="0" err="1"/>
              <a:t>голосно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342" y="624839"/>
            <a:ext cx="5279572" cy="52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2289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609" y="287383"/>
            <a:ext cx="4185339" cy="1325562"/>
          </a:xfrm>
        </p:spPr>
        <p:txBody>
          <a:bodyPr/>
          <a:lstStyle/>
          <a:p>
            <a:r>
              <a:rPr lang="uk-UA" dirty="0" smtClean="0"/>
              <a:t>Німеччина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609" y="1894115"/>
            <a:ext cx="4655602" cy="435133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Німеччині</a:t>
            </a:r>
            <a:r>
              <a:rPr lang="ru-RU" dirty="0"/>
              <a:t>, переговори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формальними</a:t>
            </a:r>
            <a:r>
              <a:rPr lang="ru-RU" dirty="0"/>
              <a:t> та </a:t>
            </a:r>
            <a:r>
              <a:rPr lang="ru-RU" dirty="0" err="1"/>
              <a:t>точними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цінують</a:t>
            </a:r>
            <a:r>
              <a:rPr lang="ru-RU" dirty="0"/>
              <a:t> </a:t>
            </a:r>
            <a:r>
              <a:rPr lang="ru-RU" dirty="0" err="1"/>
              <a:t>точність</a:t>
            </a:r>
            <a:r>
              <a:rPr lang="ru-RU" dirty="0"/>
              <a:t> та </a:t>
            </a:r>
            <a:r>
              <a:rPr lang="ru-RU" dirty="0" err="1"/>
              <a:t>точність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. </a:t>
            </a:r>
            <a:r>
              <a:rPr lang="ru-RU" dirty="0" err="1"/>
              <a:t>Українські</a:t>
            </a:r>
            <a:r>
              <a:rPr lang="ru-RU" dirty="0"/>
              <a:t> </a:t>
            </a:r>
            <a:r>
              <a:rPr lang="ru-RU" dirty="0" err="1"/>
              <a:t>бізнесмені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бути </a:t>
            </a:r>
            <a:r>
              <a:rPr lang="ru-RU" dirty="0" err="1"/>
              <a:t>готові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та </a:t>
            </a:r>
            <a:r>
              <a:rPr lang="ru-RU" dirty="0" err="1"/>
              <a:t>дотримуватися</a:t>
            </a:r>
            <a:r>
              <a:rPr lang="ru-RU" dirty="0"/>
              <a:t> правил </a:t>
            </a:r>
            <a:r>
              <a:rPr lang="ru-RU" dirty="0" err="1"/>
              <a:t>етикету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Одяг</a:t>
            </a:r>
            <a:r>
              <a:rPr lang="ru-RU" dirty="0"/>
              <a:t> у </a:t>
            </a:r>
            <a:r>
              <a:rPr lang="ru-RU" dirty="0" err="1"/>
              <a:t>Німеччині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консервативним</a:t>
            </a:r>
            <a:r>
              <a:rPr lang="ru-RU" dirty="0"/>
              <a:t>, але все ж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виглядати</a:t>
            </a:r>
            <a:r>
              <a:rPr lang="ru-RU" dirty="0"/>
              <a:t> </a:t>
            </a:r>
            <a:r>
              <a:rPr lang="ru-RU" dirty="0" err="1"/>
              <a:t>офіційно</a:t>
            </a:r>
            <a:r>
              <a:rPr lang="ru-RU" dirty="0"/>
              <a:t> та </a:t>
            </a:r>
            <a:r>
              <a:rPr lang="ru-RU" dirty="0" err="1"/>
              <a:t>доглянуто</a:t>
            </a:r>
            <a:r>
              <a:rPr lang="ru-RU" dirty="0"/>
              <a:t>. На переговорах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дотримуватися</a:t>
            </a:r>
            <a:r>
              <a:rPr lang="ru-RU" dirty="0"/>
              <a:t> правил </a:t>
            </a:r>
            <a:r>
              <a:rPr lang="ru-RU" dirty="0" err="1"/>
              <a:t>етикету</a:t>
            </a:r>
            <a:r>
              <a:rPr lang="ru-RU" dirty="0"/>
              <a:t>, таких як </a:t>
            </a:r>
            <a:r>
              <a:rPr lang="ru-RU" dirty="0" err="1"/>
              <a:t>дотримання</a:t>
            </a:r>
            <a:r>
              <a:rPr lang="ru-RU" dirty="0"/>
              <a:t> очного контакту та не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образливі</a:t>
            </a:r>
            <a:r>
              <a:rPr lang="ru-RU" dirty="0"/>
              <a:t> слова.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159" y="679268"/>
            <a:ext cx="4807131" cy="480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7017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99" y="222068"/>
            <a:ext cx="4433534" cy="1325562"/>
          </a:xfrm>
        </p:spPr>
        <p:txBody>
          <a:bodyPr/>
          <a:lstStyle/>
          <a:p>
            <a:r>
              <a:rPr lang="uk-UA" dirty="0" smtClean="0"/>
              <a:t>Україна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0799" y="1828800"/>
            <a:ext cx="4433534" cy="4351337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Український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етикет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в себе </a:t>
            </a:r>
            <a:r>
              <a:rPr lang="ru-RU" dirty="0" err="1"/>
              <a:t>дотримання</a:t>
            </a:r>
            <a:r>
              <a:rPr lang="ru-RU" dirty="0"/>
              <a:t> правил </a:t>
            </a:r>
            <a:r>
              <a:rPr lang="ru-RU" dirty="0" err="1"/>
              <a:t>етикету</a:t>
            </a:r>
            <a:r>
              <a:rPr lang="ru-RU" dirty="0"/>
              <a:t>, таких як </a:t>
            </a:r>
            <a:r>
              <a:rPr lang="ru-RU" dirty="0" err="1"/>
              <a:t>дотримання</a:t>
            </a:r>
            <a:r>
              <a:rPr lang="ru-RU" dirty="0"/>
              <a:t> очного контакту та </a:t>
            </a:r>
            <a:r>
              <a:rPr lang="ru-RU" dirty="0" err="1"/>
              <a:t>ввічливість</a:t>
            </a:r>
            <a:r>
              <a:rPr lang="ru-RU" dirty="0"/>
              <a:t>. Переговори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тривалими</a:t>
            </a:r>
            <a:r>
              <a:rPr lang="ru-RU" dirty="0"/>
              <a:t>, але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дотримуватися</a:t>
            </a:r>
            <a:r>
              <a:rPr lang="ru-RU" dirty="0"/>
              <a:t> </a:t>
            </a:r>
            <a:r>
              <a:rPr lang="ru-RU" dirty="0" err="1"/>
              <a:t>графіку</a:t>
            </a:r>
            <a:r>
              <a:rPr lang="ru-RU" dirty="0"/>
              <a:t> та не </a:t>
            </a:r>
            <a:r>
              <a:rPr lang="ru-RU" dirty="0" err="1"/>
              <a:t>затягувати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На переговорах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одягатися</a:t>
            </a:r>
            <a:r>
              <a:rPr lang="ru-RU" dirty="0"/>
              <a:t> </a:t>
            </a:r>
            <a:r>
              <a:rPr lang="ru-RU" dirty="0" err="1"/>
              <a:t>офіційно</a:t>
            </a:r>
            <a:r>
              <a:rPr lang="ru-RU" dirty="0"/>
              <a:t> та </a:t>
            </a:r>
            <a:r>
              <a:rPr lang="ru-RU" dirty="0" err="1"/>
              <a:t>доглянуто</a:t>
            </a:r>
            <a:r>
              <a:rPr lang="ru-RU" dirty="0"/>
              <a:t>. </a:t>
            </a:r>
            <a:r>
              <a:rPr lang="ru-RU" dirty="0" err="1"/>
              <a:t>Важливо</a:t>
            </a:r>
            <a:r>
              <a:rPr lang="ru-RU" dirty="0"/>
              <a:t> не </a:t>
            </a:r>
            <a:r>
              <a:rPr lang="ru-RU" dirty="0" err="1"/>
              <a:t>говорити</a:t>
            </a:r>
            <a:r>
              <a:rPr lang="ru-RU" dirty="0"/>
              <a:t> </a:t>
            </a:r>
            <a:r>
              <a:rPr lang="ru-RU" dirty="0" err="1"/>
              <a:t>голосно</a:t>
            </a:r>
            <a:r>
              <a:rPr lang="ru-RU" dirty="0"/>
              <a:t> та </a:t>
            </a:r>
            <a:r>
              <a:rPr lang="ru-RU" dirty="0" err="1"/>
              <a:t>дотримуватися</a:t>
            </a:r>
            <a:r>
              <a:rPr lang="ru-RU" dirty="0"/>
              <a:t> правил </a:t>
            </a:r>
            <a:r>
              <a:rPr lang="ru-RU" dirty="0" err="1"/>
              <a:t>етикету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пам'ятати</a:t>
            </a:r>
            <a:r>
              <a:rPr lang="ru-RU" dirty="0"/>
              <a:t> про </a:t>
            </a:r>
            <a:r>
              <a:rPr lang="ru-RU" dirty="0" err="1"/>
              <a:t>дарунки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символічними</a:t>
            </a:r>
            <a:r>
              <a:rPr lang="ru-RU" dirty="0"/>
              <a:t>, але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важливими</a:t>
            </a:r>
            <a:r>
              <a:rPr lang="ru-RU" dirty="0"/>
              <a:t> для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331" y="574765"/>
            <a:ext cx="5329646" cy="532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14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Роль бізнес етикету у сучасному світі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Бізнес-етика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 правил та </a:t>
            </a:r>
            <a:r>
              <a:rPr lang="ru-RU" dirty="0" err="1"/>
              <a:t>стандартів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взаємодію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людьми в </a:t>
            </a:r>
            <a:r>
              <a:rPr lang="ru-RU" dirty="0" err="1"/>
              <a:t>бізнес-середовищі</a:t>
            </a:r>
            <a:r>
              <a:rPr lang="ru-RU" dirty="0"/>
              <a:t>. Вона є </a:t>
            </a:r>
            <a:r>
              <a:rPr lang="ru-RU" dirty="0" err="1"/>
              <a:t>важливим</a:t>
            </a:r>
            <a:r>
              <a:rPr lang="ru-RU" dirty="0"/>
              <a:t> </a:t>
            </a:r>
            <a:r>
              <a:rPr lang="ru-RU" dirty="0" err="1"/>
              <a:t>чинником</a:t>
            </a:r>
            <a:r>
              <a:rPr lang="ru-RU" dirty="0"/>
              <a:t> </a:t>
            </a:r>
            <a:r>
              <a:rPr lang="ru-RU" dirty="0" err="1"/>
              <a:t>успіху</a:t>
            </a:r>
            <a:r>
              <a:rPr lang="ru-RU" dirty="0"/>
              <a:t> </a:t>
            </a:r>
            <a:r>
              <a:rPr lang="ru-RU" dirty="0" err="1"/>
              <a:t>кар'єри</a:t>
            </a:r>
            <a:r>
              <a:rPr lang="ru-RU" dirty="0"/>
              <a:t> та </a:t>
            </a:r>
            <a:r>
              <a:rPr lang="ru-RU" dirty="0" err="1"/>
              <a:t>ділових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</a:t>
            </a:r>
            <a:r>
              <a:rPr lang="ru-RU" dirty="0" err="1"/>
              <a:t>Бізнес-етика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в себе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, як культура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, </a:t>
            </a:r>
            <a:r>
              <a:rPr lang="ru-RU" dirty="0" err="1"/>
              <a:t>зовнішній</a:t>
            </a:r>
            <a:r>
              <a:rPr lang="ru-RU" dirty="0"/>
              <a:t> </a:t>
            </a:r>
            <a:r>
              <a:rPr lang="ru-RU" dirty="0" err="1"/>
              <a:t>вигляд</a:t>
            </a:r>
            <a:r>
              <a:rPr lang="ru-RU" dirty="0"/>
              <a:t>, правила </a:t>
            </a:r>
            <a:r>
              <a:rPr lang="ru-RU" dirty="0" err="1"/>
              <a:t>обіднього</a:t>
            </a:r>
            <a:r>
              <a:rPr lang="ru-RU" dirty="0"/>
              <a:t> столу, правила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зустрічей</a:t>
            </a:r>
            <a:r>
              <a:rPr lang="ru-RU" dirty="0"/>
              <a:t> та </a:t>
            </a:r>
            <a:r>
              <a:rPr lang="ru-RU" dirty="0" err="1"/>
              <a:t>переговорів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Український</a:t>
            </a:r>
            <a:r>
              <a:rPr lang="ru-RU" dirty="0"/>
              <a:t> </a:t>
            </a:r>
            <a:r>
              <a:rPr lang="ru-RU" dirty="0" err="1"/>
              <a:t>бізнес-етикет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відрізняють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західного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неввічливим</a:t>
            </a:r>
            <a:r>
              <a:rPr lang="ru-RU" dirty="0"/>
              <a:t> не </a:t>
            </a:r>
            <a:r>
              <a:rPr lang="ru-RU" dirty="0" err="1"/>
              <a:t>привітатися</a:t>
            </a:r>
            <a:r>
              <a:rPr lang="ru-RU" dirty="0"/>
              <a:t> з </a:t>
            </a:r>
            <a:r>
              <a:rPr lang="ru-RU" dirty="0" err="1"/>
              <a:t>колегами</a:t>
            </a:r>
            <a:r>
              <a:rPr lang="ru-RU" dirty="0"/>
              <a:t> на початку </a:t>
            </a:r>
            <a:r>
              <a:rPr lang="ru-RU" dirty="0" err="1"/>
              <a:t>робочого</a:t>
            </a:r>
            <a:r>
              <a:rPr lang="ru-RU" dirty="0"/>
              <a:t> дня, а </a:t>
            </a:r>
            <a:r>
              <a:rPr lang="ru-RU" dirty="0" err="1"/>
              <a:t>також</a:t>
            </a:r>
            <a:r>
              <a:rPr lang="ru-RU" dirty="0"/>
              <a:t> не </a:t>
            </a:r>
            <a:r>
              <a:rPr lang="ru-RU" dirty="0" err="1"/>
              <a:t>запропонувати</a:t>
            </a:r>
            <a:r>
              <a:rPr lang="ru-RU" dirty="0"/>
              <a:t> гостю </a:t>
            </a:r>
            <a:r>
              <a:rPr lang="ru-RU" dirty="0" err="1"/>
              <a:t>щось</a:t>
            </a:r>
            <a:r>
              <a:rPr lang="ru-RU" dirty="0"/>
              <a:t> </a:t>
            </a:r>
            <a:r>
              <a:rPr lang="ru-RU" dirty="0" err="1"/>
              <a:t>поїсти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попити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50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2526" y="684099"/>
            <a:ext cx="5812971" cy="1325562"/>
          </a:xfrm>
        </p:spPr>
        <p:txBody>
          <a:bodyPr/>
          <a:lstStyle/>
          <a:p>
            <a:r>
              <a:rPr lang="uk-UA" dirty="0" smtClean="0"/>
              <a:t>Культура спілкування в бізнесі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2526" y="2116183"/>
            <a:ext cx="5559552" cy="388107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Культура </a:t>
            </a:r>
            <a:r>
              <a:rPr lang="ru-RU" dirty="0" err="1"/>
              <a:t>спілкування</a:t>
            </a:r>
            <a:r>
              <a:rPr lang="ru-RU" dirty="0"/>
              <a:t> є </a:t>
            </a:r>
            <a:r>
              <a:rPr lang="ru-RU" dirty="0" err="1"/>
              <a:t>ключовим</a:t>
            </a:r>
            <a:r>
              <a:rPr lang="ru-RU" dirty="0"/>
              <a:t> </a:t>
            </a:r>
            <a:r>
              <a:rPr lang="ru-RU" dirty="0" err="1"/>
              <a:t>елементом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етикету</a:t>
            </a:r>
            <a:r>
              <a:rPr lang="ru-RU" dirty="0"/>
              <a:t>. </a:t>
            </a:r>
            <a:r>
              <a:rPr lang="ru-RU" dirty="0" err="1"/>
              <a:t>Успішні</a:t>
            </a:r>
            <a:r>
              <a:rPr lang="ru-RU" dirty="0"/>
              <a:t> </a:t>
            </a:r>
            <a:r>
              <a:rPr lang="ru-RU" dirty="0" err="1"/>
              <a:t>бізнесмені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володіти</a:t>
            </a:r>
            <a:r>
              <a:rPr lang="ru-RU" dirty="0"/>
              <a:t> </a:t>
            </a:r>
            <a:r>
              <a:rPr lang="ru-RU" dirty="0" err="1"/>
              <a:t>навичками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спілкування</a:t>
            </a:r>
            <a:r>
              <a:rPr lang="ru-RU" dirty="0"/>
              <a:t> з </a:t>
            </a:r>
            <a:r>
              <a:rPr lang="ru-RU" dirty="0" err="1"/>
              <a:t>колегами</a:t>
            </a:r>
            <a:r>
              <a:rPr lang="ru-RU" dirty="0"/>
              <a:t>, партнерами та </a:t>
            </a:r>
            <a:r>
              <a:rPr lang="ru-RU" dirty="0" err="1"/>
              <a:t>клієнтами</a:t>
            </a:r>
            <a:r>
              <a:rPr lang="ru-RU" dirty="0"/>
              <a:t>. Для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дотримуватися</a:t>
            </a:r>
            <a:r>
              <a:rPr lang="ru-RU" dirty="0"/>
              <a:t> правил </a:t>
            </a:r>
            <a:r>
              <a:rPr lang="ru-RU" dirty="0" err="1"/>
              <a:t>етикету</a:t>
            </a:r>
            <a:r>
              <a:rPr lang="ru-RU" dirty="0"/>
              <a:t>, таких як </a:t>
            </a:r>
            <a:r>
              <a:rPr lang="ru-RU" dirty="0" err="1"/>
              <a:t>уважне</a:t>
            </a:r>
            <a:r>
              <a:rPr lang="ru-RU" dirty="0"/>
              <a:t> </a:t>
            </a:r>
            <a:r>
              <a:rPr lang="ru-RU" dirty="0" err="1"/>
              <a:t>слухання</a:t>
            </a:r>
            <a:r>
              <a:rPr lang="ru-RU" dirty="0"/>
              <a:t>, </a:t>
            </a:r>
            <a:r>
              <a:rPr lang="ru-RU" dirty="0" err="1"/>
              <a:t>ввічлива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формальних</a:t>
            </a:r>
            <a:r>
              <a:rPr lang="ru-RU" dirty="0"/>
              <a:t> </a:t>
            </a:r>
            <a:r>
              <a:rPr lang="ru-RU" dirty="0" err="1"/>
              <a:t>виразів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Український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етикет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високу</a:t>
            </a:r>
            <a:r>
              <a:rPr lang="ru-RU" dirty="0"/>
              <a:t> </a:t>
            </a:r>
            <a:r>
              <a:rPr lang="ru-RU" dirty="0" err="1"/>
              <a:t>оцінку</a:t>
            </a:r>
            <a:r>
              <a:rPr lang="ru-RU" dirty="0"/>
              <a:t> </a:t>
            </a:r>
            <a:r>
              <a:rPr lang="ru-RU" dirty="0" err="1"/>
              <a:t>ввічливості</a:t>
            </a:r>
            <a:r>
              <a:rPr lang="ru-RU" dirty="0"/>
              <a:t> та </a:t>
            </a:r>
            <a:r>
              <a:rPr lang="ru-RU" dirty="0" err="1"/>
              <a:t>поваги</a:t>
            </a:r>
            <a:r>
              <a:rPr lang="ru-RU" dirty="0"/>
              <a:t> до </a:t>
            </a:r>
            <a:r>
              <a:rPr lang="ru-RU" dirty="0" err="1"/>
              <a:t>інших</a:t>
            </a:r>
            <a:r>
              <a:rPr lang="ru-RU" dirty="0"/>
              <a:t> людей. </a:t>
            </a:r>
            <a:r>
              <a:rPr lang="ru-RU" dirty="0" err="1"/>
              <a:t>Важливо</a:t>
            </a:r>
            <a:r>
              <a:rPr lang="ru-RU" dirty="0"/>
              <a:t> </a:t>
            </a:r>
            <a:r>
              <a:rPr lang="ru-RU" dirty="0" err="1"/>
              <a:t>пам'ятати</a:t>
            </a:r>
            <a:r>
              <a:rPr lang="ru-RU" dirty="0"/>
              <a:t> про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українська</a:t>
            </a:r>
            <a:r>
              <a:rPr lang="ru-RU" dirty="0"/>
              <a:t> культура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вживання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'Ви' при </a:t>
            </a:r>
            <a:r>
              <a:rPr lang="ru-RU" dirty="0" err="1"/>
              <a:t>зверненні</a:t>
            </a:r>
            <a:r>
              <a:rPr lang="ru-RU" dirty="0"/>
              <a:t> до старших </a:t>
            </a:r>
            <a:r>
              <a:rPr lang="ru-RU" dirty="0" err="1"/>
              <a:t>колег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партнерів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64" y="684099"/>
            <a:ext cx="4650377" cy="465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1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ид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6594_TF67347921.potx" id="{351E411B-4C5B-4407-866C-0F5FEA139780}" vid="{02BB1867-C609-4E3F-AA00-13FDBC66972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C17B96-44E1-4D27-8275-49488FA5EBD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01F3672F-4ECD-442D-A450-8D0D8AE9AB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274086-DBC4-4534-ADD1-A99867C702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Представление</Template>
  <TotalTime>0</TotalTime>
  <Words>686</Words>
  <Application>Microsoft Office PowerPoint</Application>
  <PresentationFormat>Широкоэкранный</PresentationFormat>
  <Paragraphs>36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Schoolbook</vt:lpstr>
      <vt:lpstr>Times New Roman</vt:lpstr>
      <vt:lpstr>Wingdings 2</vt:lpstr>
      <vt:lpstr>Вид</vt:lpstr>
      <vt:lpstr>Бізнес етикет різних країн</vt:lpstr>
      <vt:lpstr>Вступ</vt:lpstr>
      <vt:lpstr>Китай</vt:lpstr>
      <vt:lpstr>США</vt:lpstr>
      <vt:lpstr>Франція</vt:lpstr>
      <vt:lpstr>Німеччина</vt:lpstr>
      <vt:lpstr>Україна</vt:lpstr>
      <vt:lpstr>Роль бізнес етикету у сучасному світі</vt:lpstr>
      <vt:lpstr>Культура спілкування в бізнесі</vt:lpstr>
      <vt:lpstr>Висновок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2023-04-05T12:24:02Z</dcterms:created>
  <dcterms:modified xsi:type="dcterms:W3CDTF">2023-06-07T11:06:04Z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