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0"/>
  </p:notesMasterIdLst>
  <p:sldIdLst>
    <p:sldId id="256" r:id="rId2"/>
    <p:sldId id="257" r:id="rId3"/>
    <p:sldId id="295" r:id="rId4"/>
    <p:sldId id="258" r:id="rId5"/>
    <p:sldId id="260" r:id="rId6"/>
    <p:sldId id="261" r:id="rId7"/>
    <p:sldId id="296" r:id="rId8"/>
    <p:sldId id="294" r:id="rId9"/>
    <p:sldId id="263" r:id="rId10"/>
    <p:sldId id="297" r:id="rId11"/>
    <p:sldId id="264" r:id="rId12"/>
    <p:sldId id="265" r:id="rId13"/>
    <p:sldId id="298" r:id="rId14"/>
    <p:sldId id="299" r:id="rId15"/>
    <p:sldId id="273" r:id="rId16"/>
    <p:sldId id="300" r:id="rId17"/>
    <p:sldId id="301" r:id="rId18"/>
    <p:sldId id="271" r:id="rId19"/>
  </p:sldIdLst>
  <p:sldSz cx="9144000" cy="5143500" type="screen16x9"/>
  <p:notesSz cx="6858000" cy="9144000"/>
  <p:embeddedFontLst>
    <p:embeddedFont>
      <p:font typeface="Book Antiqua" panose="02040602050305030304" pitchFamily="18" charset="0"/>
      <p:regular r:id="rId21"/>
      <p:bold r:id="rId22"/>
      <p:italic r:id="rId23"/>
      <p:boldItalic r:id="rId24"/>
    </p:embeddedFont>
    <p:embeddedFont>
      <p:font typeface="Bitter Thin" panose="020B0604020202020204" charset="-52"/>
      <p:regular r:id="rId25"/>
      <p:bold r:id="rId26"/>
      <p:italic r:id="rId27"/>
      <p:boldItalic r:id="rId28"/>
    </p:embeddedFont>
    <p:embeddedFont>
      <p:font typeface="Montserrat" panose="020B0604020202020204" charset="-52"/>
      <p:regular r:id="rId29"/>
      <p:bold r:id="rId30"/>
      <p:italic r:id="rId31"/>
      <p:boldItalic r:id="rId32"/>
    </p:embeddedFont>
    <p:embeddedFont>
      <p:font typeface="Bahnschrift Condensed" panose="020B0502040204020203" pitchFamily="34" charset="0"/>
      <p:regular r:id="rId33"/>
      <p:bold r:id="rId34"/>
    </p:embeddedFont>
    <p:embeddedFont>
      <p:font typeface="Bitter" panose="020B0604020202020204" charset="-52"/>
      <p:regular r:id="rId35"/>
      <p:bold r:id="rId36"/>
      <p:italic r:id="rId37"/>
      <p:boldItalic r:id="rId38"/>
    </p:embeddedFont>
    <p:embeddedFont>
      <p:font typeface="Dancing Script" panose="020B0604020202020204" charset="0"/>
      <p:regular r:id="rId39"/>
      <p:bold r:id="rId40"/>
    </p:embeddedFont>
    <p:embeddedFont>
      <p:font typeface="Calibri" panose="020F050202020403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70BA2F-8112-4EE9-9E6B-515A5F67D619}">
  <a:tblStyle styleId="{9370BA2F-8112-4EE9-9E6B-515A5F67D61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C3169A7-064E-4ED3-959F-49B9377A397B}"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24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font" Target="fonts/font19.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4"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426010714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4142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28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7127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9910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0232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8586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616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g41a98d525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4" name="Google Shape;1184;g41a98d525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0857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7495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1797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4428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0638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709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9820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6024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4398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0090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50686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38925" y="1550150"/>
            <a:ext cx="3866100" cy="2085300"/>
          </a:xfrm>
          <a:prstGeom prst="rect">
            <a:avLst/>
          </a:prstGeom>
        </p:spPr>
        <p:txBody>
          <a:bodyPr spcFirstLastPara="1" wrap="square" lIns="0" tIns="0" rIns="0" bIns="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1" name="Google Shape;11;p2"/>
          <p:cNvSpPr/>
          <p:nvPr/>
        </p:nvSpPr>
        <p:spPr>
          <a:xfrm>
            <a:off x="2042900" y="-1525"/>
            <a:ext cx="1071300" cy="948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2;p2"/>
          <p:cNvPicPr preferRelativeResize="0"/>
          <p:nvPr/>
        </p:nvPicPr>
        <p:blipFill rotWithShape="1">
          <a:blip r:embed="rId3">
            <a:alphaModFix/>
          </a:blip>
          <a:srcRect t="11008"/>
          <a:stretch/>
        </p:blipFill>
        <p:spPr>
          <a:xfrm>
            <a:off x="2042900" y="0"/>
            <a:ext cx="1071300" cy="948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body" idx="1"/>
          </p:nvPr>
        </p:nvSpPr>
        <p:spPr>
          <a:xfrm>
            <a:off x="3293550" y="991432"/>
            <a:ext cx="2450700" cy="3038700"/>
          </a:xfrm>
          <a:prstGeom prst="rect">
            <a:avLst/>
          </a:prstGeom>
        </p:spPr>
        <p:txBody>
          <a:bodyPr spcFirstLastPara="1" wrap="square" lIns="0" tIns="0" rIns="0" bIns="0" anchor="t" anchorCtr="0">
            <a:noAutofit/>
          </a:bodyPr>
          <a:lstStyle>
            <a:lvl1pPr marL="457200" lvl="0"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1pPr>
            <a:lvl2pPr marL="914400" lvl="1"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2pPr>
            <a:lvl3pPr marL="1371600" lvl="2"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3pPr>
            <a:lvl4pPr marL="1828800" lvl="3"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4pPr>
            <a:lvl5pPr marL="2286000" lvl="4"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5pPr>
            <a:lvl6pPr marL="2743200" lvl="5"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6pPr>
            <a:lvl7pPr marL="3200400" lvl="6"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7pPr>
            <a:lvl8pPr marL="3657600" lvl="7"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8pPr>
            <a:lvl9pPr marL="4114800" lvl="8" indent="-368300" algn="ctr" rtl="0">
              <a:lnSpc>
                <a:spcPct val="120000"/>
              </a:lnSpc>
              <a:spcBef>
                <a:spcPts val="0"/>
              </a:spcBef>
              <a:spcAft>
                <a:spcPts val="0"/>
              </a:spcAft>
              <a:buSzPts val="2200"/>
              <a:buFont typeface="Dancing Script"/>
              <a:buChar char="■"/>
              <a:defRPr sz="2200">
                <a:latin typeface="Dancing Script"/>
                <a:ea typeface="Dancing Script"/>
                <a:cs typeface="Dancing Script"/>
                <a:sym typeface="Dancing Script"/>
              </a:defRPr>
            </a:lvl9pPr>
          </a:lstStyle>
          <a:p>
            <a:endParaRPr/>
          </a:p>
        </p:txBody>
      </p:sp>
      <p:sp>
        <p:nvSpPr>
          <p:cNvPr id="20" name="Google Shape;20;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1" name="Google Shape;21;p4"/>
          <p:cNvSpPr/>
          <p:nvPr/>
        </p:nvSpPr>
        <p:spPr>
          <a:xfrm>
            <a:off x="1759575" y="1396900"/>
            <a:ext cx="1071300" cy="1065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 name="Google Shape;22;p4"/>
          <p:cNvPicPr preferRelativeResize="0"/>
          <p:nvPr/>
        </p:nvPicPr>
        <p:blipFill>
          <a:blip r:embed="rId3">
            <a:alphaModFix/>
          </a:blip>
          <a:stretch>
            <a:fillRect/>
          </a:stretch>
        </p:blipFill>
        <p:spPr>
          <a:xfrm>
            <a:off x="1759575" y="1398428"/>
            <a:ext cx="1071300" cy="106559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5" name="Google Shape;25;p5"/>
          <p:cNvSpPr txBox="1">
            <a:spLocks noGrp="1"/>
          </p:cNvSpPr>
          <p:nvPr>
            <p:ph type="body" idx="1"/>
          </p:nvPr>
        </p:nvSpPr>
        <p:spPr>
          <a:xfrm>
            <a:off x="764950" y="1218250"/>
            <a:ext cx="5425500" cy="31695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a:lvl1pPr>
            <a:lvl2pPr marL="914400" lvl="1" indent="-330200" rtl="0">
              <a:spcBef>
                <a:spcPts val="800"/>
              </a:spcBef>
              <a:spcAft>
                <a:spcPts val="0"/>
              </a:spcAft>
              <a:buSzPts val="1600"/>
              <a:buChar char="✗"/>
              <a:defRPr/>
            </a:lvl2pPr>
            <a:lvl3pPr marL="1371600" lvl="2" indent="-355600" rtl="0">
              <a:spcBef>
                <a:spcPts val="800"/>
              </a:spcBef>
              <a:spcAft>
                <a:spcPts val="0"/>
              </a:spcAft>
              <a:buSzPts val="2000"/>
              <a:buChar char="■"/>
              <a:defRPr/>
            </a:lvl3pPr>
            <a:lvl4pPr marL="1828800" lvl="3" indent="-355600" rtl="0">
              <a:spcBef>
                <a:spcPts val="800"/>
              </a:spcBef>
              <a:spcAft>
                <a:spcPts val="0"/>
              </a:spcAft>
              <a:buSzPts val="2000"/>
              <a:buChar char="●"/>
              <a:defRPr/>
            </a:lvl4pPr>
            <a:lvl5pPr marL="2286000" lvl="4" indent="-355600" rtl="0">
              <a:spcBef>
                <a:spcPts val="800"/>
              </a:spcBef>
              <a:spcAft>
                <a:spcPts val="0"/>
              </a:spcAft>
              <a:buSzPts val="2000"/>
              <a:buChar char="○"/>
              <a:defRPr/>
            </a:lvl5pPr>
            <a:lvl6pPr marL="2743200" lvl="5" indent="-355600" rtl="0">
              <a:spcBef>
                <a:spcPts val="800"/>
              </a:spcBef>
              <a:spcAft>
                <a:spcPts val="0"/>
              </a:spcAft>
              <a:buSzPts val="2000"/>
              <a:buChar char="■"/>
              <a:defRPr/>
            </a:lvl6pPr>
            <a:lvl7pPr marL="3200400" lvl="6" indent="-355600" rtl="0">
              <a:spcBef>
                <a:spcPts val="800"/>
              </a:spcBef>
              <a:spcAft>
                <a:spcPts val="0"/>
              </a:spcAft>
              <a:buSzPts val="2000"/>
              <a:buChar char="●"/>
              <a:defRPr/>
            </a:lvl7pPr>
            <a:lvl8pPr marL="3657600" lvl="7" indent="-355600" rtl="0">
              <a:spcBef>
                <a:spcPts val="800"/>
              </a:spcBef>
              <a:spcAft>
                <a:spcPts val="0"/>
              </a:spcAft>
              <a:buSzPts val="2000"/>
              <a:buChar char="○"/>
              <a:defRPr/>
            </a:lvl8pPr>
            <a:lvl9pPr marL="4114800" lvl="8" indent="-355600" rtl="0">
              <a:spcBef>
                <a:spcPts val="800"/>
              </a:spcBef>
              <a:spcAft>
                <a:spcPts val="800"/>
              </a:spcAft>
              <a:buSzPts val="2000"/>
              <a:buChar char="■"/>
              <a:defRPr/>
            </a:lvl9pPr>
          </a:lstStyle>
          <a:p>
            <a:endParaRPr/>
          </a:p>
        </p:txBody>
      </p:sp>
      <p:sp>
        <p:nvSpPr>
          <p:cNvPr id="26" name="Google Shape;2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 name="Google Shape;29;p6"/>
          <p:cNvSpPr txBox="1">
            <a:spLocks noGrp="1"/>
          </p:cNvSpPr>
          <p:nvPr>
            <p:ph type="body" idx="1"/>
          </p:nvPr>
        </p:nvSpPr>
        <p:spPr>
          <a:xfrm>
            <a:off x="764950"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0" name="Google Shape;30;p6"/>
          <p:cNvSpPr txBox="1">
            <a:spLocks noGrp="1"/>
          </p:cNvSpPr>
          <p:nvPr>
            <p:ph type="body" idx="2"/>
          </p:nvPr>
        </p:nvSpPr>
        <p:spPr>
          <a:xfrm>
            <a:off x="3651728" y="1218250"/>
            <a:ext cx="2531700" cy="32298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1" name="Google Shape;31;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4" name="Google Shape;34;p7"/>
          <p:cNvSpPr txBox="1">
            <a:spLocks noGrp="1"/>
          </p:cNvSpPr>
          <p:nvPr>
            <p:ph type="body" idx="1"/>
          </p:nvPr>
        </p:nvSpPr>
        <p:spPr>
          <a:xfrm>
            <a:off x="764950" y="1218250"/>
            <a:ext cx="1838100" cy="3258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5" name="Google Shape;35;p7"/>
          <p:cNvSpPr txBox="1">
            <a:spLocks noGrp="1"/>
          </p:cNvSpPr>
          <p:nvPr>
            <p:ph type="body" idx="2"/>
          </p:nvPr>
        </p:nvSpPr>
        <p:spPr>
          <a:xfrm>
            <a:off x="2795962" y="1218250"/>
            <a:ext cx="1838100" cy="3258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6" name="Google Shape;36;p7"/>
          <p:cNvSpPr txBox="1">
            <a:spLocks noGrp="1"/>
          </p:cNvSpPr>
          <p:nvPr>
            <p:ph type="body" idx="3"/>
          </p:nvPr>
        </p:nvSpPr>
        <p:spPr>
          <a:xfrm>
            <a:off x="4826974" y="1218250"/>
            <a:ext cx="1838100" cy="32580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37" name="Google Shape;37;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40" name="Google Shape;40;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4"/>
        <p:cNvGrpSpPr/>
        <p:nvPr/>
      </p:nvGrpSpPr>
      <p:grpSpPr>
        <a:xfrm>
          <a:off x="0" y="0"/>
          <a:ext cx="0" cy="0"/>
          <a:chOff x="0" y="0"/>
          <a:chExt cx="0" cy="0"/>
        </a:xfrm>
      </p:grpSpPr>
      <p:pic>
        <p:nvPicPr>
          <p:cNvPr id="45" name="Google Shape;45;p10"/>
          <p:cNvPicPr preferRelativeResize="0"/>
          <p:nvPr/>
        </p:nvPicPr>
        <p:blipFill>
          <a:blip r:embed="rId3">
            <a:alphaModFix/>
          </a:blip>
          <a:stretch>
            <a:fillRect/>
          </a:stretch>
        </p:blipFill>
        <p:spPr>
          <a:xfrm>
            <a:off x="0" y="0"/>
            <a:ext cx="9143996" cy="5143500"/>
          </a:xfrm>
          <a:prstGeom prst="rect">
            <a:avLst/>
          </a:prstGeom>
          <a:noFill/>
          <a:ln>
            <a:noFill/>
          </a:ln>
        </p:spPr>
      </p:pic>
      <p:sp>
        <p:nvSpPr>
          <p:cNvPr id="46" name="Google Shape;4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9">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08225" y="382475"/>
            <a:ext cx="5136900" cy="5523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1pPr>
            <a:lvl2pPr lvl="1"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2pPr>
            <a:lvl3pPr lvl="2"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3pPr>
            <a:lvl4pPr lvl="3"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4pPr>
            <a:lvl5pPr lvl="4"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5pPr>
            <a:lvl6pPr lvl="5"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6pPr>
            <a:lvl7pPr lvl="6"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7pPr>
            <a:lvl8pPr lvl="7"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8pPr>
            <a:lvl9pPr lvl="8" algn="ctr" rtl="0">
              <a:lnSpc>
                <a:spcPct val="90000"/>
              </a:lnSpc>
              <a:spcBef>
                <a:spcPts val="0"/>
              </a:spcBef>
              <a:spcAft>
                <a:spcPts val="0"/>
              </a:spcAft>
              <a:buClr>
                <a:schemeClr val="dk1"/>
              </a:buClr>
              <a:buSzPts val="2400"/>
              <a:buFont typeface="Dancing Script"/>
              <a:buNone/>
              <a:defRPr sz="2400">
                <a:solidFill>
                  <a:schemeClr val="dk1"/>
                </a:solidFill>
                <a:latin typeface="Dancing Script"/>
                <a:ea typeface="Dancing Script"/>
                <a:cs typeface="Dancing Script"/>
                <a:sym typeface="Dancing Script"/>
              </a:defRPr>
            </a:lvl9pPr>
          </a:lstStyle>
          <a:p>
            <a:endParaRPr/>
          </a:p>
        </p:txBody>
      </p:sp>
      <p:sp>
        <p:nvSpPr>
          <p:cNvPr id="7" name="Google Shape;7;p1"/>
          <p:cNvSpPr txBox="1">
            <a:spLocks noGrp="1"/>
          </p:cNvSpPr>
          <p:nvPr>
            <p:ph type="body" idx="1"/>
          </p:nvPr>
        </p:nvSpPr>
        <p:spPr>
          <a:xfrm>
            <a:off x="764950" y="1218250"/>
            <a:ext cx="5425500" cy="3169500"/>
          </a:xfrm>
          <a:prstGeom prst="rect">
            <a:avLst/>
          </a:prstGeom>
          <a:noFill/>
          <a:ln>
            <a:noFill/>
          </a:ln>
        </p:spPr>
        <p:txBody>
          <a:bodyPr spcFirstLastPara="1" wrap="square" lIns="0" tIns="0" rIns="0" bIns="0" anchor="t" anchorCtr="0">
            <a:noAutofit/>
          </a:bodyPr>
          <a:lstStyle>
            <a:lvl1pPr marL="457200" lvl="0" indent="-330200" rtl="0">
              <a:lnSpc>
                <a:spcPct val="115000"/>
              </a:lnSpc>
              <a:spcBef>
                <a:spcPts val="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1pPr>
            <a:lvl2pPr marL="914400" lvl="1" indent="-330200" rtl="0">
              <a:lnSpc>
                <a:spcPct val="115000"/>
              </a:lnSpc>
              <a:spcBef>
                <a:spcPts val="800"/>
              </a:spcBef>
              <a:spcAft>
                <a:spcPts val="0"/>
              </a:spcAft>
              <a:buClr>
                <a:schemeClr val="accent1"/>
              </a:buClr>
              <a:buSzPts val="1600"/>
              <a:buFont typeface="Bitter Thin"/>
              <a:buChar char="✗"/>
              <a:defRPr sz="2000">
                <a:solidFill>
                  <a:schemeClr val="dk1"/>
                </a:solidFill>
                <a:latin typeface="Bitter Thin"/>
                <a:ea typeface="Bitter Thin"/>
                <a:cs typeface="Bitter Thin"/>
                <a:sym typeface="Bitter Thin"/>
              </a:defRPr>
            </a:lvl2pPr>
            <a:lvl3pPr marL="1371600" lvl="2" indent="-355600" rtl="0">
              <a:lnSpc>
                <a:spcPct val="115000"/>
              </a:lnSpc>
              <a:spcBef>
                <a:spcPts val="800"/>
              </a:spcBef>
              <a:spcAft>
                <a:spcPts val="0"/>
              </a:spcAft>
              <a:buClr>
                <a:schemeClr val="accent1"/>
              </a:buClr>
              <a:buSzPts val="2000"/>
              <a:buFont typeface="Bitter Thin"/>
              <a:buChar char="■"/>
              <a:defRPr sz="2000">
                <a:solidFill>
                  <a:schemeClr val="dk1"/>
                </a:solidFill>
                <a:latin typeface="Bitter Thin"/>
                <a:ea typeface="Bitter Thin"/>
                <a:cs typeface="Bitter Thin"/>
                <a:sym typeface="Bitter Thin"/>
              </a:defRPr>
            </a:lvl3pPr>
            <a:lvl4pPr marL="1828800" lvl="3"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4pPr>
            <a:lvl5pPr marL="2286000" lvl="4"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5pPr>
            <a:lvl6pPr marL="2743200" lvl="5"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6pPr>
            <a:lvl7pPr marL="3200400" lvl="6"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7pPr>
            <a:lvl8pPr marL="3657600" lvl="7" indent="-355600" rtl="0">
              <a:lnSpc>
                <a:spcPct val="115000"/>
              </a:lnSpc>
              <a:spcBef>
                <a:spcPts val="800"/>
              </a:spcBef>
              <a:spcAft>
                <a:spcPts val="0"/>
              </a:spcAft>
              <a:buClr>
                <a:schemeClr val="dk1"/>
              </a:buClr>
              <a:buSzPts val="2000"/>
              <a:buFont typeface="Bitter Thin"/>
              <a:buChar char="○"/>
              <a:defRPr sz="2000">
                <a:solidFill>
                  <a:schemeClr val="dk1"/>
                </a:solidFill>
                <a:latin typeface="Bitter Thin"/>
                <a:ea typeface="Bitter Thin"/>
                <a:cs typeface="Bitter Thin"/>
                <a:sym typeface="Bitter Thin"/>
              </a:defRPr>
            </a:lvl8pPr>
            <a:lvl9pPr marL="4114800" lvl="8" indent="-355600" rtl="0">
              <a:lnSpc>
                <a:spcPct val="115000"/>
              </a:lnSpc>
              <a:spcBef>
                <a:spcPts val="800"/>
              </a:spcBef>
              <a:spcAft>
                <a:spcPts val="800"/>
              </a:spcAft>
              <a:buClr>
                <a:schemeClr val="dk1"/>
              </a:buClr>
              <a:buSzPts val="2000"/>
              <a:buFont typeface="Bitter Thin"/>
              <a:buChar char="■"/>
              <a:defRPr sz="2000">
                <a:solidFill>
                  <a:schemeClr val="dk1"/>
                </a:solidFill>
                <a:latin typeface="Bitter Thin"/>
                <a:ea typeface="Bitter Thin"/>
                <a:cs typeface="Bitter Thin"/>
                <a:sym typeface="Bitter Thin"/>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lt1"/>
                </a:solidFill>
                <a:latin typeface="Dancing Script"/>
                <a:ea typeface="Dancing Script"/>
                <a:cs typeface="Dancing Script"/>
                <a:sym typeface="Dancing Script"/>
              </a:defRPr>
            </a:lvl1pPr>
            <a:lvl2pPr lvl="1" algn="r" rtl="0">
              <a:buNone/>
              <a:defRPr sz="1300">
                <a:solidFill>
                  <a:schemeClr val="lt1"/>
                </a:solidFill>
                <a:latin typeface="Dancing Script"/>
                <a:ea typeface="Dancing Script"/>
                <a:cs typeface="Dancing Script"/>
                <a:sym typeface="Dancing Script"/>
              </a:defRPr>
            </a:lvl2pPr>
            <a:lvl3pPr lvl="2" algn="r" rtl="0">
              <a:buNone/>
              <a:defRPr sz="1300">
                <a:solidFill>
                  <a:schemeClr val="lt1"/>
                </a:solidFill>
                <a:latin typeface="Dancing Script"/>
                <a:ea typeface="Dancing Script"/>
                <a:cs typeface="Dancing Script"/>
                <a:sym typeface="Dancing Script"/>
              </a:defRPr>
            </a:lvl3pPr>
            <a:lvl4pPr lvl="3" algn="r" rtl="0">
              <a:buNone/>
              <a:defRPr sz="1300">
                <a:solidFill>
                  <a:schemeClr val="lt1"/>
                </a:solidFill>
                <a:latin typeface="Dancing Script"/>
                <a:ea typeface="Dancing Script"/>
                <a:cs typeface="Dancing Script"/>
                <a:sym typeface="Dancing Script"/>
              </a:defRPr>
            </a:lvl4pPr>
            <a:lvl5pPr lvl="4" algn="r" rtl="0">
              <a:buNone/>
              <a:defRPr sz="1300">
                <a:solidFill>
                  <a:schemeClr val="lt1"/>
                </a:solidFill>
                <a:latin typeface="Dancing Script"/>
                <a:ea typeface="Dancing Script"/>
                <a:cs typeface="Dancing Script"/>
                <a:sym typeface="Dancing Script"/>
              </a:defRPr>
            </a:lvl5pPr>
            <a:lvl6pPr lvl="5" algn="r" rtl="0">
              <a:buNone/>
              <a:defRPr sz="1300">
                <a:solidFill>
                  <a:schemeClr val="lt1"/>
                </a:solidFill>
                <a:latin typeface="Dancing Script"/>
                <a:ea typeface="Dancing Script"/>
                <a:cs typeface="Dancing Script"/>
                <a:sym typeface="Dancing Script"/>
              </a:defRPr>
            </a:lvl6pPr>
            <a:lvl7pPr lvl="6" algn="r" rtl="0">
              <a:buNone/>
              <a:defRPr sz="1300">
                <a:solidFill>
                  <a:schemeClr val="lt1"/>
                </a:solidFill>
                <a:latin typeface="Dancing Script"/>
                <a:ea typeface="Dancing Script"/>
                <a:cs typeface="Dancing Script"/>
                <a:sym typeface="Dancing Script"/>
              </a:defRPr>
            </a:lvl7pPr>
            <a:lvl8pPr lvl="7" algn="r" rtl="0">
              <a:buNone/>
              <a:defRPr sz="1300">
                <a:solidFill>
                  <a:schemeClr val="lt1"/>
                </a:solidFill>
                <a:latin typeface="Dancing Script"/>
                <a:ea typeface="Dancing Script"/>
                <a:cs typeface="Dancing Script"/>
                <a:sym typeface="Dancing Script"/>
              </a:defRPr>
            </a:lvl8pPr>
            <a:lvl9pPr lvl="8" algn="r" rtl="0">
              <a:buNone/>
              <a:defRPr sz="1300">
                <a:solidFill>
                  <a:schemeClr val="lt1"/>
                </a:solidFill>
                <a:latin typeface="Dancing Script"/>
                <a:ea typeface="Dancing Script"/>
                <a:cs typeface="Dancing Script"/>
                <a:sym typeface="Dancing Scrip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6"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7.jp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pic>
        <p:nvPicPr>
          <p:cNvPr id="54" name="Google Shape;54;p11"/>
          <p:cNvPicPr preferRelativeResize="0"/>
          <p:nvPr/>
        </p:nvPicPr>
        <p:blipFill>
          <a:blip r:embed="rId3">
            <a:extLst>
              <a:ext uri="{28A0092B-C50C-407E-A947-70E740481C1C}">
                <a14:useLocalDpi xmlns:a14="http://schemas.microsoft.com/office/drawing/2010/main" val="0"/>
              </a:ext>
            </a:extLst>
          </a:blip>
          <a:stretch>
            <a:fillRect/>
          </a:stretch>
        </p:blipFill>
        <p:spPr>
          <a:xfrm>
            <a:off x="6614225" y="601324"/>
            <a:ext cx="1273350" cy="1560926"/>
          </a:xfrm>
          <a:prstGeom prst="rect">
            <a:avLst/>
          </a:prstGeom>
          <a:noFill/>
          <a:ln>
            <a:noFill/>
          </a:ln>
        </p:spPr>
      </p:pic>
      <p:pic>
        <p:nvPicPr>
          <p:cNvPr id="51" name="Google Shape;51;p11"/>
          <p:cNvPicPr preferRelativeResize="0"/>
          <p:nvPr/>
        </p:nvPicPr>
        <p:blipFill>
          <a:blip r:embed="rId4">
            <a:extLst>
              <a:ext uri="{28A0092B-C50C-407E-A947-70E740481C1C}">
                <a14:useLocalDpi xmlns:a14="http://schemas.microsoft.com/office/drawing/2010/main" val="0"/>
              </a:ext>
            </a:extLst>
          </a:blip>
          <a:stretch>
            <a:fillRect/>
          </a:stretch>
        </p:blipFill>
        <p:spPr>
          <a:xfrm>
            <a:off x="1254380" y="3193450"/>
            <a:ext cx="1109690" cy="1172400"/>
          </a:xfrm>
          <a:prstGeom prst="roundRect">
            <a:avLst>
              <a:gd name="adj" fmla="val 865"/>
            </a:avLst>
          </a:prstGeom>
          <a:noFill/>
          <a:ln>
            <a:noFill/>
          </a:ln>
        </p:spPr>
      </p:pic>
      <p:sp>
        <p:nvSpPr>
          <p:cNvPr id="52" name="Google Shape;52;p11"/>
          <p:cNvSpPr txBox="1">
            <a:spLocks noGrp="1"/>
          </p:cNvSpPr>
          <p:nvPr>
            <p:ph type="ctrTitle"/>
          </p:nvPr>
        </p:nvSpPr>
        <p:spPr>
          <a:xfrm>
            <a:off x="2439648" y="1073093"/>
            <a:ext cx="4419906" cy="2085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sz="2800" b="1" dirty="0" smtClean="0">
                <a:latin typeface="Courier New" panose="02070309020205020404" pitchFamily="49" charset="0"/>
                <a:cs typeface="Courier New" panose="02070309020205020404" pitchFamily="49" charset="0"/>
              </a:rPr>
              <a:t>ХУДОЖНЬО-ПУБЛІЦИСТИЧНІ</a:t>
            </a:r>
            <a:br>
              <a:rPr lang="uk-UA" sz="2800" b="1" dirty="0" smtClean="0">
                <a:latin typeface="Courier New" panose="02070309020205020404" pitchFamily="49" charset="0"/>
                <a:cs typeface="Courier New" panose="02070309020205020404" pitchFamily="49" charset="0"/>
              </a:rPr>
            </a:br>
            <a:r>
              <a:rPr lang="uk-UA" sz="2800" b="1" dirty="0" smtClean="0">
                <a:latin typeface="Courier New" panose="02070309020205020404" pitchFamily="49" charset="0"/>
                <a:cs typeface="Courier New" panose="02070309020205020404" pitchFamily="49" charset="0"/>
              </a:rPr>
              <a:t>ЖАНРИ</a:t>
            </a:r>
            <a:r>
              <a:rPr lang="uk-UA" sz="2800" b="1" dirty="0">
                <a:latin typeface="Courier New" panose="02070309020205020404" pitchFamily="49" charset="0"/>
                <a:cs typeface="Courier New" panose="02070309020205020404" pitchFamily="49" charset="0"/>
              </a:rPr>
              <a:t> </a:t>
            </a:r>
            <a:r>
              <a:rPr lang="uk-UA" sz="2800" b="1" dirty="0" smtClean="0">
                <a:latin typeface="Courier New" panose="02070309020205020404" pitchFamily="49" charset="0"/>
                <a:cs typeface="Courier New" panose="02070309020205020404" pitchFamily="49" charset="0"/>
              </a:rPr>
              <a:t>ЖУРНАЛІСТИКИ</a:t>
            </a:r>
            <a:endParaRPr sz="2800" b="1" dirty="0">
              <a:latin typeface="Courier New" panose="02070309020205020404" pitchFamily="49" charset="0"/>
              <a:cs typeface="Courier New" panose="02070309020205020404" pitchFamily="49" charset="0"/>
            </a:endParaRPr>
          </a:p>
        </p:txBody>
      </p:sp>
      <p:pic>
        <p:nvPicPr>
          <p:cNvPr id="53" name="Google Shape;53;p11"/>
          <p:cNvPicPr preferRelativeResize="0"/>
          <p:nvPr/>
        </p:nvPicPr>
        <p:blipFill>
          <a:blip r:embed="rId5">
            <a:alphaModFix/>
          </a:blip>
          <a:stretch>
            <a:fillRect/>
          </a:stretch>
        </p:blipFill>
        <p:spPr>
          <a:xfrm>
            <a:off x="1681675" y="3026569"/>
            <a:ext cx="253550" cy="263650"/>
          </a:xfrm>
          <a:prstGeom prst="rect">
            <a:avLst/>
          </a:prstGeom>
          <a:noFill/>
          <a:ln>
            <a:noFill/>
          </a:ln>
        </p:spPr>
      </p:pic>
      <p:pic>
        <p:nvPicPr>
          <p:cNvPr id="55" name="Google Shape;55;p11"/>
          <p:cNvPicPr preferRelativeResize="0"/>
          <p:nvPr/>
        </p:nvPicPr>
        <p:blipFill>
          <a:blip r:embed="rId5">
            <a:alphaModFix/>
          </a:blip>
          <a:stretch>
            <a:fillRect/>
          </a:stretch>
        </p:blipFill>
        <p:spPr>
          <a:xfrm>
            <a:off x="7130471" y="450348"/>
            <a:ext cx="253550" cy="263650"/>
          </a:xfrm>
          <a:prstGeom prst="rect">
            <a:avLst/>
          </a:prstGeom>
          <a:noFill/>
          <a:ln>
            <a:noFill/>
          </a:ln>
        </p:spPr>
      </p:pic>
      <p:sp>
        <p:nvSpPr>
          <p:cNvPr id="56" name="Google Shape;56;p11"/>
          <p:cNvSpPr/>
          <p:nvPr/>
        </p:nvSpPr>
        <p:spPr>
          <a:xfrm>
            <a:off x="6303575" y="3995171"/>
            <a:ext cx="555979" cy="585419"/>
          </a:xfrm>
          <a:custGeom>
            <a:avLst/>
            <a:gdLst/>
            <a:ahLst/>
            <a:cxnLst/>
            <a:rect l="l" t="t" r="r" b="b"/>
            <a:pathLst>
              <a:path w="17496" h="18421" extrusionOk="0">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Прямоугольник 1"/>
          <p:cNvSpPr/>
          <p:nvPr/>
        </p:nvSpPr>
        <p:spPr>
          <a:xfrm>
            <a:off x="2709831" y="2689034"/>
            <a:ext cx="4149723" cy="938719"/>
          </a:xfrm>
          <a:prstGeom prst="rect">
            <a:avLst/>
          </a:prstGeom>
        </p:spPr>
        <p:txBody>
          <a:bodyPr wrap="square">
            <a:spAutoFit/>
          </a:bodyPr>
          <a:lstStyle/>
          <a:p>
            <a:r>
              <a:rPr lang="ru-RU" sz="1100" dirty="0">
                <a:latin typeface="Bitter Thin" panose="020B0604020202020204" charset="-52"/>
              </a:rPr>
              <a:t>1</a:t>
            </a:r>
            <a:r>
              <a:rPr lang="ru-RU" sz="1100" dirty="0" smtClean="0">
                <a:latin typeface="Bitter Thin" panose="020B0604020202020204" charset="-52"/>
              </a:rPr>
              <a:t>. </a:t>
            </a:r>
            <a:r>
              <a:rPr lang="ru-RU" sz="1100" dirty="0" err="1" smtClean="0">
                <a:latin typeface="Bitter Thin" panose="020B0604020202020204" charset="-52"/>
              </a:rPr>
              <a:t>Публіцистика</a:t>
            </a:r>
            <a:r>
              <a:rPr lang="ru-RU" sz="1100" dirty="0" smtClean="0">
                <a:latin typeface="Bitter Thin" panose="020B0604020202020204" charset="-52"/>
              </a:rPr>
              <a:t> </a:t>
            </a:r>
            <a:r>
              <a:rPr lang="ru-RU" sz="1100" dirty="0">
                <a:latin typeface="Bitter Thin" panose="020B0604020202020204" charset="-52"/>
              </a:rPr>
              <a:t>і </a:t>
            </a:r>
            <a:r>
              <a:rPr lang="ru-RU" sz="1100" dirty="0" err="1">
                <a:latin typeface="Bitter Thin" panose="020B0604020202020204" charset="-52"/>
              </a:rPr>
              <a:t>художня</a:t>
            </a:r>
            <a:r>
              <a:rPr lang="ru-RU" sz="1100" dirty="0">
                <a:latin typeface="Bitter Thin" panose="020B0604020202020204" charset="-52"/>
              </a:rPr>
              <a:t> </a:t>
            </a:r>
            <a:r>
              <a:rPr lang="ru-RU" sz="1100" dirty="0" err="1">
                <a:latin typeface="Bitter Thin" panose="020B0604020202020204" charset="-52"/>
              </a:rPr>
              <a:t>література</a:t>
            </a:r>
            <a:r>
              <a:rPr lang="ru-RU" sz="1100" dirty="0">
                <a:latin typeface="Bitter Thin" panose="020B0604020202020204" charset="-52"/>
              </a:rPr>
              <a:t>: </a:t>
            </a:r>
            <a:r>
              <a:rPr lang="ru-RU" sz="1100" dirty="0" err="1">
                <a:latin typeface="Bitter Thin" panose="020B0604020202020204" charset="-52"/>
              </a:rPr>
              <a:t>спільне</a:t>
            </a:r>
            <a:r>
              <a:rPr lang="ru-RU" sz="1100" dirty="0">
                <a:latin typeface="Bitter Thin" panose="020B0604020202020204" charset="-52"/>
              </a:rPr>
              <a:t> й </a:t>
            </a:r>
            <a:r>
              <a:rPr lang="ru-RU" sz="1100" dirty="0" err="1">
                <a:latin typeface="Bitter Thin" panose="020B0604020202020204" charset="-52"/>
              </a:rPr>
              <a:t>відмінне</a:t>
            </a:r>
            <a:r>
              <a:rPr lang="ru-RU" sz="1100" dirty="0">
                <a:latin typeface="Bitter Thin" panose="020B0604020202020204" charset="-52"/>
              </a:rPr>
              <a:t> .</a:t>
            </a:r>
          </a:p>
          <a:p>
            <a:r>
              <a:rPr lang="ru-RU" sz="1100" dirty="0">
                <a:latin typeface="Bitter Thin" panose="020B0604020202020204" charset="-52"/>
              </a:rPr>
              <a:t>2</a:t>
            </a:r>
            <a:r>
              <a:rPr lang="ru-RU" sz="1100" dirty="0" smtClean="0">
                <a:latin typeface="Bitter Thin" panose="020B0604020202020204" charset="-52"/>
              </a:rPr>
              <a:t>. </a:t>
            </a:r>
            <a:r>
              <a:rPr lang="ru-RU" sz="1100" dirty="0" err="1" smtClean="0">
                <a:latin typeface="Bitter Thin" panose="020B0604020202020204" charset="-52"/>
              </a:rPr>
              <a:t>Спільне</a:t>
            </a:r>
            <a:r>
              <a:rPr lang="ru-RU" sz="1100" dirty="0" smtClean="0">
                <a:latin typeface="Bitter Thin" panose="020B0604020202020204" charset="-52"/>
              </a:rPr>
              <a:t> </a:t>
            </a:r>
            <a:r>
              <a:rPr lang="ru-RU" sz="1100" dirty="0">
                <a:latin typeface="Bitter Thin" panose="020B0604020202020204" charset="-52"/>
              </a:rPr>
              <a:t>й </a:t>
            </a:r>
            <a:r>
              <a:rPr lang="ru-RU" sz="1100" dirty="0" err="1">
                <a:latin typeface="Bitter Thin" panose="020B0604020202020204" charset="-52"/>
              </a:rPr>
              <a:t>відмінне</a:t>
            </a:r>
            <a:r>
              <a:rPr lang="ru-RU" sz="1100" dirty="0">
                <a:latin typeface="Bitter Thin" panose="020B0604020202020204" charset="-52"/>
              </a:rPr>
              <a:t> в </a:t>
            </a:r>
            <a:r>
              <a:rPr lang="ru-RU" sz="1100" dirty="0" err="1">
                <a:latin typeface="Bitter Thin" panose="020B0604020202020204" charset="-52"/>
              </a:rPr>
              <a:t>публіцистиці</a:t>
            </a:r>
            <a:r>
              <a:rPr lang="ru-RU" sz="1100" dirty="0">
                <a:latin typeface="Bitter Thin" panose="020B0604020202020204" charset="-52"/>
              </a:rPr>
              <a:t> і </a:t>
            </a:r>
            <a:r>
              <a:rPr lang="ru-RU" sz="1100" dirty="0" err="1">
                <a:latin typeface="Bitter Thin" panose="020B0604020202020204" charset="-52"/>
              </a:rPr>
              <a:t>художній</a:t>
            </a:r>
            <a:r>
              <a:rPr lang="ru-RU" sz="1100" dirty="0">
                <a:latin typeface="Bitter Thin" panose="020B0604020202020204" charset="-52"/>
              </a:rPr>
              <a:t> </a:t>
            </a:r>
            <a:r>
              <a:rPr lang="ru-RU" sz="1100" dirty="0" err="1">
                <a:latin typeface="Bitter Thin" panose="020B0604020202020204" charset="-52"/>
              </a:rPr>
              <a:t>літературі</a:t>
            </a:r>
            <a:r>
              <a:rPr lang="ru-RU" sz="1100" dirty="0">
                <a:latin typeface="Bitter Thin" panose="020B0604020202020204" charset="-52"/>
              </a:rPr>
              <a:t>.</a:t>
            </a:r>
          </a:p>
          <a:p>
            <a:r>
              <a:rPr lang="ru-RU" sz="1100" dirty="0">
                <a:latin typeface="Bitter Thin" panose="020B0604020202020204" charset="-52"/>
              </a:rPr>
              <a:t>3</a:t>
            </a:r>
            <a:r>
              <a:rPr lang="ru-RU" sz="1100" dirty="0" smtClean="0">
                <a:latin typeface="Bitter Thin" panose="020B0604020202020204" charset="-52"/>
              </a:rPr>
              <a:t>. </a:t>
            </a:r>
            <a:r>
              <a:rPr lang="ru-RU" sz="1100" dirty="0" err="1" smtClean="0">
                <a:latin typeface="Bitter Thin" panose="020B0604020202020204" charset="-52"/>
              </a:rPr>
              <a:t>Публіцистика</a:t>
            </a:r>
            <a:r>
              <a:rPr lang="ru-RU" sz="1100" dirty="0" smtClean="0">
                <a:latin typeface="Bitter Thin" panose="020B0604020202020204" charset="-52"/>
              </a:rPr>
              <a:t> </a:t>
            </a:r>
            <a:r>
              <a:rPr lang="ru-RU" sz="1100" dirty="0">
                <a:latin typeface="Bitter Thin" panose="020B0604020202020204" charset="-52"/>
              </a:rPr>
              <a:t>як </a:t>
            </a:r>
            <a:r>
              <a:rPr lang="ru-RU" sz="1100" dirty="0" err="1">
                <a:latin typeface="Bitter Thin" panose="020B0604020202020204" charset="-52"/>
              </a:rPr>
              <a:t>спосіб</a:t>
            </a:r>
            <a:r>
              <a:rPr lang="ru-RU" sz="1100" dirty="0">
                <a:latin typeface="Bitter Thin" panose="020B0604020202020204" charset="-52"/>
              </a:rPr>
              <a:t> </a:t>
            </a:r>
            <a:r>
              <a:rPr lang="ru-RU" sz="1100" dirty="0" err="1">
                <a:latin typeface="Bitter Thin" panose="020B0604020202020204" charset="-52"/>
              </a:rPr>
              <a:t>журналістської</a:t>
            </a:r>
            <a:r>
              <a:rPr lang="ru-RU" sz="1100" dirty="0">
                <a:latin typeface="Bitter Thin" panose="020B0604020202020204" charset="-52"/>
              </a:rPr>
              <a:t> </a:t>
            </a:r>
            <a:r>
              <a:rPr lang="ru-RU" sz="1100" dirty="0" err="1">
                <a:latin typeface="Bitter Thin" panose="020B0604020202020204" charset="-52"/>
              </a:rPr>
              <a:t>творчості</a:t>
            </a:r>
            <a:r>
              <a:rPr lang="ru-RU" sz="1100" dirty="0">
                <a:latin typeface="Bitter Thin" panose="020B0604020202020204" charset="-52"/>
              </a:rPr>
              <a:t>.</a:t>
            </a:r>
          </a:p>
          <a:p>
            <a:r>
              <a:rPr lang="ru-RU" sz="1100" dirty="0">
                <a:latin typeface="Bitter Thin" panose="020B0604020202020204" charset="-52"/>
              </a:rPr>
              <a:t>4</a:t>
            </a:r>
            <a:r>
              <a:rPr lang="ru-RU" sz="1100" dirty="0" smtClean="0">
                <a:latin typeface="Bitter Thin" panose="020B0604020202020204" charset="-52"/>
              </a:rPr>
              <a:t>. </a:t>
            </a:r>
            <a:r>
              <a:rPr lang="ru-RU" sz="1100" dirty="0" err="1" smtClean="0">
                <a:latin typeface="Bitter Thin" panose="020B0604020202020204" charset="-52"/>
              </a:rPr>
              <a:t>Публіцистика</a:t>
            </a:r>
            <a:r>
              <a:rPr lang="ru-RU" sz="1100" dirty="0" smtClean="0">
                <a:latin typeface="Bitter Thin" panose="020B0604020202020204" charset="-52"/>
              </a:rPr>
              <a:t> </a:t>
            </a:r>
            <a:r>
              <a:rPr lang="ru-RU" sz="1100" dirty="0">
                <a:latin typeface="Bitter Thin" panose="020B0604020202020204" charset="-52"/>
              </a:rPr>
              <a:t>як </a:t>
            </a:r>
            <a:r>
              <a:rPr lang="ru-RU" sz="1100" dirty="0" err="1">
                <a:latin typeface="Bitter Thin" panose="020B0604020202020204" charset="-52"/>
              </a:rPr>
              <a:t>чинник</a:t>
            </a:r>
            <a:r>
              <a:rPr lang="ru-RU" sz="1100" dirty="0">
                <a:latin typeface="Bitter Thin" panose="020B0604020202020204" charset="-52"/>
              </a:rPr>
              <a:t> </a:t>
            </a:r>
            <a:r>
              <a:rPr lang="ru-RU" sz="1100" dirty="0" err="1">
                <a:latin typeface="Bitter Thin" panose="020B0604020202020204" charset="-52"/>
              </a:rPr>
              <a:t>жанротворення</a:t>
            </a:r>
            <a:r>
              <a:rPr lang="ru-RU" sz="1100" dirty="0">
                <a:latin typeface="Bitter Thin" panose="020B0604020202020204" charset="-52"/>
              </a:rPr>
              <a:t> в </a:t>
            </a:r>
            <a:r>
              <a:rPr lang="ru-RU" sz="1100" dirty="0" err="1">
                <a:latin typeface="Bitter Thin" panose="020B0604020202020204" charset="-52"/>
              </a:rPr>
              <a:t>журналістиці</a:t>
            </a:r>
            <a:r>
              <a:rPr lang="ru-RU" sz="1100" dirty="0">
                <a:latin typeface="Bitter Thin" panose="020B0604020202020204" charset="-52"/>
              </a:rPr>
              <a:t>.</a:t>
            </a:r>
          </a:p>
          <a:p>
            <a:r>
              <a:rPr lang="ru-RU" sz="1100" dirty="0">
                <a:latin typeface="Bitter Thin" panose="020B0604020202020204" charset="-52"/>
              </a:rPr>
              <a:t>5</a:t>
            </a:r>
            <a:r>
              <a:rPr lang="ru-RU" sz="1100" dirty="0" smtClean="0">
                <a:latin typeface="Bitter Thin" panose="020B0604020202020204" charset="-52"/>
              </a:rPr>
              <a:t>. </a:t>
            </a:r>
            <a:r>
              <a:rPr lang="ru-RU" sz="1100" dirty="0" err="1" smtClean="0">
                <a:latin typeface="Bitter Thin" panose="020B0604020202020204" charset="-52"/>
              </a:rPr>
              <a:t>Специфіка</a:t>
            </a:r>
            <a:r>
              <a:rPr lang="ru-RU" sz="1100" dirty="0" smtClean="0">
                <a:latin typeface="Bitter Thin" panose="020B0604020202020204" charset="-52"/>
              </a:rPr>
              <a:t> </a:t>
            </a:r>
            <a:r>
              <a:rPr lang="ru-RU" sz="1100" dirty="0" err="1">
                <a:latin typeface="Bitter Thin" panose="020B0604020202020204" charset="-52"/>
              </a:rPr>
              <a:t>праці</a:t>
            </a:r>
            <a:r>
              <a:rPr lang="ru-RU" sz="1100" dirty="0">
                <a:latin typeface="Bitter Thin" panose="020B0604020202020204" charset="-52"/>
              </a:rPr>
              <a:t> над </a:t>
            </a:r>
            <a:r>
              <a:rPr lang="ru-RU" sz="1100" dirty="0" err="1">
                <a:latin typeface="Bitter Thin" panose="020B0604020202020204" charset="-52"/>
              </a:rPr>
              <a:t>публіцистичними</a:t>
            </a:r>
            <a:r>
              <a:rPr lang="ru-RU" sz="1100" dirty="0">
                <a:latin typeface="Bitter Thin" panose="020B0604020202020204" charset="-52"/>
              </a:rPr>
              <a:t> текстами.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dirty="0" smtClean="0"/>
              <a:t>ЕТИМОЛОГІЯ СЛОВА </a:t>
            </a:r>
            <a:endParaRPr dirty="0"/>
          </a:p>
        </p:txBody>
      </p:sp>
      <p:sp>
        <p:nvSpPr>
          <p:cNvPr id="62" name="Google Shape;62;p12"/>
          <p:cNvSpPr txBox="1">
            <a:spLocks noGrp="1"/>
          </p:cNvSpPr>
          <p:nvPr>
            <p:ph type="body" idx="2"/>
          </p:nvPr>
        </p:nvSpPr>
        <p:spPr>
          <a:xfrm>
            <a:off x="3176807" y="1209962"/>
            <a:ext cx="2531700" cy="32298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uk-UA" sz="1200" dirty="0" smtClean="0"/>
              <a:t>З НІМЕЦЬКОЇ:</a:t>
            </a:r>
          </a:p>
          <a:p>
            <a:pPr marL="0" lvl="0" indent="0" algn="ctr">
              <a:buNone/>
            </a:pPr>
            <a:r>
              <a:rPr lang="en-US" sz="1200" b="1" dirty="0" err="1"/>
              <a:t>publizistik</a:t>
            </a:r>
            <a:endParaRPr sz="1200" b="1" dirty="0"/>
          </a:p>
          <a:p>
            <a:pPr marL="0" lvl="0" indent="0" algn="l" rtl="0">
              <a:spcBef>
                <a:spcPts val="800"/>
              </a:spcBef>
              <a:spcAft>
                <a:spcPts val="800"/>
              </a:spcAft>
              <a:buClr>
                <a:schemeClr val="dk1"/>
              </a:buClr>
              <a:buSzPts val="1100"/>
              <a:buFont typeface="Arial"/>
              <a:buNone/>
            </a:pPr>
            <a:endParaRPr sz="1200" b="1" dirty="0"/>
          </a:p>
        </p:txBody>
      </p:sp>
      <p:sp>
        <p:nvSpPr>
          <p:cNvPr id="63" name="Google Shape;63;p12"/>
          <p:cNvSpPr txBox="1">
            <a:spLocks noGrp="1"/>
          </p:cNvSpPr>
          <p:nvPr>
            <p:ph type="body" idx="1"/>
          </p:nvPr>
        </p:nvSpPr>
        <p:spPr>
          <a:xfrm>
            <a:off x="942489" y="1218125"/>
            <a:ext cx="2531700" cy="3229800"/>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100"/>
              <a:buFont typeface="Arial"/>
              <a:buNone/>
            </a:pPr>
            <a:r>
              <a:rPr lang="uk-UA" sz="1200" dirty="0" smtClean="0"/>
              <a:t>З ЛАТИНСЬКОЇ:</a:t>
            </a:r>
          </a:p>
          <a:p>
            <a:pPr marL="0" lvl="0" indent="0" algn="ctr">
              <a:buClr>
                <a:schemeClr val="dk1"/>
              </a:buClr>
              <a:buSzPts val="1100"/>
              <a:buNone/>
            </a:pPr>
            <a:r>
              <a:rPr lang="en-US" sz="1200" b="1" dirty="0" err="1"/>
              <a:t>publicus</a:t>
            </a:r>
            <a:endParaRPr lang="uk-UA" sz="1200" b="1" dirty="0" smtClean="0"/>
          </a:p>
          <a:p>
            <a:pPr marL="0" lvl="0" indent="0" algn="l" rtl="0">
              <a:spcBef>
                <a:spcPts val="0"/>
              </a:spcBef>
              <a:spcAft>
                <a:spcPts val="0"/>
              </a:spcAft>
              <a:buClr>
                <a:schemeClr val="dk1"/>
              </a:buClr>
              <a:buSzPts val="1100"/>
              <a:buFont typeface="Arial"/>
              <a:buNone/>
            </a:pPr>
            <a:endParaRPr dirty="0"/>
          </a:p>
        </p:txBody>
      </p:sp>
      <p:sp>
        <p:nvSpPr>
          <p:cNvPr id="64" name="Google Shape;64;p12"/>
          <p:cNvSpPr txBox="1">
            <a:spLocks noGrp="1"/>
          </p:cNvSpPr>
          <p:nvPr>
            <p:ph type="body" idx="2"/>
          </p:nvPr>
        </p:nvSpPr>
        <p:spPr>
          <a:xfrm>
            <a:off x="672800" y="2180852"/>
            <a:ext cx="5418300" cy="507300"/>
          </a:xfrm>
          <a:prstGeom prst="rect">
            <a:avLst/>
          </a:prstGeom>
        </p:spPr>
        <p:txBody>
          <a:bodyPr spcFirstLastPara="1" wrap="square" lIns="0" tIns="0" rIns="0" bIns="0" anchor="t" anchorCtr="0">
            <a:noAutofit/>
          </a:bodyPr>
          <a:lstStyle/>
          <a:p>
            <a:pPr marL="114300" indent="0" algn="ctr">
              <a:buNone/>
            </a:pPr>
            <a:r>
              <a:rPr lang="uk-UA" b="1" u="sng" dirty="0" smtClean="0"/>
              <a:t>ПУБЛІЦИСТИКА</a:t>
            </a:r>
            <a:r>
              <a:rPr lang="uk-UA" dirty="0" smtClean="0"/>
              <a:t> </a:t>
            </a:r>
          </a:p>
          <a:p>
            <a:pPr marL="114300" indent="0" algn="ctr">
              <a:buNone/>
            </a:pPr>
            <a:r>
              <a:rPr lang="uk-UA" dirty="0" smtClean="0"/>
              <a:t>(суспільний</a:t>
            </a:r>
            <a:r>
              <a:rPr lang="uk-UA" dirty="0"/>
              <a:t>, громадський, </a:t>
            </a:r>
            <a:r>
              <a:rPr lang="uk-UA" dirty="0" smtClean="0"/>
              <a:t>народний)</a:t>
            </a:r>
            <a:r>
              <a:rPr lang="ru-RU" dirty="0"/>
              <a:t/>
            </a:r>
            <a:br>
              <a:rPr lang="ru-RU" dirty="0"/>
            </a:br>
            <a:endParaRPr dirty="0" smtClean="0">
              <a:solidFill>
                <a:schemeClr val="accent6"/>
              </a:solidFill>
            </a:endParaRPr>
          </a:p>
          <a:p>
            <a:pPr marL="0" lvl="0" indent="0" algn="ctr">
              <a:buNone/>
            </a:pPr>
            <a:r>
              <a:rPr lang="ru-RU" sz="1200" dirty="0" err="1">
                <a:solidFill>
                  <a:schemeClr val="accent6">
                    <a:lumMod val="75000"/>
                  </a:schemeClr>
                </a:solidFill>
              </a:rPr>
              <a:t>Еволюція</a:t>
            </a:r>
            <a:r>
              <a:rPr lang="ru-RU" sz="1200" dirty="0">
                <a:solidFill>
                  <a:schemeClr val="accent6">
                    <a:lumMod val="75000"/>
                  </a:schemeClr>
                </a:solidFill>
              </a:rPr>
              <a:t> </a:t>
            </a:r>
            <a:r>
              <a:rPr lang="ru-RU" sz="1200" dirty="0" err="1">
                <a:solidFill>
                  <a:schemeClr val="accent6">
                    <a:lumMod val="75000"/>
                  </a:schemeClr>
                </a:solidFill>
              </a:rPr>
              <a:t>цього</a:t>
            </a:r>
            <a:r>
              <a:rPr lang="ru-RU" sz="1200" dirty="0">
                <a:solidFill>
                  <a:schemeClr val="accent6">
                    <a:lumMod val="75000"/>
                  </a:schemeClr>
                </a:solidFill>
              </a:rPr>
              <a:t> </a:t>
            </a:r>
            <a:r>
              <a:rPr lang="ru-RU" sz="1200" dirty="0" err="1">
                <a:solidFill>
                  <a:schemeClr val="accent6">
                    <a:lumMod val="75000"/>
                  </a:schemeClr>
                </a:solidFill>
              </a:rPr>
              <a:t>поняття</a:t>
            </a:r>
            <a:r>
              <a:rPr lang="ru-RU" sz="1200" dirty="0">
                <a:solidFill>
                  <a:schemeClr val="accent6">
                    <a:lumMod val="75000"/>
                  </a:schemeClr>
                </a:solidFill>
              </a:rPr>
              <a:t> в </a:t>
            </a:r>
            <a:r>
              <a:rPr lang="ru-RU" sz="1200" dirty="0" err="1">
                <a:solidFill>
                  <a:schemeClr val="accent6">
                    <a:lumMod val="75000"/>
                  </a:schemeClr>
                </a:solidFill>
              </a:rPr>
              <a:t>історичному</a:t>
            </a:r>
            <a:r>
              <a:rPr lang="ru-RU" sz="1200" dirty="0">
                <a:solidFill>
                  <a:schemeClr val="accent6">
                    <a:lumMod val="75000"/>
                  </a:schemeClr>
                </a:solidFill>
              </a:rPr>
              <a:t> </a:t>
            </a:r>
            <a:r>
              <a:rPr lang="ru-RU" sz="1200" dirty="0" err="1">
                <a:solidFill>
                  <a:schemeClr val="accent6">
                    <a:lumMod val="75000"/>
                  </a:schemeClr>
                </a:solidFill>
              </a:rPr>
              <a:t>контексті</a:t>
            </a:r>
            <a:r>
              <a:rPr lang="ru-RU" sz="1200" dirty="0">
                <a:solidFill>
                  <a:schemeClr val="accent6">
                    <a:lumMod val="75000"/>
                  </a:schemeClr>
                </a:solidFill>
              </a:rPr>
              <a:t>:</a:t>
            </a:r>
          </a:p>
          <a:p>
            <a:pPr marL="0" lvl="0" indent="0" algn="ctr">
              <a:buNone/>
            </a:pPr>
            <a:r>
              <a:rPr lang="ru-RU" sz="1200" dirty="0" err="1">
                <a:solidFill>
                  <a:schemeClr val="accent6">
                    <a:lumMod val="75000"/>
                  </a:schemeClr>
                </a:solidFill>
              </a:rPr>
              <a:t>Первинно</a:t>
            </a:r>
            <a:r>
              <a:rPr lang="ru-RU" sz="1200" dirty="0">
                <a:solidFill>
                  <a:schemeClr val="accent6">
                    <a:lumMod val="75000"/>
                  </a:schemeClr>
                </a:solidFill>
              </a:rPr>
              <a:t> </a:t>
            </a:r>
            <a:r>
              <a:rPr lang="ru-RU" sz="1200" dirty="0" err="1">
                <a:solidFill>
                  <a:schemeClr val="accent6">
                    <a:lumMod val="75000"/>
                  </a:schemeClr>
                </a:solidFill>
              </a:rPr>
              <a:t>поняття</a:t>
            </a:r>
            <a:r>
              <a:rPr lang="ru-RU" sz="1200" dirty="0">
                <a:solidFill>
                  <a:schemeClr val="accent6">
                    <a:lumMod val="75000"/>
                  </a:schemeClr>
                </a:solidFill>
              </a:rPr>
              <a:t> </a:t>
            </a:r>
            <a:r>
              <a:rPr lang="ru-RU" sz="1200" dirty="0" err="1">
                <a:solidFill>
                  <a:schemeClr val="accent6">
                    <a:lumMod val="75000"/>
                  </a:schemeClr>
                </a:solidFill>
              </a:rPr>
              <a:t>публіцист</a:t>
            </a:r>
            <a:r>
              <a:rPr lang="ru-RU" sz="1200" dirty="0">
                <a:solidFill>
                  <a:schemeClr val="accent6">
                    <a:lumMod val="75000"/>
                  </a:schemeClr>
                </a:solidFill>
              </a:rPr>
              <a:t> </a:t>
            </a:r>
            <a:r>
              <a:rPr lang="ru-RU" sz="1200" dirty="0" err="1">
                <a:solidFill>
                  <a:schemeClr val="accent6">
                    <a:lumMod val="75000"/>
                  </a:schemeClr>
                </a:solidFill>
              </a:rPr>
              <a:t>вживалося</a:t>
            </a:r>
            <a:r>
              <a:rPr lang="ru-RU" sz="1200" dirty="0">
                <a:solidFill>
                  <a:schemeClr val="accent6">
                    <a:lumMod val="75000"/>
                  </a:schemeClr>
                </a:solidFill>
              </a:rPr>
              <a:t> в </a:t>
            </a:r>
            <a:r>
              <a:rPr lang="ru-RU" sz="1200" dirty="0" err="1">
                <a:solidFill>
                  <a:schemeClr val="accent6">
                    <a:lumMod val="75000"/>
                  </a:schemeClr>
                </a:solidFill>
              </a:rPr>
              <a:t>іншому</a:t>
            </a:r>
            <a:r>
              <a:rPr lang="ru-RU" sz="1200" dirty="0">
                <a:solidFill>
                  <a:schemeClr val="accent6">
                    <a:lumMod val="75000"/>
                  </a:schemeClr>
                </a:solidFill>
              </a:rPr>
              <a:t> </a:t>
            </a:r>
            <a:r>
              <a:rPr lang="ru-RU" sz="1200" dirty="0" err="1">
                <a:solidFill>
                  <a:schemeClr val="accent6">
                    <a:lumMod val="75000"/>
                  </a:schemeClr>
                </a:solidFill>
              </a:rPr>
              <a:t>значенні</a:t>
            </a:r>
            <a:r>
              <a:rPr lang="ru-RU" sz="1200" dirty="0">
                <a:solidFill>
                  <a:schemeClr val="accent6">
                    <a:lumMod val="75000"/>
                  </a:schemeClr>
                </a:solidFill>
              </a:rPr>
              <a:t>, </a:t>
            </a:r>
            <a:r>
              <a:rPr lang="ru-RU" sz="1200" dirty="0" err="1">
                <a:solidFill>
                  <a:schemeClr val="accent6">
                    <a:lumMod val="75000"/>
                  </a:schemeClr>
                </a:solidFill>
              </a:rPr>
              <a:t>ніж</a:t>
            </a:r>
            <a:r>
              <a:rPr lang="ru-RU" sz="1200" dirty="0">
                <a:solidFill>
                  <a:schemeClr val="accent6">
                    <a:lumMod val="75000"/>
                  </a:schemeClr>
                </a:solidFill>
              </a:rPr>
              <a:t> </a:t>
            </a:r>
            <a:r>
              <a:rPr lang="ru-RU" sz="1200" dirty="0" err="1">
                <a:solidFill>
                  <a:schemeClr val="accent6">
                    <a:lumMod val="75000"/>
                  </a:schemeClr>
                </a:solidFill>
              </a:rPr>
              <a:t>тепер</a:t>
            </a:r>
            <a:r>
              <a:rPr lang="ru-RU" sz="1200" dirty="0">
                <a:solidFill>
                  <a:schemeClr val="accent6">
                    <a:lumMod val="75000"/>
                  </a:schemeClr>
                </a:solidFill>
              </a:rPr>
              <a:t>. </a:t>
            </a:r>
          </a:p>
          <a:p>
            <a:pPr marL="0" lvl="0" indent="0" algn="ctr">
              <a:buNone/>
            </a:pPr>
            <a:r>
              <a:rPr lang="ru-RU" sz="1200" dirty="0" err="1">
                <a:solidFill>
                  <a:schemeClr val="accent6">
                    <a:lumMod val="75000"/>
                  </a:schemeClr>
                </a:solidFill>
              </a:rPr>
              <a:t>Скажімо</a:t>
            </a:r>
            <a:r>
              <a:rPr lang="ru-RU" sz="1200" dirty="0">
                <a:solidFill>
                  <a:schemeClr val="accent6">
                    <a:lumMod val="75000"/>
                  </a:schemeClr>
                </a:solidFill>
              </a:rPr>
              <a:t>: </a:t>
            </a:r>
            <a:r>
              <a:rPr lang="ru-RU" sz="1200" dirty="0" err="1">
                <a:solidFill>
                  <a:schemeClr val="accent6">
                    <a:lumMod val="75000"/>
                  </a:schemeClr>
                </a:solidFill>
              </a:rPr>
              <a:t>публіцист</a:t>
            </a:r>
            <a:r>
              <a:rPr lang="ru-RU" sz="1200" dirty="0">
                <a:solidFill>
                  <a:schemeClr val="accent6">
                    <a:lumMod val="75000"/>
                  </a:schemeClr>
                </a:solidFill>
              </a:rPr>
              <a:t> - </a:t>
            </a:r>
            <a:r>
              <a:rPr lang="ru-RU" sz="1200" dirty="0" err="1">
                <a:solidFill>
                  <a:schemeClr val="accent6">
                    <a:lumMod val="75000"/>
                  </a:schemeClr>
                </a:solidFill>
              </a:rPr>
              <a:t>письменник</a:t>
            </a:r>
            <a:r>
              <a:rPr lang="ru-RU" sz="1200" dirty="0">
                <a:solidFill>
                  <a:schemeClr val="accent6">
                    <a:lumMod val="75000"/>
                  </a:schemeClr>
                </a:solidFill>
              </a:rPr>
              <a:t>, </a:t>
            </a:r>
            <a:r>
              <a:rPr lang="ru-RU" sz="1200" dirty="0" err="1">
                <a:solidFill>
                  <a:schemeClr val="accent6">
                    <a:lumMod val="75000"/>
                  </a:schemeClr>
                </a:solidFill>
              </a:rPr>
              <a:t>більш</a:t>
            </a:r>
            <a:r>
              <a:rPr lang="ru-RU" sz="1200" dirty="0">
                <a:solidFill>
                  <a:schemeClr val="accent6">
                    <a:lumMod val="75000"/>
                  </a:schemeClr>
                </a:solidFill>
              </a:rPr>
              <a:t> </a:t>
            </a:r>
            <a:r>
              <a:rPr lang="ru-RU" sz="1200" dirty="0" err="1">
                <a:solidFill>
                  <a:schemeClr val="accent6">
                    <a:lumMod val="75000"/>
                  </a:schemeClr>
                </a:solidFill>
              </a:rPr>
              <a:t>газетний</a:t>
            </a:r>
            <a:r>
              <a:rPr lang="ru-RU" sz="1200" dirty="0">
                <a:solidFill>
                  <a:schemeClr val="accent6">
                    <a:lumMod val="75000"/>
                  </a:schemeClr>
                </a:solidFill>
              </a:rPr>
              <a:t>, </a:t>
            </a:r>
            <a:r>
              <a:rPr lang="ru-RU" sz="1200" dirty="0" err="1">
                <a:solidFill>
                  <a:schemeClr val="accent6">
                    <a:lumMod val="75000"/>
                  </a:schemeClr>
                </a:solidFill>
              </a:rPr>
              <a:t>який</a:t>
            </a:r>
            <a:r>
              <a:rPr lang="ru-RU" sz="1200" dirty="0">
                <a:solidFill>
                  <a:schemeClr val="accent6">
                    <a:lumMod val="75000"/>
                  </a:schemeClr>
                </a:solidFill>
              </a:rPr>
              <a:t> </a:t>
            </a:r>
            <a:r>
              <a:rPr lang="ru-RU" sz="1200" dirty="0" err="1">
                <a:solidFill>
                  <a:schemeClr val="accent6">
                    <a:lumMod val="75000"/>
                  </a:schemeClr>
                </a:solidFill>
              </a:rPr>
              <a:t>займається</a:t>
            </a:r>
            <a:r>
              <a:rPr lang="ru-RU" sz="1200" dirty="0">
                <a:solidFill>
                  <a:schemeClr val="accent6">
                    <a:lumMod val="75000"/>
                  </a:schemeClr>
                </a:solidFill>
              </a:rPr>
              <a:t> проблемами народного права. (Словник В. Даля). </a:t>
            </a:r>
          </a:p>
          <a:p>
            <a:pPr marL="0" lvl="0" indent="0" algn="ctr">
              <a:buNone/>
            </a:pPr>
            <a:r>
              <a:rPr lang="ru-RU" sz="1200" dirty="0">
                <a:solidFill>
                  <a:schemeClr val="accent6">
                    <a:lumMod val="75000"/>
                  </a:schemeClr>
                </a:solidFill>
              </a:rPr>
              <a:t>На </a:t>
            </a:r>
            <a:r>
              <a:rPr lang="ru-RU" sz="1200" dirty="0" err="1">
                <a:solidFill>
                  <a:schemeClr val="accent6">
                    <a:lumMod val="75000"/>
                  </a:schemeClr>
                </a:solidFill>
              </a:rPr>
              <a:t>таке</a:t>
            </a:r>
            <a:r>
              <a:rPr lang="ru-RU" sz="1200" dirty="0">
                <a:solidFill>
                  <a:schemeClr val="accent6">
                    <a:lumMod val="75000"/>
                  </a:schemeClr>
                </a:solidFill>
              </a:rPr>
              <a:t> </a:t>
            </a:r>
            <a:r>
              <a:rPr lang="ru-RU" sz="1200" dirty="0" err="1">
                <a:solidFill>
                  <a:schemeClr val="accent6">
                    <a:lumMod val="75000"/>
                  </a:schemeClr>
                </a:solidFill>
              </a:rPr>
              <a:t>визначення</a:t>
            </a:r>
            <a:r>
              <a:rPr lang="ru-RU" sz="1200" dirty="0">
                <a:solidFill>
                  <a:schemeClr val="accent6">
                    <a:lumMod val="75000"/>
                  </a:schemeClr>
                </a:solidFill>
              </a:rPr>
              <a:t> </a:t>
            </a:r>
            <a:r>
              <a:rPr lang="ru-RU" sz="1200" dirty="0" err="1">
                <a:solidFill>
                  <a:schemeClr val="accent6">
                    <a:lumMod val="75000"/>
                  </a:schemeClr>
                </a:solidFill>
              </a:rPr>
              <a:t>вплинула</a:t>
            </a:r>
            <a:r>
              <a:rPr lang="ru-RU" sz="1200" dirty="0">
                <a:solidFill>
                  <a:schemeClr val="accent6">
                    <a:lumMod val="75000"/>
                  </a:schemeClr>
                </a:solidFill>
              </a:rPr>
              <a:t> практика </a:t>
            </a:r>
            <a:r>
              <a:rPr lang="ru-RU" sz="1200" dirty="0" err="1">
                <a:solidFill>
                  <a:schemeClr val="accent6">
                    <a:lumMod val="75000"/>
                  </a:schemeClr>
                </a:solidFill>
              </a:rPr>
              <a:t>називання</a:t>
            </a:r>
            <a:r>
              <a:rPr lang="ru-RU" sz="1200" dirty="0">
                <a:solidFill>
                  <a:schemeClr val="accent6">
                    <a:lumMod val="75000"/>
                  </a:schemeClr>
                </a:solidFill>
              </a:rPr>
              <a:t> в </a:t>
            </a:r>
            <a:r>
              <a:rPr lang="ru-RU" sz="1200" dirty="0" err="1">
                <a:solidFill>
                  <a:schemeClr val="accent6">
                    <a:lumMod val="75000"/>
                  </a:schemeClr>
                </a:solidFill>
              </a:rPr>
              <a:t>Америці</a:t>
            </a:r>
            <a:r>
              <a:rPr lang="ru-RU" sz="1200" dirty="0">
                <a:solidFill>
                  <a:schemeClr val="accent6">
                    <a:lumMod val="75000"/>
                  </a:schemeClr>
                </a:solidFill>
              </a:rPr>
              <a:t> в ХІХ ст. </a:t>
            </a:r>
            <a:r>
              <a:rPr lang="ru-RU" sz="1200" dirty="0" err="1">
                <a:solidFill>
                  <a:schemeClr val="accent6">
                    <a:lumMod val="75000"/>
                  </a:schemeClr>
                </a:solidFill>
              </a:rPr>
              <a:t>публіцистами</a:t>
            </a:r>
            <a:r>
              <a:rPr lang="ru-RU" sz="1200" dirty="0">
                <a:solidFill>
                  <a:schemeClr val="accent6">
                    <a:lumMod val="75000"/>
                  </a:schemeClr>
                </a:solidFill>
              </a:rPr>
              <a:t> </a:t>
            </a:r>
            <a:r>
              <a:rPr lang="ru-RU" sz="1200" i="1" dirty="0">
                <a:solidFill>
                  <a:schemeClr val="accent6">
                    <a:lumMod val="75000"/>
                  </a:schemeClr>
                </a:solidFill>
              </a:rPr>
              <a:t>не </a:t>
            </a:r>
            <a:r>
              <a:rPr lang="ru-RU" sz="1200" i="1" dirty="0" err="1">
                <a:solidFill>
                  <a:schemeClr val="accent6">
                    <a:lumMod val="75000"/>
                  </a:schemeClr>
                </a:solidFill>
              </a:rPr>
              <a:t>журналістів</a:t>
            </a:r>
            <a:r>
              <a:rPr lang="ru-RU" sz="1200" dirty="0">
                <a:solidFill>
                  <a:schemeClr val="accent6">
                    <a:lumMod val="75000"/>
                  </a:schemeClr>
                </a:solidFill>
              </a:rPr>
              <a:t>, а </a:t>
            </a:r>
            <a:r>
              <a:rPr lang="ru-RU" sz="1200" i="1" dirty="0" err="1">
                <a:solidFill>
                  <a:schemeClr val="accent6">
                    <a:lumMod val="75000"/>
                  </a:schemeClr>
                </a:solidFill>
              </a:rPr>
              <a:t>юристів</a:t>
            </a:r>
            <a:r>
              <a:rPr lang="ru-RU" sz="1200" i="1" dirty="0">
                <a:solidFill>
                  <a:schemeClr val="accent6">
                    <a:lumMod val="75000"/>
                  </a:schemeClr>
                </a:solidFill>
              </a:rPr>
              <a:t>. </a:t>
            </a:r>
          </a:p>
          <a:p>
            <a:pPr marL="0" lvl="0" indent="0" algn="l" rtl="0">
              <a:spcBef>
                <a:spcPts val="0"/>
              </a:spcBef>
              <a:spcAft>
                <a:spcPts val="0"/>
              </a:spcAft>
              <a:buNone/>
            </a:pPr>
            <a:endParaRPr sz="900" dirty="0">
              <a:solidFill>
                <a:schemeClr val="accent6"/>
              </a:solidFill>
            </a:endParaRPr>
          </a:p>
        </p:txBody>
      </p:sp>
      <p:sp>
        <p:nvSpPr>
          <p:cNvPr id="65" name="Google Shape;65;p1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pic>
        <p:nvPicPr>
          <p:cNvPr id="66" name="Google Shape;66;p12"/>
          <p:cNvPicPr preferRelativeResize="0"/>
          <p:nvPr/>
        </p:nvPicPr>
        <p:blipFill rotWithShape="1">
          <a:blip r:embed="rId3">
            <a:alphaModFix/>
          </a:blip>
          <a:srcRect l="21113" r="27764"/>
          <a:stretch/>
        </p:blipFill>
        <p:spPr>
          <a:xfrm>
            <a:off x="6591350" y="2052825"/>
            <a:ext cx="905700" cy="1328700"/>
          </a:xfrm>
          <a:prstGeom prst="roundRect">
            <a:avLst>
              <a:gd name="adj" fmla="val 931"/>
            </a:avLst>
          </a:prstGeom>
          <a:noFill/>
          <a:ln>
            <a:noFill/>
          </a:ln>
        </p:spPr>
      </p:pic>
      <p:pic>
        <p:nvPicPr>
          <p:cNvPr id="67" name="Google Shape;67;p12"/>
          <p:cNvPicPr preferRelativeResize="0"/>
          <p:nvPr/>
        </p:nvPicPr>
        <p:blipFill rotWithShape="1">
          <a:blip r:embed="rId4">
            <a:extLst>
              <a:ext uri="{28A0092B-C50C-407E-A947-70E740481C1C}">
                <a14:useLocalDpi xmlns:a14="http://schemas.microsoft.com/office/drawing/2010/main" val="0"/>
              </a:ext>
            </a:extLst>
          </a:blip>
          <a:srcRect r="47732"/>
          <a:stretch/>
        </p:blipFill>
        <p:spPr>
          <a:xfrm>
            <a:off x="6591351" y="3469917"/>
            <a:ext cx="908148" cy="1435236"/>
          </a:xfrm>
          <a:prstGeom prst="roundRect">
            <a:avLst>
              <a:gd name="adj" fmla="val 931"/>
            </a:avLst>
          </a:prstGeom>
          <a:noFill/>
          <a:ln>
            <a:noFill/>
          </a:ln>
        </p:spPr>
      </p:pic>
      <p:pic>
        <p:nvPicPr>
          <p:cNvPr id="68" name="Google Shape;68;p12"/>
          <p:cNvPicPr preferRelativeResize="0"/>
          <p:nvPr/>
        </p:nvPicPr>
        <p:blipFill>
          <a:blip r:embed="rId5">
            <a:alphaModFix/>
          </a:blip>
          <a:stretch>
            <a:fillRect/>
          </a:stretch>
        </p:blipFill>
        <p:spPr>
          <a:xfrm>
            <a:off x="6596773" y="1849052"/>
            <a:ext cx="941825" cy="302100"/>
          </a:xfrm>
          <a:prstGeom prst="rect">
            <a:avLst/>
          </a:prstGeom>
          <a:noFill/>
          <a:ln>
            <a:noFill/>
          </a:ln>
        </p:spPr>
      </p:pic>
      <p:cxnSp>
        <p:nvCxnSpPr>
          <p:cNvPr id="3" name="Прямая со стрелкой 2"/>
          <p:cNvCxnSpPr/>
          <p:nvPr/>
        </p:nvCxnSpPr>
        <p:spPr>
          <a:xfrm>
            <a:off x="2381693" y="1687033"/>
            <a:ext cx="476316" cy="4641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Прямая со стрелкой 4"/>
          <p:cNvCxnSpPr/>
          <p:nvPr/>
        </p:nvCxnSpPr>
        <p:spPr>
          <a:xfrm flipH="1">
            <a:off x="3891516" y="1687033"/>
            <a:ext cx="461674" cy="4641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fade">
                                      <p:cBhvr>
                                        <p:cTn id="7" dur="5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
                                            <p:txEl>
                                              <p:pRg st="1" end="1"/>
                                            </p:txEl>
                                          </p:spTgt>
                                        </p:tgtEl>
                                        <p:attrNameLst>
                                          <p:attrName>style.visibility</p:attrName>
                                        </p:attrNameLst>
                                      </p:cBhvr>
                                      <p:to>
                                        <p:strVal val="visible"/>
                                      </p:to>
                                    </p:set>
                                    <p:animEffect transition="in" filter="fade">
                                      <p:cBhvr>
                                        <p:cTn id="12" dur="500"/>
                                        <p:tgtEl>
                                          <p:spTgt spid="6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2">
                                            <p:txEl>
                                              <p:pRg st="0" end="0"/>
                                            </p:txEl>
                                          </p:spTgt>
                                        </p:tgtEl>
                                        <p:attrNameLst>
                                          <p:attrName>style.visibility</p:attrName>
                                        </p:attrNameLst>
                                      </p:cBhvr>
                                      <p:to>
                                        <p:strVal val="visible"/>
                                      </p:to>
                                    </p:set>
                                    <p:animEffect transition="in" filter="fade">
                                      <p:cBhvr>
                                        <p:cTn id="20" dur="500"/>
                                        <p:tgtEl>
                                          <p:spTgt spid="6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2">
                                            <p:txEl>
                                              <p:pRg st="1" end="1"/>
                                            </p:txEl>
                                          </p:spTgt>
                                        </p:tgtEl>
                                        <p:attrNameLst>
                                          <p:attrName>style.visibility</p:attrName>
                                        </p:attrNameLst>
                                      </p:cBhvr>
                                      <p:to>
                                        <p:strVal val="visible"/>
                                      </p:to>
                                    </p:set>
                                    <p:animEffect transition="in" filter="fade">
                                      <p:cBhvr>
                                        <p:cTn id="25" dur="500"/>
                                        <p:tgtEl>
                                          <p:spTgt spid="62">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4">
                                            <p:txEl>
                                              <p:pRg st="0" end="0"/>
                                            </p:txEl>
                                          </p:spTgt>
                                        </p:tgtEl>
                                        <p:attrNameLst>
                                          <p:attrName>style.visibility</p:attrName>
                                        </p:attrNameLst>
                                      </p:cBhvr>
                                      <p:to>
                                        <p:strVal val="visible"/>
                                      </p:to>
                                    </p:set>
                                    <p:animEffect transition="in" filter="fade">
                                      <p:cBhvr>
                                        <p:cTn id="33" dur="500"/>
                                        <p:tgtEl>
                                          <p:spTgt spid="64">
                                            <p:txEl>
                                              <p:pRg st="0" end="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64">
                                            <p:txEl>
                                              <p:pRg st="1" end="1"/>
                                            </p:txEl>
                                          </p:spTgt>
                                        </p:tgtEl>
                                        <p:attrNameLst>
                                          <p:attrName>style.visibility</p:attrName>
                                        </p:attrNameLst>
                                      </p:cBhvr>
                                      <p:to>
                                        <p:strVal val="visible"/>
                                      </p:to>
                                    </p:set>
                                    <p:animEffect transition="in" filter="fade">
                                      <p:cBhvr>
                                        <p:cTn id="36" dur="500"/>
                                        <p:tgtEl>
                                          <p:spTgt spid="64">
                                            <p:txEl>
                                              <p:pRg st="1" end="1"/>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64">
                                            <p:txEl>
                                              <p:pRg st="2" end="2"/>
                                            </p:txEl>
                                          </p:spTgt>
                                        </p:tgtEl>
                                        <p:attrNameLst>
                                          <p:attrName>style.visibility</p:attrName>
                                        </p:attrNameLst>
                                      </p:cBhvr>
                                      <p:to>
                                        <p:strVal val="visible"/>
                                      </p:to>
                                    </p:set>
                                    <p:animEffect transition="in" filter="fade">
                                      <p:cBhvr>
                                        <p:cTn id="39" dur="500"/>
                                        <p:tgtEl>
                                          <p:spTgt spid="64">
                                            <p:txEl>
                                              <p:pRg st="2" end="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4">
                                            <p:txEl>
                                              <p:pRg st="3" end="3"/>
                                            </p:txEl>
                                          </p:spTgt>
                                        </p:tgtEl>
                                        <p:attrNameLst>
                                          <p:attrName>style.visibility</p:attrName>
                                        </p:attrNameLst>
                                      </p:cBhvr>
                                      <p:to>
                                        <p:strVal val="visible"/>
                                      </p:to>
                                    </p:set>
                                    <p:animEffect transition="in" filter="fade">
                                      <p:cBhvr>
                                        <p:cTn id="42" dur="500"/>
                                        <p:tgtEl>
                                          <p:spTgt spid="64">
                                            <p:txEl>
                                              <p:pRg st="3" end="3"/>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64">
                                            <p:txEl>
                                              <p:pRg st="4" end="4"/>
                                            </p:txEl>
                                          </p:spTgt>
                                        </p:tgtEl>
                                        <p:attrNameLst>
                                          <p:attrName>style.visibility</p:attrName>
                                        </p:attrNameLst>
                                      </p:cBhvr>
                                      <p:to>
                                        <p:strVal val="visible"/>
                                      </p:to>
                                    </p:set>
                                    <p:animEffect transition="in" filter="fade">
                                      <p:cBhvr>
                                        <p:cTn id="45" dur="500"/>
                                        <p:tgtEl>
                                          <p:spTgt spid="64">
                                            <p:txEl>
                                              <p:pRg st="4" end="4"/>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4">
                                            <p:txEl>
                                              <p:pRg st="5" end="5"/>
                                            </p:txEl>
                                          </p:spTgt>
                                        </p:tgtEl>
                                        <p:attrNameLst>
                                          <p:attrName>style.visibility</p:attrName>
                                        </p:attrNameLst>
                                      </p:cBhvr>
                                      <p:to>
                                        <p:strVal val="visible"/>
                                      </p:to>
                                    </p:set>
                                    <p:animEffect transition="in" filter="fade">
                                      <p:cBhvr>
                                        <p:cTn id="48" dur="500"/>
                                        <p:tgtEl>
                                          <p:spTgt spid="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uild="p"/>
      <p:bldP spid="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dirty="0" smtClean="0"/>
              <a:t>ЕВОЛЮЦІЯ СИСТЕМИ ЗМІ</a:t>
            </a:r>
            <a:endParaRPr dirty="0"/>
          </a:p>
        </p:txBody>
      </p:sp>
      <p:sp>
        <p:nvSpPr>
          <p:cNvPr id="65" name="Google Shape;65;p1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66" name="Google Shape;66;p12"/>
          <p:cNvPicPr preferRelativeResize="0"/>
          <p:nvPr/>
        </p:nvPicPr>
        <p:blipFill>
          <a:blip r:embed="rId3">
            <a:extLst>
              <a:ext uri="{28A0092B-C50C-407E-A947-70E740481C1C}">
                <a14:useLocalDpi xmlns:a14="http://schemas.microsoft.com/office/drawing/2010/main" val="0"/>
              </a:ext>
            </a:extLst>
          </a:blip>
          <a:stretch>
            <a:fillRect/>
          </a:stretch>
        </p:blipFill>
        <p:spPr>
          <a:xfrm>
            <a:off x="6596773" y="3484667"/>
            <a:ext cx="905700" cy="1321250"/>
          </a:xfrm>
          <a:prstGeom prst="roundRect">
            <a:avLst>
              <a:gd name="adj" fmla="val 931"/>
            </a:avLst>
          </a:prstGeom>
          <a:noFill/>
          <a:ln>
            <a:noFill/>
          </a:ln>
        </p:spPr>
      </p:pic>
      <p:pic>
        <p:nvPicPr>
          <p:cNvPr id="67" name="Google Shape;67;p12"/>
          <p:cNvPicPr preferRelativeResize="0"/>
          <p:nvPr/>
        </p:nvPicPr>
        <p:blipFill rotWithShape="1">
          <a:blip r:embed="rId4">
            <a:extLst>
              <a:ext uri="{28A0092B-C50C-407E-A947-70E740481C1C}">
                <a14:useLocalDpi xmlns:a14="http://schemas.microsoft.com/office/drawing/2010/main" val="0"/>
              </a:ext>
            </a:extLst>
          </a:blip>
          <a:srcRect l="8745" r="16903"/>
          <a:stretch/>
        </p:blipFill>
        <p:spPr>
          <a:xfrm>
            <a:off x="6588758" y="2055628"/>
            <a:ext cx="913716" cy="1353879"/>
          </a:xfrm>
          <a:prstGeom prst="roundRect">
            <a:avLst>
              <a:gd name="adj" fmla="val 931"/>
            </a:avLst>
          </a:prstGeom>
          <a:noFill/>
          <a:ln>
            <a:noFill/>
          </a:ln>
        </p:spPr>
      </p:pic>
      <p:pic>
        <p:nvPicPr>
          <p:cNvPr id="68" name="Google Shape;68;p12"/>
          <p:cNvPicPr preferRelativeResize="0"/>
          <p:nvPr/>
        </p:nvPicPr>
        <p:blipFill>
          <a:blip r:embed="rId5">
            <a:alphaModFix/>
          </a:blip>
          <a:stretch>
            <a:fillRect/>
          </a:stretch>
        </p:blipFill>
        <p:spPr>
          <a:xfrm>
            <a:off x="6596773" y="1849052"/>
            <a:ext cx="941825" cy="302100"/>
          </a:xfrm>
          <a:prstGeom prst="rect">
            <a:avLst/>
          </a:prstGeom>
          <a:noFill/>
          <a:ln>
            <a:noFill/>
          </a:ln>
        </p:spPr>
      </p:pic>
      <p:sp>
        <p:nvSpPr>
          <p:cNvPr id="2" name="Прямоугольник 1"/>
          <p:cNvSpPr/>
          <p:nvPr/>
        </p:nvSpPr>
        <p:spPr>
          <a:xfrm>
            <a:off x="1479331" y="1118520"/>
            <a:ext cx="4063775" cy="738664"/>
          </a:xfrm>
          <a:prstGeom prst="rect">
            <a:avLst/>
          </a:prstGeom>
        </p:spPr>
        <p:txBody>
          <a:bodyPr wrap="square">
            <a:spAutoFit/>
          </a:bodyPr>
          <a:lstStyle/>
          <a:p>
            <a:pPr algn="ctr"/>
            <a:r>
              <a:rPr lang="uk-UA" b="1" dirty="0">
                <a:latin typeface="Times New Roman" panose="02020603050405020304" pitchFamily="18" charset="0"/>
                <a:ea typeface="Calibri" panose="020F0502020204030204" pitchFamily="34" charset="0"/>
                <a:cs typeface="Times New Roman" panose="02020603050405020304" pitchFamily="18" charset="0"/>
              </a:rPr>
              <a:t>Першими публічними інтерпретаторами інформації (фактів), спрямованої на громадську думку були:</a:t>
            </a:r>
            <a:endParaRPr lang="ru-RU" sz="11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847059" y="1941693"/>
            <a:ext cx="4572000" cy="2062103"/>
          </a:xfrm>
          <a:prstGeom prst="rect">
            <a:avLst/>
          </a:prstGeom>
        </p:spPr>
        <p:txBody>
          <a:bodyPr>
            <a:spAutoFit/>
          </a:bodyPr>
          <a:lstStyle/>
          <a:p>
            <a:pPr marL="285750" indent="-285750">
              <a:buFont typeface="Wingdings" panose="05000000000000000000" pitchFamily="2" charset="2"/>
              <a:buChar char="v"/>
            </a:pPr>
            <a:r>
              <a:rPr lang="ru-RU" sz="1600" dirty="0" smtClean="0">
                <a:latin typeface="Times New Roman" panose="02020603050405020304" pitchFamily="18" charset="0"/>
                <a:cs typeface="Times New Roman" panose="02020603050405020304" pitchFamily="18" charset="0"/>
              </a:rPr>
              <a:t>В </a:t>
            </a:r>
            <a:r>
              <a:rPr lang="ru-RU" sz="1600" dirty="0" err="1" smtClean="0">
                <a:latin typeface="Times New Roman" panose="02020603050405020304" pitchFamily="18" charset="0"/>
                <a:cs typeface="Times New Roman" panose="02020603050405020304" pitchFamily="18" charset="0"/>
              </a:rPr>
              <a:t>античні</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часи</a:t>
            </a:r>
            <a:r>
              <a:rPr lang="ru-RU" sz="1600"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вістовики</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глашатаї</a:t>
            </a:r>
            <a:endParaRPr lang="ru-RU" sz="1600" i="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ru-RU"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ru-RU" sz="1600" dirty="0" smtClean="0">
                <a:latin typeface="Times New Roman" panose="02020603050405020304" pitchFamily="18" charset="0"/>
                <a:cs typeface="Times New Roman" panose="02020603050405020304" pitchFamily="18" charset="0"/>
              </a:rPr>
              <a:t>В </a:t>
            </a:r>
            <a:r>
              <a:rPr lang="ru-RU" sz="1600" dirty="0" err="1" smtClean="0">
                <a:latin typeface="Times New Roman" panose="02020603050405020304" pitchFamily="18" charset="0"/>
                <a:cs typeface="Times New Roman" panose="02020603050405020304" pitchFamily="18" charset="0"/>
              </a:rPr>
              <a:t>стародавні</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часи</a:t>
            </a:r>
            <a:r>
              <a:rPr lang="ru-RU" sz="1600"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оратори</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проповідники</a:t>
            </a:r>
            <a:endParaRPr lang="ru-RU" sz="1600" i="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ru-RU"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ru-RU" sz="1600" dirty="0" err="1">
                <a:latin typeface="Times New Roman" panose="02020603050405020304" pitchFamily="18" charset="0"/>
                <a:cs typeface="Times New Roman" panose="02020603050405020304" pitchFamily="18" charset="0"/>
              </a:rPr>
              <a:t>П</a:t>
            </a:r>
            <a:r>
              <a:rPr lang="ru-RU" sz="1600" dirty="0" err="1" smtClean="0">
                <a:latin typeface="Times New Roman" panose="02020603050405020304" pitchFamily="18" charset="0"/>
                <a:cs typeface="Times New Roman" panose="02020603050405020304" pitchFamily="18" charset="0"/>
              </a:rPr>
              <a:t>ізнє</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середньовіччя</a:t>
            </a:r>
            <a:r>
              <a:rPr lang="ru-RU" sz="1600"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проповідники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кобзарі</a:t>
            </a:r>
            <a:r>
              <a:rPr lang="ru-RU" sz="1600" i="1"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a:t>
            </a:r>
            <a:r>
              <a:rPr lang="ru-RU" sz="1600" dirty="0" err="1">
                <a:latin typeface="Times New Roman" panose="02020603050405020304" pitchFamily="18" charset="0"/>
                <a:cs typeface="Times New Roman" panose="02020603050405020304" pitchFamily="18" charset="0"/>
              </a:rPr>
              <a:t>українські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терени</a:t>
            </a:r>
            <a:r>
              <a:rPr lang="ru-RU" sz="16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v"/>
            </a:pPr>
            <a:endParaRPr lang="ru-RU"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ru-RU" sz="1600" dirty="0" smtClean="0">
                <a:latin typeface="Times New Roman" panose="02020603050405020304" pitchFamily="18" charset="0"/>
                <a:cs typeface="Times New Roman" panose="02020603050405020304" pitchFamily="18" charset="0"/>
              </a:rPr>
              <a:t>Нова </a:t>
            </a:r>
            <a:r>
              <a:rPr lang="ru-RU" sz="1600" dirty="0" err="1">
                <a:latin typeface="Times New Roman" panose="02020603050405020304" pitchFamily="18" charset="0"/>
                <a:cs typeface="Times New Roman" panose="02020603050405020304" pitchFamily="18" charset="0"/>
              </a:rPr>
              <a:t>епоха</a:t>
            </a:r>
            <a:r>
              <a:rPr lang="ru-RU" sz="1600"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журналісти</a:t>
            </a:r>
            <a:endParaRPr lang="ru-RU"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239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1132002" y="382475"/>
            <a:ext cx="4113394" cy="552300"/>
          </a:xfrm>
          <a:prstGeom prst="rect">
            <a:avLst/>
          </a:prstGeom>
        </p:spPr>
        <p:txBody>
          <a:bodyPr spcFirstLastPara="1" wrap="square" lIns="0" tIns="0" rIns="0" bIns="0" anchor="ctr" anchorCtr="0">
            <a:noAutofit/>
          </a:bodyPr>
          <a:lstStyle/>
          <a:p>
            <a:pPr lvl="0"/>
            <a:r>
              <a:rPr lang="uk-UA" sz="1600" b="1" dirty="0"/>
              <a:t>Тлумачення поняття публіцистика в науковій літературі</a:t>
            </a:r>
            <a:endParaRPr sz="1600" dirty="0"/>
          </a:p>
        </p:txBody>
      </p:sp>
      <p:sp>
        <p:nvSpPr>
          <p:cNvPr id="75" name="Google Shape;75;p1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76" name="Google Shape;76;p13"/>
          <p:cNvPicPr preferRelativeResize="0"/>
          <p:nvPr/>
        </p:nvPicPr>
        <p:blipFill rotWithShape="1">
          <a:blip r:embed="rId3">
            <a:extLst>
              <a:ext uri="{28A0092B-C50C-407E-A947-70E740481C1C}">
                <a14:useLocalDpi xmlns:a14="http://schemas.microsoft.com/office/drawing/2010/main" val="0"/>
              </a:ext>
            </a:extLst>
          </a:blip>
          <a:srcRect l="3541" t="4258" r="42475" b="6974"/>
          <a:stretch/>
        </p:blipFill>
        <p:spPr>
          <a:xfrm>
            <a:off x="6479118" y="382474"/>
            <a:ext cx="1282649" cy="1602270"/>
          </a:xfrm>
          <a:prstGeom prst="roundRect">
            <a:avLst>
              <a:gd name="adj" fmla="val 1371"/>
            </a:avLst>
          </a:prstGeom>
          <a:noFill/>
          <a:ln>
            <a:noFill/>
          </a:ln>
        </p:spPr>
      </p:pic>
      <p:pic>
        <p:nvPicPr>
          <p:cNvPr id="77" name="Google Shape;77;p13"/>
          <p:cNvPicPr preferRelativeResize="0"/>
          <p:nvPr/>
        </p:nvPicPr>
        <p:blipFill>
          <a:blip r:embed="rId4">
            <a:alphaModFix/>
          </a:blip>
          <a:stretch>
            <a:fillRect/>
          </a:stretch>
        </p:blipFill>
        <p:spPr>
          <a:xfrm>
            <a:off x="6986987" y="240923"/>
            <a:ext cx="253550" cy="263650"/>
          </a:xfrm>
          <a:prstGeom prst="rect">
            <a:avLst/>
          </a:prstGeom>
          <a:noFill/>
          <a:ln>
            <a:noFill/>
          </a:ln>
        </p:spPr>
      </p:pic>
      <p:sp>
        <p:nvSpPr>
          <p:cNvPr id="2" name="Прямоугольник 1"/>
          <p:cNvSpPr/>
          <p:nvPr/>
        </p:nvSpPr>
        <p:spPr>
          <a:xfrm>
            <a:off x="180752" y="996095"/>
            <a:ext cx="3223611" cy="4139595"/>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wrap="square">
            <a:spAutoFit/>
          </a:bodyPr>
          <a:lstStyle/>
          <a:p>
            <a:pPr marL="285750" indent="-285750">
              <a:buFont typeface="Wingdings" panose="05000000000000000000" pitchFamily="2" charset="2"/>
              <a:buChar char="ü"/>
            </a:pPr>
            <a:endParaRPr lang="ru-RU" sz="13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err="1" smtClean="0">
                <a:latin typeface="Times New Roman" panose="02020603050405020304" pitchFamily="18" charset="0"/>
                <a:cs typeface="Times New Roman" panose="02020603050405020304" pitchFamily="18" charset="0"/>
              </a:rPr>
              <a:t>Рід</a:t>
            </a:r>
            <a:r>
              <a:rPr lang="ru-RU" sz="1300" dirty="0" smtClean="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літературної</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творчості</a:t>
            </a:r>
            <a:r>
              <a:rPr lang="ru-RU" sz="1300" dirty="0">
                <a:latin typeface="Times New Roman" panose="02020603050405020304" pitchFamily="18" charset="0"/>
                <a:cs typeface="Times New Roman" panose="02020603050405020304" pitchFamily="18" charset="0"/>
              </a:rPr>
              <a:t> і </a:t>
            </a:r>
            <a:r>
              <a:rPr lang="ru-RU" sz="1300" dirty="0" err="1">
                <a:latin typeface="Times New Roman" panose="02020603050405020304" pitchFamily="18" charset="0"/>
                <a:cs typeface="Times New Roman" panose="02020603050405020304" pitchFamily="18" charset="0"/>
              </a:rPr>
              <a:t>журналістики</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укр</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Вікіпедія</a:t>
            </a:r>
            <a:r>
              <a:rPr lang="ru-RU" sz="1300" dirty="0" smtClean="0">
                <a:latin typeface="Times New Roman" panose="02020603050405020304" pitchFamily="18" charset="0"/>
                <a:cs typeface="Times New Roman" panose="02020603050405020304" pitchFamily="18" charset="0"/>
              </a:rPr>
              <a:t>);</a:t>
            </a:r>
            <a:br>
              <a:rPr lang="ru-RU" sz="1300" dirty="0" smtClean="0">
                <a:latin typeface="Times New Roman" panose="02020603050405020304" pitchFamily="18" charset="0"/>
                <a:cs typeface="Times New Roman" panose="02020603050405020304" pitchFamily="18" charset="0"/>
              </a:rPr>
            </a:b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err="1">
                <a:latin typeface="Times New Roman" panose="02020603050405020304" pitchFamily="18" charset="0"/>
                <a:cs typeface="Times New Roman" panose="02020603050405020304" pitchFamily="18" charset="0"/>
              </a:rPr>
              <a:t>Р</a:t>
            </a:r>
            <a:r>
              <a:rPr lang="ru-RU" sz="1300" dirty="0" err="1" smtClean="0">
                <a:latin typeface="Times New Roman" panose="02020603050405020304" pitchFamily="18" charset="0"/>
                <a:cs typeface="Times New Roman" panose="02020603050405020304" pitchFamily="18" charset="0"/>
              </a:rPr>
              <a:t>ід</a:t>
            </a:r>
            <a:r>
              <a:rPr lang="ru-RU" sz="1300" dirty="0" smtClean="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літератури</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що</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досліджує</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висвітлює</a:t>
            </a:r>
            <a:r>
              <a:rPr lang="ru-RU" sz="1300" dirty="0">
                <a:latin typeface="Times New Roman" panose="02020603050405020304" pitchFamily="18" charset="0"/>
                <a:cs typeface="Times New Roman" panose="02020603050405020304" pitchFamily="18" charset="0"/>
              </a:rPr>
              <a:t> й </a:t>
            </a:r>
            <a:r>
              <a:rPr lang="ru-RU" sz="1300" dirty="0" err="1">
                <a:latin typeface="Times New Roman" panose="02020603050405020304" pitchFamily="18" charset="0"/>
                <a:cs typeface="Times New Roman" panose="02020603050405020304" pitchFamily="18" charset="0"/>
              </a:rPr>
              <a:t>оцінює</a:t>
            </a:r>
            <a:r>
              <a:rPr lang="ru-RU" sz="1300" dirty="0">
                <a:latin typeface="Times New Roman" panose="02020603050405020304" pitchFamily="18" charset="0"/>
                <a:cs typeface="Times New Roman" panose="02020603050405020304" pitchFamily="18" charset="0"/>
              </a:rPr>
              <a:t> з </a:t>
            </a:r>
            <a:r>
              <a:rPr lang="ru-RU" sz="1300" dirty="0" err="1">
                <a:latin typeface="Times New Roman" panose="02020603050405020304" pitchFamily="18" charset="0"/>
                <a:cs typeface="Times New Roman" panose="02020603050405020304" pitchFamily="18" charset="0"/>
              </a:rPr>
              <a:t>погляду</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ідеології</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актуальні</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сусп</a:t>
            </a:r>
            <a:r>
              <a:rPr lang="ru-RU" sz="1300" dirty="0">
                <a:latin typeface="Times New Roman" panose="02020603050405020304" pitchFamily="18" charset="0"/>
                <a:cs typeface="Times New Roman" panose="02020603050405020304" pitchFamily="18" charset="0"/>
              </a:rPr>
              <a:t>.-</a:t>
            </a:r>
            <a:r>
              <a:rPr lang="ru-RU" sz="1300" dirty="0" err="1">
                <a:latin typeface="Times New Roman" panose="02020603050405020304" pitchFamily="18" charset="0"/>
                <a:cs typeface="Times New Roman" panose="02020603050405020304" pitchFamily="18" charset="0"/>
              </a:rPr>
              <a:t>політ</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проблеми</a:t>
            </a:r>
            <a:r>
              <a:rPr lang="ru-RU" sz="1300" dirty="0">
                <a:latin typeface="Times New Roman" panose="02020603050405020304" pitchFamily="18" charset="0"/>
                <a:cs typeface="Times New Roman" panose="02020603050405020304" pitchFamily="18" charset="0"/>
              </a:rPr>
              <a:t> (Прохоров</a:t>
            </a:r>
            <a:r>
              <a:rPr lang="ru-RU" sz="1300" dirty="0" smtClean="0">
                <a:latin typeface="Times New Roman" panose="02020603050405020304" pitchFamily="18" charset="0"/>
                <a:cs typeface="Times New Roman" panose="02020603050405020304" pitchFamily="18" charset="0"/>
              </a:rPr>
              <a:t>);</a:t>
            </a:r>
            <a:br>
              <a:rPr lang="ru-RU" sz="1300" dirty="0" smtClean="0">
                <a:latin typeface="Times New Roman" panose="02020603050405020304" pitchFamily="18" charset="0"/>
                <a:cs typeface="Times New Roman" panose="02020603050405020304" pitchFamily="18" charset="0"/>
              </a:rPr>
            </a:b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err="1">
                <a:latin typeface="Times New Roman" panose="02020603050405020304" pitchFamily="18" charset="0"/>
                <a:cs typeface="Times New Roman" panose="02020603050405020304" pitchFamily="18" charset="0"/>
              </a:rPr>
              <a:t>Р</a:t>
            </a:r>
            <a:r>
              <a:rPr lang="ru-RU" sz="1300" dirty="0" err="1" smtClean="0">
                <a:latin typeface="Times New Roman" panose="02020603050405020304" pitchFamily="18" charset="0"/>
                <a:cs typeface="Times New Roman" panose="02020603050405020304" pitchFamily="18" charset="0"/>
              </a:rPr>
              <a:t>ід</a:t>
            </a:r>
            <a:r>
              <a:rPr lang="ru-RU" sz="1300" dirty="0" smtClean="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творів</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присвячених</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актуальним</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питанням</a:t>
            </a:r>
            <a:r>
              <a:rPr lang="ru-RU" sz="1300" dirty="0">
                <a:latin typeface="Times New Roman" panose="02020603050405020304" pitchFamily="18" charset="0"/>
                <a:cs typeface="Times New Roman" panose="02020603050405020304" pitchFamily="18" charset="0"/>
              </a:rPr>
              <a:t> і </a:t>
            </a:r>
            <a:r>
              <a:rPr lang="ru-RU" sz="1300" dirty="0" err="1">
                <a:latin typeface="Times New Roman" panose="02020603050405020304" pitchFamily="18" charset="0"/>
                <a:cs typeface="Times New Roman" panose="02020603050405020304" pitchFamily="18" charset="0"/>
              </a:rPr>
              <a:t>явищам</a:t>
            </a:r>
            <a:r>
              <a:rPr lang="ru-RU" sz="1300" dirty="0">
                <a:latin typeface="Times New Roman" panose="02020603050405020304" pitchFamily="18" charset="0"/>
                <a:cs typeface="Times New Roman" panose="02020603050405020304" pitchFamily="18" charset="0"/>
              </a:rPr>
              <a:t> поточному </a:t>
            </a:r>
            <a:r>
              <a:rPr lang="ru-RU" sz="1300" dirty="0" err="1">
                <a:latin typeface="Times New Roman" panose="02020603050405020304" pitchFamily="18" charset="0"/>
                <a:cs typeface="Times New Roman" panose="02020603050405020304" pitchFamily="18" charset="0"/>
              </a:rPr>
              <a:t>життю</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суспільства</a:t>
            </a:r>
            <a:r>
              <a:rPr lang="ru-RU" sz="1300" dirty="0">
                <a:latin typeface="Times New Roman" panose="02020603050405020304" pitchFamily="18" charset="0"/>
                <a:cs typeface="Times New Roman" panose="02020603050405020304" pitchFamily="18" charset="0"/>
              </a:rPr>
              <a:t> і </a:t>
            </a:r>
            <a:r>
              <a:rPr lang="ru-RU" sz="1300" dirty="0" err="1">
                <a:latin typeface="Times New Roman" panose="02020603050405020304" pitchFamily="18" charset="0"/>
                <a:cs typeface="Times New Roman" panose="02020603050405020304" pitchFamily="18" charset="0"/>
              </a:rPr>
              <a:t>що</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містять</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фактичні</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дані</a:t>
            </a:r>
            <a:r>
              <a:rPr lang="ru-RU" sz="1300" dirty="0">
                <a:latin typeface="Times New Roman" panose="02020603050405020304" pitchFamily="18" charset="0"/>
                <a:cs typeface="Times New Roman" panose="02020603050405020304" pitchFamily="18" charset="0"/>
              </a:rPr>
              <a:t> про </a:t>
            </a:r>
            <a:r>
              <a:rPr lang="ru-RU" sz="1300" dirty="0" err="1">
                <a:latin typeface="Times New Roman" panose="02020603050405020304" pitchFamily="18" charset="0"/>
                <a:cs typeface="Times New Roman" panose="02020603050405020304" pitchFamily="18" charset="0"/>
              </a:rPr>
              <a:t>різні</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її</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сторони</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оцінки</a:t>
            </a:r>
            <a:r>
              <a:rPr lang="ru-RU" sz="1300" dirty="0">
                <a:latin typeface="Times New Roman" panose="02020603050405020304" pitchFamily="18" charset="0"/>
                <a:cs typeface="Times New Roman" panose="02020603050405020304" pitchFamily="18" charset="0"/>
              </a:rPr>
              <a:t> з точки </a:t>
            </a:r>
            <a:r>
              <a:rPr lang="ru-RU" sz="1300" dirty="0" err="1">
                <a:latin typeface="Times New Roman" panose="02020603050405020304" pitchFamily="18" charset="0"/>
                <a:cs typeface="Times New Roman" panose="02020603050405020304" pitchFamily="18" charset="0"/>
              </a:rPr>
              <a:t>зору</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соціального</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ідеалу</a:t>
            </a:r>
            <a:r>
              <a:rPr lang="ru-RU" sz="1300" dirty="0">
                <a:latin typeface="Times New Roman" panose="02020603050405020304" pitchFamily="18" charset="0"/>
                <a:cs typeface="Times New Roman" panose="02020603050405020304" pitchFamily="18" charset="0"/>
              </a:rPr>
              <a:t> автора, а </a:t>
            </a:r>
            <a:r>
              <a:rPr lang="ru-RU" sz="1300" dirty="0" err="1">
                <a:latin typeface="Times New Roman" panose="02020603050405020304" pitchFamily="18" charset="0"/>
                <a:cs typeface="Times New Roman" panose="02020603050405020304" pitchFamily="18" charset="0"/>
              </a:rPr>
              <a:t>також</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уявлення</a:t>
            </a:r>
            <a:r>
              <a:rPr lang="ru-RU" sz="1300" dirty="0">
                <a:latin typeface="Times New Roman" panose="02020603050405020304" pitchFamily="18" charset="0"/>
                <a:cs typeface="Times New Roman" panose="02020603050405020304" pitchFamily="18" charset="0"/>
              </a:rPr>
              <a:t> про дороги і </a:t>
            </a:r>
            <a:r>
              <a:rPr lang="ru-RU" sz="1300" dirty="0" err="1">
                <a:latin typeface="Times New Roman" panose="02020603050405020304" pitchFamily="18" charset="0"/>
                <a:cs typeface="Times New Roman" panose="02020603050405020304" pitchFamily="18" charset="0"/>
              </a:rPr>
              <a:t>способи</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досягнення</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висунутих</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цілей</a:t>
            </a:r>
            <a:r>
              <a:rPr lang="ru-RU" sz="1300" dirty="0">
                <a:latin typeface="Times New Roman" panose="02020603050405020304" pitchFamily="18" charset="0"/>
                <a:cs typeface="Times New Roman" panose="02020603050405020304" pitchFamily="18" charset="0"/>
              </a:rPr>
              <a:t> (Прохоров</a:t>
            </a:r>
            <a:r>
              <a:rPr lang="ru-RU" sz="1300" dirty="0" smtClean="0">
                <a:latin typeface="Times New Roman" panose="02020603050405020304" pitchFamily="18" charset="0"/>
                <a:cs typeface="Times New Roman" panose="02020603050405020304" pitchFamily="18" charset="0"/>
              </a:rPr>
              <a:t>);</a:t>
            </a: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uk-UA"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Т</a:t>
            </a:r>
            <a:r>
              <a:rPr lang="ru-RU" dirty="0" smtClean="0">
                <a:latin typeface="Times New Roman" panose="02020603050405020304" pitchFamily="18" charset="0"/>
                <a:cs typeface="Times New Roman" panose="02020603050405020304" pitchFamily="18" charset="0"/>
              </a:rPr>
              <a:t>ип </a:t>
            </a:r>
            <a:r>
              <a:rPr lang="ru-RU" dirty="0" err="1">
                <a:latin typeface="Times New Roman" panose="02020603050405020304" pitchFamily="18" charset="0"/>
                <a:cs typeface="Times New Roman" panose="02020603050405020304" pitchFamily="18" charset="0"/>
              </a:rPr>
              <a:t>творчості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взагалі</a:t>
            </a:r>
            <a:r>
              <a:rPr lang="ru-RU" dirty="0">
                <a:latin typeface="Times New Roman" panose="02020603050405020304" pitchFamily="18" charset="0"/>
                <a:cs typeface="Times New Roman" panose="02020603050405020304" pitchFamily="18" charset="0"/>
              </a:rPr>
              <a:t> (Михайлин</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ru-RU" dirty="0"/>
          </a:p>
        </p:txBody>
      </p:sp>
      <p:sp>
        <p:nvSpPr>
          <p:cNvPr id="3" name="Прямоугольник 2"/>
          <p:cNvSpPr/>
          <p:nvPr/>
        </p:nvSpPr>
        <p:spPr>
          <a:xfrm>
            <a:off x="3503599" y="1519315"/>
            <a:ext cx="3372121" cy="3093154"/>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wrap="square">
            <a:spAutoFit/>
          </a:bodyPr>
          <a:lstStyle/>
          <a:p>
            <a:pPr marL="285750" indent="-285750">
              <a:buFont typeface="Wingdings" panose="05000000000000000000" pitchFamily="2" charset="2"/>
              <a:buChar char="ü"/>
            </a:pPr>
            <a:endParaRPr lang="ru-RU" sz="13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smtClean="0">
                <a:latin typeface="Times New Roman" panose="02020603050405020304" pitchFamily="18" charset="0"/>
                <a:cs typeface="Times New Roman" panose="02020603050405020304" pitchFamily="18" charset="0"/>
              </a:rPr>
              <a:t>Вид </a:t>
            </a:r>
            <a:r>
              <a:rPr lang="ru-RU" sz="1300" dirty="0" err="1">
                <a:latin typeface="Times New Roman" panose="02020603050405020304" pitchFamily="18" charset="0"/>
                <a:cs typeface="Times New Roman" panose="02020603050405020304" pitchFamily="18" charset="0"/>
              </a:rPr>
              <a:t>літературної</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творчості</a:t>
            </a:r>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a:t>
            </a:r>
            <a:r>
              <a:rPr lang="ru-RU" sz="1300" dirty="0" err="1" smtClean="0">
                <a:latin typeface="Times New Roman" panose="02020603050405020304" pitchFamily="18" charset="0"/>
                <a:cs typeface="Times New Roman" panose="02020603050405020304" pitchFamily="18" charset="0"/>
              </a:rPr>
              <a:t>Здоровега</a:t>
            </a:r>
            <a:r>
              <a:rPr lang="ru-RU" sz="13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a:latin typeface="Times New Roman" panose="02020603050405020304" pitchFamily="18" charset="0"/>
                <a:cs typeface="Times New Roman" panose="02020603050405020304" pitchFamily="18" charset="0"/>
              </a:rPr>
              <a:t>О</a:t>
            </a:r>
            <a:r>
              <a:rPr lang="ru-RU" sz="1300" dirty="0" smtClean="0">
                <a:latin typeface="Times New Roman" panose="02020603050405020304" pitchFamily="18" charset="0"/>
                <a:cs typeface="Times New Roman" panose="02020603050405020304" pitchFamily="18" charset="0"/>
              </a:rPr>
              <a:t>дин </a:t>
            </a:r>
            <a:r>
              <a:rPr lang="ru-RU" sz="1300" dirty="0" err="1">
                <a:latin typeface="Times New Roman" panose="02020603050405020304" pitchFamily="18" charset="0"/>
                <a:cs typeface="Times New Roman" panose="02020603050405020304" pitchFamily="18" charset="0"/>
              </a:rPr>
              <a:t>із</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видів</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коментування</a:t>
            </a:r>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a:t>
            </a:r>
            <a:r>
              <a:rPr lang="ru-RU" sz="1300" dirty="0" err="1" smtClean="0">
                <a:latin typeface="Times New Roman" panose="02020603050405020304" pitchFamily="18" charset="0"/>
                <a:cs typeface="Times New Roman" panose="02020603050405020304" pitchFamily="18" charset="0"/>
              </a:rPr>
              <a:t>Прилюк</a:t>
            </a:r>
            <a:r>
              <a:rPr lang="ru-RU" sz="1300" dirty="0">
                <a:latin typeface="Times New Roman" panose="02020603050405020304" pitchFamily="18" charset="0"/>
                <a:cs typeface="Times New Roman" panose="02020603050405020304" pitchFamily="18" charset="0"/>
              </a:rPr>
              <a:t>) – </a:t>
            </a:r>
            <a:r>
              <a:rPr lang="ru-RU" sz="1300" dirty="0" err="1">
                <a:latin typeface="Times New Roman" panose="02020603050405020304" pitchFamily="18" charset="0"/>
                <a:cs typeface="Times New Roman" panose="02020603050405020304" pitchFamily="18" charset="0"/>
              </a:rPr>
              <a:t>поряд</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із</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офіційним</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фаховим</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виробничим</a:t>
            </a:r>
            <a:r>
              <a:rPr lang="ru-RU" sz="1300" dirty="0">
                <a:latin typeface="Times New Roman" panose="02020603050405020304" pitchFamily="18" charset="0"/>
                <a:cs typeface="Times New Roman" panose="02020603050405020304" pitchFamily="18" charset="0"/>
              </a:rPr>
              <a:t>) та </a:t>
            </a:r>
            <a:r>
              <a:rPr lang="ru-RU" sz="1300" dirty="0" err="1" smtClean="0">
                <a:latin typeface="Times New Roman" panose="02020603050405020304" pitchFamily="18" charset="0"/>
                <a:cs typeface="Times New Roman" panose="02020603050405020304" pitchFamily="18" charset="0"/>
              </a:rPr>
              <a:t>науковим</a:t>
            </a:r>
            <a:r>
              <a:rPr lang="ru-RU" sz="13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a:latin typeface="Times New Roman" panose="02020603050405020304" pitchFamily="18" charset="0"/>
                <a:cs typeface="Times New Roman" panose="02020603050405020304" pitchFamily="18" charset="0"/>
              </a:rPr>
              <a:t>О</a:t>
            </a:r>
            <a:r>
              <a:rPr lang="ru-RU" sz="1300" dirty="0" smtClean="0">
                <a:latin typeface="Times New Roman" panose="02020603050405020304" pitchFamily="18" charset="0"/>
                <a:cs typeface="Times New Roman" panose="02020603050405020304" pitchFamily="18" charset="0"/>
              </a:rPr>
              <a:t>дин </a:t>
            </a:r>
            <a:r>
              <a:rPr lang="ru-RU" sz="1300" dirty="0" err="1">
                <a:latin typeface="Times New Roman" panose="02020603050405020304" pitchFamily="18" charset="0"/>
                <a:cs typeface="Times New Roman" panose="02020603050405020304" pitchFamily="18" charset="0"/>
              </a:rPr>
              <a:t>із</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напрямків</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діяльності</a:t>
            </a:r>
            <a:r>
              <a:rPr lang="ru-RU" sz="1300" dirty="0">
                <a:latin typeface="Times New Roman" panose="02020603050405020304" pitchFamily="18" charset="0"/>
                <a:cs typeface="Times New Roman" panose="02020603050405020304" pitchFamily="18" charset="0"/>
              </a:rPr>
              <a:t> в </a:t>
            </a:r>
            <a:r>
              <a:rPr lang="ru-RU" sz="1300" dirty="0" err="1" smtClean="0">
                <a:latin typeface="Times New Roman" panose="02020603050405020304" pitchFamily="18" charset="0"/>
                <a:cs typeface="Times New Roman" panose="02020603050405020304" pitchFamily="18" charset="0"/>
              </a:rPr>
              <a:t>журналістиці</a:t>
            </a:r>
            <a:r>
              <a:rPr lang="ru-RU" sz="13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err="1">
                <a:latin typeface="Times New Roman" panose="02020603050405020304" pitchFamily="18" charset="0"/>
                <a:cs typeface="Times New Roman" panose="02020603050405020304" pitchFamily="18" charset="0"/>
              </a:rPr>
              <a:t>С</a:t>
            </a:r>
            <a:r>
              <a:rPr lang="ru-RU" sz="1300" dirty="0" err="1" smtClean="0">
                <a:latin typeface="Times New Roman" panose="02020603050405020304" pitchFamily="18" charset="0"/>
                <a:cs typeface="Times New Roman" panose="02020603050405020304" pitchFamily="18" charset="0"/>
              </a:rPr>
              <a:t>инонім</a:t>
            </a:r>
            <a:r>
              <a:rPr lang="ru-RU" sz="1300" dirty="0" smtClean="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журналістики</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що</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означає</a:t>
            </a:r>
            <a:r>
              <a:rPr lang="ru-RU" sz="1300" dirty="0">
                <a:latin typeface="Times New Roman" panose="02020603050405020304" pitchFamily="18" charset="0"/>
                <a:cs typeface="Times New Roman" panose="02020603050405020304" pitchFamily="18" charset="0"/>
              </a:rPr>
              <a:t> текст, </a:t>
            </a:r>
            <a:r>
              <a:rPr lang="ru-RU" sz="1300" dirty="0" err="1">
                <a:latin typeface="Times New Roman" panose="02020603050405020304" pitchFamily="18" charset="0"/>
                <a:cs typeface="Times New Roman" panose="02020603050405020304" pitchFamily="18" charset="0"/>
              </a:rPr>
              <a:t>журналістський</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твір</a:t>
            </a:r>
            <a:r>
              <a:rPr lang="ru-RU" sz="13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endParaRPr lang="ru-RU" sz="13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ru-RU" sz="1300" dirty="0" err="1">
                <a:latin typeface="Times New Roman" panose="02020603050405020304" pitchFamily="18" charset="0"/>
                <a:cs typeface="Times New Roman" panose="02020603050405020304" pitchFamily="18" charset="0"/>
              </a:rPr>
              <a:t>Р</a:t>
            </a:r>
            <a:r>
              <a:rPr lang="ru-RU" sz="1300" dirty="0" err="1" smtClean="0">
                <a:latin typeface="Times New Roman" panose="02020603050405020304" pitchFamily="18" charset="0"/>
                <a:cs typeface="Times New Roman" panose="02020603050405020304" pitchFamily="18" charset="0"/>
              </a:rPr>
              <a:t>аціональне</a:t>
            </a:r>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й </a:t>
            </a:r>
            <a:r>
              <a:rPr lang="ru-RU" sz="1300" dirty="0" err="1">
                <a:latin typeface="Times New Roman" panose="02020603050405020304" pitchFamily="18" charset="0"/>
                <a:cs typeface="Times New Roman" panose="02020603050405020304" pitchFamily="18" charset="0"/>
              </a:rPr>
              <a:t>емоційне</a:t>
            </a:r>
            <a:r>
              <a:rPr lang="ru-RU" sz="1300" dirty="0">
                <a:latin typeface="Times New Roman" panose="02020603050405020304" pitchFamily="18" charset="0"/>
                <a:cs typeface="Times New Roman" panose="02020603050405020304" pitchFamily="18" charset="0"/>
              </a:rPr>
              <a:t> </a:t>
            </a:r>
            <a:r>
              <a:rPr lang="ru-RU" sz="1300" dirty="0" err="1">
                <a:latin typeface="Times New Roman" panose="02020603050405020304" pitchFamily="18" charset="0"/>
                <a:cs typeface="Times New Roman" panose="02020603050405020304" pitchFamily="18" charset="0"/>
              </a:rPr>
              <a:t>висвітлення</a:t>
            </a:r>
            <a:r>
              <a:rPr lang="ru-RU" sz="1300" dirty="0">
                <a:latin typeface="Times New Roman" panose="02020603050405020304" pitchFamily="18" charset="0"/>
                <a:cs typeface="Times New Roman" panose="02020603050405020304" pitchFamily="18" charset="0"/>
              </a:rPr>
              <a:t> </a:t>
            </a:r>
            <a:r>
              <a:rPr lang="ru-RU" sz="1300" dirty="0" err="1" smtClean="0">
                <a:latin typeface="Times New Roman" panose="02020603050405020304" pitchFamily="18" charset="0"/>
                <a:cs typeface="Times New Roman" panose="02020603050405020304" pitchFamily="18" charset="0"/>
              </a:rPr>
              <a:t>дійсності</a:t>
            </a:r>
            <a:r>
              <a:rPr lang="ru-RU" sz="1300" dirty="0" smtClean="0">
                <a:latin typeface="Times New Roman" panose="02020603050405020304" pitchFamily="18" charset="0"/>
                <a:cs typeface="Times New Roman" panose="02020603050405020304" pitchFamily="18" charset="0"/>
              </a:rPr>
              <a:t>.</a:t>
            </a:r>
            <a:endParaRPr lang="ru-RU" sz="13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5"/>
          <p:cNvSpPr txBox="1">
            <a:spLocks noGrp="1"/>
          </p:cNvSpPr>
          <p:nvPr>
            <p:ph type="body" idx="1"/>
          </p:nvPr>
        </p:nvSpPr>
        <p:spPr>
          <a:xfrm>
            <a:off x="3158873" y="775715"/>
            <a:ext cx="2738654" cy="4278294"/>
          </a:xfrm>
          <a:prstGeom prst="rect">
            <a:avLst/>
          </a:prstGeom>
        </p:spPr>
        <p:txBody>
          <a:bodyPr spcFirstLastPara="1" wrap="square" lIns="0" tIns="0" rIns="0" bIns="0" anchor="t" anchorCtr="0">
            <a:noAutofit/>
          </a:bodyPr>
          <a:lstStyle/>
          <a:p>
            <a:pPr marL="0" lvl="0" indent="0" algn="ctr" rtl="0">
              <a:lnSpc>
                <a:spcPct val="150000"/>
              </a:lnSpc>
              <a:spcBef>
                <a:spcPts val="0"/>
              </a:spcBef>
              <a:spcAft>
                <a:spcPts val="0"/>
              </a:spcAft>
              <a:buNone/>
            </a:pPr>
            <a:r>
              <a:rPr lang="uk-UA" sz="1600" b="1" dirty="0" smtClean="0"/>
              <a:t>Інтерпретація інформації за видами текстів:</a:t>
            </a:r>
            <a:endParaRPr lang="uk-UA" sz="1400" b="1" dirty="0" smtClean="0"/>
          </a:p>
          <a:p>
            <a:pPr marL="285750" lvl="0" indent="-285750" algn="l">
              <a:lnSpc>
                <a:spcPct val="150000"/>
              </a:lnSpc>
              <a:buFont typeface="Arial" panose="020B0604020202020204" pitchFamily="34" charset="0"/>
              <a:buChar char="•"/>
            </a:pPr>
            <a:r>
              <a:rPr lang="ru-RU" sz="1600" dirty="0" err="1" smtClean="0"/>
              <a:t>фольклорні</a:t>
            </a:r>
            <a:r>
              <a:rPr lang="ru-RU" sz="1600" dirty="0" smtClean="0"/>
              <a:t> </a:t>
            </a:r>
            <a:r>
              <a:rPr lang="ru-RU" sz="1600" dirty="0"/>
              <a:t>твори;</a:t>
            </a:r>
          </a:p>
          <a:p>
            <a:pPr marL="285750" lvl="0" indent="-285750" algn="l">
              <a:lnSpc>
                <a:spcPct val="150000"/>
              </a:lnSpc>
              <a:buFont typeface="Arial" panose="020B0604020202020204" pitchFamily="34" charset="0"/>
              <a:buChar char="•"/>
            </a:pPr>
            <a:r>
              <a:rPr lang="ru-RU" sz="1600" dirty="0" err="1" smtClean="0"/>
              <a:t>публічні</a:t>
            </a:r>
            <a:r>
              <a:rPr lang="ru-RU" sz="1600" dirty="0" smtClean="0"/>
              <a:t> </a:t>
            </a:r>
            <a:r>
              <a:rPr lang="ru-RU" sz="1600" dirty="0" err="1"/>
              <a:t>промови</a:t>
            </a:r>
            <a:r>
              <a:rPr lang="ru-RU" sz="1600" dirty="0"/>
              <a:t>;</a:t>
            </a:r>
          </a:p>
          <a:p>
            <a:pPr marL="285750" lvl="0" indent="-285750" algn="l">
              <a:lnSpc>
                <a:spcPct val="150000"/>
              </a:lnSpc>
              <a:buFont typeface="Arial" panose="020B0604020202020204" pitchFamily="34" charset="0"/>
              <a:buChar char="•"/>
            </a:pPr>
            <a:r>
              <a:rPr lang="ru-RU" sz="1600" dirty="0" smtClean="0"/>
              <a:t>твори </a:t>
            </a:r>
            <a:r>
              <a:rPr lang="ru-RU" sz="1600" dirty="0" err="1"/>
              <a:t>художньої</a:t>
            </a:r>
            <a:r>
              <a:rPr lang="ru-RU" sz="1600" dirty="0"/>
              <a:t> </a:t>
            </a:r>
            <a:r>
              <a:rPr lang="ru-RU" sz="1600" dirty="0" err="1"/>
              <a:t>літератури</a:t>
            </a:r>
            <a:endParaRPr lang="ru-RU" sz="1600" dirty="0"/>
          </a:p>
          <a:p>
            <a:pPr marL="285750" lvl="0" indent="-285750" algn="l">
              <a:lnSpc>
                <a:spcPct val="150000"/>
              </a:lnSpc>
              <a:buFont typeface="Arial" panose="020B0604020202020204" pitchFamily="34" charset="0"/>
              <a:buChar char="•"/>
            </a:pPr>
            <a:r>
              <a:rPr lang="ru-RU" sz="1600" dirty="0" err="1" smtClean="0"/>
              <a:t>власне</a:t>
            </a:r>
            <a:r>
              <a:rPr lang="ru-RU" sz="1600" dirty="0" smtClean="0"/>
              <a:t> </a:t>
            </a:r>
            <a:r>
              <a:rPr lang="ru-RU" sz="1600" dirty="0" err="1"/>
              <a:t>журналістські</a:t>
            </a:r>
            <a:r>
              <a:rPr lang="ru-RU" sz="1600" dirty="0"/>
              <a:t> </a:t>
            </a:r>
            <a:r>
              <a:rPr lang="ru-RU" sz="1600" dirty="0" err="1"/>
              <a:t>або</a:t>
            </a:r>
            <a:r>
              <a:rPr lang="ru-RU" sz="1600" dirty="0"/>
              <a:t> </a:t>
            </a:r>
            <a:r>
              <a:rPr lang="ru-RU" sz="1600" dirty="0" err="1"/>
              <a:t>публіцистичні</a:t>
            </a:r>
            <a:r>
              <a:rPr lang="ru-RU" sz="1600" dirty="0"/>
              <a:t> </a:t>
            </a:r>
            <a:r>
              <a:rPr lang="ru-RU" sz="1600" dirty="0" err="1"/>
              <a:t>тексти</a:t>
            </a:r>
            <a:r>
              <a:rPr lang="ru-RU" sz="1600" dirty="0"/>
              <a:t>.</a:t>
            </a:r>
          </a:p>
          <a:p>
            <a:pPr marL="0" lvl="0" indent="0" algn="ctr" rtl="0">
              <a:lnSpc>
                <a:spcPct val="150000"/>
              </a:lnSpc>
              <a:spcBef>
                <a:spcPts val="0"/>
              </a:spcBef>
              <a:spcAft>
                <a:spcPts val="0"/>
              </a:spcAft>
              <a:buNone/>
            </a:pPr>
            <a:endParaRPr sz="1600" dirty="0"/>
          </a:p>
        </p:txBody>
      </p:sp>
      <p:sp>
        <p:nvSpPr>
          <p:cNvPr id="94" name="Google Shape;94;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95" name="Google Shape;95;p15"/>
          <p:cNvSpPr/>
          <p:nvPr/>
        </p:nvSpPr>
        <p:spPr>
          <a:xfrm>
            <a:off x="6361770" y="882041"/>
            <a:ext cx="909833" cy="527274"/>
          </a:xfrm>
          <a:custGeom>
            <a:avLst/>
            <a:gdLst/>
            <a:ahLst/>
            <a:cxnLst/>
            <a:rect l="l" t="t" r="r" b="b"/>
            <a:pathLst>
              <a:path w="19735" h="11437" extrusionOk="0">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dirty="0" smtClean="0"/>
              <a:t>ОСНОВНІ ПОНЯТТЯ І ВИЗНАЧЕННЯ</a:t>
            </a:r>
            <a:endParaRPr dirty="0"/>
          </a:p>
        </p:txBody>
      </p:sp>
      <p:sp>
        <p:nvSpPr>
          <p:cNvPr id="101" name="Google Shape;101;p16"/>
          <p:cNvSpPr txBox="1">
            <a:spLocks noGrp="1"/>
          </p:cNvSpPr>
          <p:nvPr>
            <p:ph type="body" idx="1"/>
          </p:nvPr>
        </p:nvSpPr>
        <p:spPr>
          <a:xfrm>
            <a:off x="764950" y="1218250"/>
            <a:ext cx="5425500" cy="3169500"/>
          </a:xfrm>
          <a:prstGeom prst="rect">
            <a:avLst/>
          </a:prstGeom>
        </p:spPr>
        <p:txBody>
          <a:bodyPr spcFirstLastPara="1" wrap="square" lIns="0" tIns="0" rIns="0" bIns="0" anchor="t" anchorCtr="0">
            <a:noAutofit/>
          </a:bodyPr>
          <a:lstStyle/>
          <a:p>
            <a:r>
              <a:rPr lang="uk-UA" sz="1400" b="1" dirty="0"/>
              <a:t>Публіцистика</a:t>
            </a:r>
            <a:r>
              <a:rPr lang="uk-UA" sz="1400" dirty="0"/>
              <a:t> – різновид текстів журналістики, що межують із художньою  літературою, у яких актуальні проблеми життя конкретного суспільства висвітлюються, узагальнюються й оцінюються за допомогою оригінальних,  наділених талантом, хистом</a:t>
            </a:r>
            <a:r>
              <a:rPr lang="uk-UA" sz="1400" dirty="0" smtClean="0"/>
              <a:t>, </a:t>
            </a:r>
            <a:r>
              <a:rPr lang="uk-UA" sz="1400" dirty="0"/>
              <a:t>інтонаційно-образних прийомів та переконливого, </a:t>
            </a:r>
            <a:r>
              <a:rPr lang="uk-UA" sz="1400" dirty="0" smtClean="0"/>
              <a:t>аргументованого й </a:t>
            </a:r>
            <a:r>
              <a:rPr lang="uk-UA" sz="1400" dirty="0"/>
              <a:t>емоційного викладу. </a:t>
            </a:r>
            <a:endParaRPr lang="uk-UA" sz="1400" dirty="0" smtClean="0"/>
          </a:p>
          <a:p>
            <a:endParaRPr lang="uk-UA" sz="1400" dirty="0" smtClean="0"/>
          </a:p>
          <a:p>
            <a:r>
              <a:rPr lang="ru-RU" sz="1400" b="1" dirty="0" err="1"/>
              <a:t>Публіцист</a:t>
            </a:r>
            <a:r>
              <a:rPr lang="ru-RU" sz="1400" dirty="0"/>
              <a:t> – </a:t>
            </a:r>
            <a:r>
              <a:rPr lang="ru-RU" sz="1400" dirty="0" err="1"/>
              <a:t>творчий</a:t>
            </a:r>
            <a:r>
              <a:rPr lang="ru-RU" sz="1400" dirty="0"/>
              <a:t> </a:t>
            </a:r>
            <a:r>
              <a:rPr lang="ru-RU" sz="1400" dirty="0" err="1"/>
              <a:t>працівник</a:t>
            </a:r>
            <a:r>
              <a:rPr lang="ru-RU" sz="1400" dirty="0"/>
              <a:t>, </a:t>
            </a:r>
            <a:r>
              <a:rPr lang="ru-RU" sz="1400" dirty="0" err="1"/>
              <a:t>який</a:t>
            </a:r>
            <a:r>
              <a:rPr lang="ru-RU" sz="1400" dirty="0"/>
              <a:t> є автором </a:t>
            </a:r>
            <a:r>
              <a:rPr lang="ru-RU" sz="1400" dirty="0" err="1"/>
              <a:t>публіцистичних</a:t>
            </a:r>
            <a:r>
              <a:rPr lang="ru-RU" sz="1400" dirty="0"/>
              <a:t> </a:t>
            </a:r>
            <a:r>
              <a:rPr lang="ru-RU" sz="1400" dirty="0" err="1"/>
              <a:t>творів</a:t>
            </a:r>
            <a:r>
              <a:rPr lang="ru-RU" sz="1400" dirty="0"/>
              <a:t> і </a:t>
            </a:r>
            <a:r>
              <a:rPr lang="ru-RU" sz="1400" dirty="0" err="1"/>
              <a:t>якому</a:t>
            </a:r>
            <a:r>
              <a:rPr lang="ru-RU" sz="1400" dirty="0"/>
              <a:t> </a:t>
            </a:r>
            <a:r>
              <a:rPr lang="ru-RU" sz="1400" dirty="0" err="1"/>
              <a:t>притаманні</a:t>
            </a:r>
            <a:r>
              <a:rPr lang="ru-RU" sz="1400" dirty="0"/>
              <a:t> </a:t>
            </a:r>
            <a:r>
              <a:rPr lang="ru-RU" sz="1400" dirty="0" err="1"/>
              <a:t>такі</a:t>
            </a:r>
            <a:r>
              <a:rPr lang="ru-RU" sz="1400" dirty="0"/>
              <a:t> </a:t>
            </a:r>
            <a:r>
              <a:rPr lang="ru-RU" sz="1400" dirty="0" err="1"/>
              <a:t>вроджені</a:t>
            </a:r>
            <a:r>
              <a:rPr lang="ru-RU" sz="1400" dirty="0"/>
              <a:t> і </a:t>
            </a:r>
            <a:r>
              <a:rPr lang="ru-RU" sz="1400" dirty="0" err="1"/>
              <a:t>набуті</a:t>
            </a:r>
            <a:r>
              <a:rPr lang="ru-RU" sz="1400" dirty="0"/>
              <a:t>  </a:t>
            </a:r>
            <a:r>
              <a:rPr lang="ru-RU" sz="1400" dirty="0" err="1"/>
              <a:t>чесноти</a:t>
            </a:r>
            <a:r>
              <a:rPr lang="ru-RU" sz="1400" dirty="0"/>
              <a:t> як талант, </a:t>
            </a:r>
            <a:r>
              <a:rPr lang="ru-RU" sz="1400" dirty="0" err="1"/>
              <a:t>багатий</a:t>
            </a:r>
            <a:r>
              <a:rPr lang="ru-RU" sz="1400" dirty="0"/>
              <a:t> </a:t>
            </a:r>
            <a:r>
              <a:rPr lang="ru-RU" sz="1400" dirty="0" err="1"/>
              <a:t>життєвий</a:t>
            </a:r>
            <a:r>
              <a:rPr lang="ru-RU" sz="1400" dirty="0"/>
              <a:t> </a:t>
            </a:r>
            <a:r>
              <a:rPr lang="ru-RU" sz="1400" dirty="0" err="1"/>
              <a:t>досвід</a:t>
            </a:r>
            <a:r>
              <a:rPr lang="ru-RU" sz="1400" dirty="0"/>
              <a:t>, </a:t>
            </a:r>
            <a:r>
              <a:rPr lang="ru-RU" sz="1400" dirty="0" err="1"/>
              <a:t>глибокий</a:t>
            </a:r>
            <a:r>
              <a:rPr lang="ru-RU" sz="1400" dirty="0"/>
              <a:t> </a:t>
            </a:r>
            <a:r>
              <a:rPr lang="ru-RU" sz="1400" dirty="0" err="1"/>
              <a:t>знання</a:t>
            </a:r>
            <a:r>
              <a:rPr lang="ru-RU" sz="1400" dirty="0"/>
              <a:t> в </a:t>
            </a:r>
            <a:r>
              <a:rPr lang="ru-RU" sz="1400" dirty="0" err="1"/>
              <a:t>обраній</a:t>
            </a:r>
            <a:r>
              <a:rPr lang="ru-RU" sz="1400" dirty="0"/>
              <a:t> </a:t>
            </a:r>
            <a:r>
              <a:rPr lang="ru-RU" sz="1400" dirty="0" err="1" smtClean="0"/>
              <a:t>сфері</a:t>
            </a:r>
            <a:r>
              <a:rPr lang="ru-RU" sz="1400" dirty="0" smtClean="0"/>
              <a:t> </a:t>
            </a:r>
            <a:r>
              <a:rPr lang="ru-RU" sz="1400" dirty="0" err="1" smtClean="0"/>
              <a:t>дійсності</a:t>
            </a:r>
            <a:r>
              <a:rPr lang="ru-RU" sz="1400" dirty="0" smtClean="0"/>
              <a:t> </a:t>
            </a:r>
            <a:r>
              <a:rPr lang="ru-RU" sz="1400" dirty="0"/>
              <a:t>та </a:t>
            </a:r>
            <a:r>
              <a:rPr lang="ru-RU" sz="1400" dirty="0" err="1"/>
              <a:t>оригінальний</a:t>
            </a:r>
            <a:r>
              <a:rPr lang="ru-RU" sz="1400" dirty="0"/>
              <a:t> </a:t>
            </a:r>
            <a:r>
              <a:rPr lang="ru-RU" sz="1400" dirty="0" err="1"/>
              <a:t>власний</a:t>
            </a:r>
            <a:r>
              <a:rPr lang="ru-RU" sz="1400" dirty="0"/>
              <a:t> стиль письма. </a:t>
            </a:r>
            <a:endParaRPr lang="ru-RU" sz="1400" dirty="0"/>
          </a:p>
        </p:txBody>
      </p:sp>
      <p:sp>
        <p:nvSpPr>
          <p:cNvPr id="102" name="Google Shape;102;p1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pic>
        <p:nvPicPr>
          <p:cNvPr id="103" name="Google Shape;103;p16"/>
          <p:cNvPicPr preferRelativeResize="0"/>
          <p:nvPr/>
        </p:nvPicPr>
        <p:blipFill>
          <a:blip r:embed="rId3">
            <a:extLst>
              <a:ext uri="{28A0092B-C50C-407E-A947-70E740481C1C}">
                <a14:useLocalDpi xmlns:a14="http://schemas.microsoft.com/office/drawing/2010/main" val="0"/>
              </a:ext>
            </a:extLst>
          </a:blip>
          <a:stretch>
            <a:fillRect/>
          </a:stretch>
        </p:blipFill>
        <p:spPr>
          <a:xfrm>
            <a:off x="6407888" y="2408102"/>
            <a:ext cx="1403498" cy="1406700"/>
          </a:xfrm>
          <a:prstGeom prst="roundRect">
            <a:avLst>
              <a:gd name="adj" fmla="val 865"/>
            </a:avLst>
          </a:prstGeom>
          <a:noFill/>
          <a:ln>
            <a:noFill/>
          </a:ln>
        </p:spPr>
      </p:pic>
      <p:pic>
        <p:nvPicPr>
          <p:cNvPr id="104" name="Google Shape;104;p16"/>
          <p:cNvPicPr preferRelativeResize="0"/>
          <p:nvPr/>
        </p:nvPicPr>
        <p:blipFill>
          <a:blip r:embed="rId4">
            <a:alphaModFix/>
          </a:blip>
          <a:stretch>
            <a:fillRect/>
          </a:stretch>
        </p:blipFill>
        <p:spPr>
          <a:xfrm>
            <a:off x="6965771" y="2215375"/>
            <a:ext cx="289775" cy="3013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fade">
                                      <p:cBhvr>
                                        <p:cTn id="7" dur="500"/>
                                        <p:tgtEl>
                                          <p:spTgt spid="10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1">
                                            <p:txEl>
                                              <p:pRg st="2" end="2"/>
                                            </p:txEl>
                                          </p:spTgt>
                                        </p:tgtEl>
                                        <p:attrNameLst>
                                          <p:attrName>style.visibility</p:attrName>
                                        </p:attrNameLst>
                                      </p:cBhvr>
                                      <p:to>
                                        <p:strVal val="visible"/>
                                      </p:to>
                                    </p:set>
                                    <p:animEffect transition="in" filter="fade">
                                      <p:cBhvr>
                                        <p:cTn id="10" dur="500"/>
                                        <p:tgtEl>
                                          <p:spTgt spid="10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dirty="0" smtClean="0"/>
              <a:t>ОСНОВНІ ПОНЯТТЯ І ВИЗНАЧЕННЯ</a:t>
            </a:r>
            <a:endParaRPr dirty="0"/>
          </a:p>
        </p:txBody>
      </p:sp>
      <p:sp>
        <p:nvSpPr>
          <p:cNvPr id="101" name="Google Shape;101;p16"/>
          <p:cNvSpPr txBox="1">
            <a:spLocks noGrp="1"/>
          </p:cNvSpPr>
          <p:nvPr>
            <p:ph type="body" idx="1"/>
          </p:nvPr>
        </p:nvSpPr>
        <p:spPr>
          <a:xfrm>
            <a:off x="508225" y="1090659"/>
            <a:ext cx="5750808" cy="3169500"/>
          </a:xfrm>
          <a:prstGeom prst="rect">
            <a:avLst/>
          </a:prstGeom>
        </p:spPr>
        <p:txBody>
          <a:bodyPr spcFirstLastPara="1" wrap="square" lIns="0" tIns="0" rIns="0" bIns="0" anchor="t" anchorCtr="0">
            <a:noAutofit/>
          </a:bodyPr>
          <a:lstStyle/>
          <a:p>
            <a:r>
              <a:rPr lang="ru-RU" sz="1400" b="1" dirty="0" err="1"/>
              <a:t>Художня</a:t>
            </a:r>
            <a:r>
              <a:rPr lang="ru-RU" sz="1400" b="1" dirty="0"/>
              <a:t> </a:t>
            </a:r>
            <a:r>
              <a:rPr lang="ru-RU" sz="1400" b="1" dirty="0" err="1"/>
              <a:t>література</a:t>
            </a:r>
            <a:r>
              <a:rPr lang="ru-RU" sz="1400" b="1" dirty="0"/>
              <a:t> </a:t>
            </a:r>
            <a:r>
              <a:rPr lang="ru-RU" sz="1400" dirty="0"/>
              <a:t>- </a:t>
            </a:r>
            <a:r>
              <a:rPr lang="ru-RU" sz="1400" dirty="0" err="1"/>
              <a:t>сукупність</a:t>
            </a:r>
            <a:r>
              <a:rPr lang="ru-RU" sz="1400" dirty="0"/>
              <a:t> </a:t>
            </a:r>
            <a:r>
              <a:rPr lang="ru-RU" sz="1400" dirty="0" err="1"/>
              <a:t>писаних</a:t>
            </a:r>
            <a:r>
              <a:rPr lang="ru-RU" sz="1400" dirty="0"/>
              <a:t> і </a:t>
            </a:r>
            <a:r>
              <a:rPr lang="ru-RU" sz="1400" dirty="0" err="1"/>
              <a:t>друкованих</a:t>
            </a:r>
            <a:r>
              <a:rPr lang="ru-RU" sz="1400" dirty="0"/>
              <a:t> </a:t>
            </a:r>
            <a:r>
              <a:rPr lang="ru-RU" sz="1400" dirty="0" err="1"/>
              <a:t>творів</a:t>
            </a:r>
            <a:r>
              <a:rPr lang="ru-RU" sz="1400" dirty="0"/>
              <a:t>  </a:t>
            </a:r>
            <a:r>
              <a:rPr lang="ru-RU" sz="1400" dirty="0" err="1"/>
              <a:t>певного</a:t>
            </a:r>
            <a:r>
              <a:rPr lang="ru-RU" sz="1400" dirty="0"/>
              <a:t> народу, </a:t>
            </a:r>
            <a:r>
              <a:rPr lang="ru-RU" sz="1400" dirty="0" err="1"/>
              <a:t>епохи</a:t>
            </a:r>
            <a:r>
              <a:rPr lang="ru-RU" sz="1400" dirty="0"/>
              <a:t>, </a:t>
            </a:r>
            <a:r>
              <a:rPr lang="ru-RU" sz="1400" dirty="0" err="1"/>
              <a:t>людства</a:t>
            </a:r>
            <a:r>
              <a:rPr lang="ru-RU" sz="1400" dirty="0"/>
              <a:t>, в </a:t>
            </a:r>
            <a:r>
              <a:rPr lang="ru-RU" sz="1400" dirty="0" err="1"/>
              <a:t>яких</a:t>
            </a:r>
            <a:r>
              <a:rPr lang="ru-RU" sz="1400" dirty="0"/>
              <a:t> </a:t>
            </a:r>
            <a:r>
              <a:rPr lang="ru-RU" sz="1400" dirty="0" err="1"/>
              <a:t>описується</a:t>
            </a:r>
            <a:r>
              <a:rPr lang="ru-RU" sz="1400" dirty="0"/>
              <a:t> </a:t>
            </a:r>
            <a:r>
              <a:rPr lang="ru-RU" sz="1400" dirty="0" err="1"/>
              <a:t>дійсність</a:t>
            </a:r>
            <a:r>
              <a:rPr lang="ru-RU" sz="1400" dirty="0"/>
              <a:t> </a:t>
            </a:r>
            <a:r>
              <a:rPr lang="ru-RU" sz="1400" dirty="0" err="1"/>
              <a:t>художніми</a:t>
            </a:r>
            <a:r>
              <a:rPr lang="ru-RU" sz="1400" dirty="0"/>
              <a:t> образами. </a:t>
            </a:r>
            <a:endParaRPr lang="ru-RU" sz="1400" dirty="0" smtClean="0"/>
          </a:p>
          <a:p>
            <a:endParaRPr lang="ru-RU" sz="1400" dirty="0"/>
          </a:p>
          <a:p>
            <a:r>
              <a:rPr lang="ru-RU" sz="1400" u="sng" dirty="0" err="1"/>
              <a:t>Синоніми</a:t>
            </a:r>
            <a:r>
              <a:rPr lang="ru-RU" sz="1400" dirty="0"/>
              <a:t> – </a:t>
            </a:r>
            <a:r>
              <a:rPr lang="ru-RU" sz="1400" dirty="0" err="1"/>
              <a:t>красне</a:t>
            </a:r>
            <a:r>
              <a:rPr lang="ru-RU" sz="1400" dirty="0"/>
              <a:t> </a:t>
            </a:r>
            <a:r>
              <a:rPr lang="ru-RU" sz="1400" dirty="0" err="1"/>
              <a:t>письменство</a:t>
            </a:r>
            <a:r>
              <a:rPr lang="ru-RU" sz="1400" dirty="0"/>
              <a:t>, </a:t>
            </a:r>
            <a:r>
              <a:rPr lang="ru-RU" sz="1400" dirty="0" err="1"/>
              <a:t>белетристика</a:t>
            </a:r>
            <a:r>
              <a:rPr lang="ru-RU" sz="1400" dirty="0"/>
              <a:t>, </a:t>
            </a:r>
            <a:r>
              <a:rPr lang="ru-RU" sz="1400" dirty="0" err="1"/>
              <a:t>фікція</a:t>
            </a:r>
            <a:r>
              <a:rPr lang="ru-RU" sz="1400" dirty="0"/>
              <a:t>, </a:t>
            </a:r>
            <a:r>
              <a:rPr lang="ru-RU" sz="1400" dirty="0" err="1"/>
              <a:t>словесність</a:t>
            </a:r>
            <a:r>
              <a:rPr lang="ru-RU" sz="1400" dirty="0"/>
              <a:t>.</a:t>
            </a:r>
          </a:p>
          <a:p>
            <a:pPr marL="127000" indent="0">
              <a:buNone/>
            </a:pPr>
            <a:r>
              <a:rPr lang="ru-RU" sz="1400" dirty="0"/>
              <a:t>У </a:t>
            </a:r>
            <a:r>
              <a:rPr lang="ru-RU" sz="1400" dirty="0" err="1"/>
              <a:t>західному</a:t>
            </a:r>
            <a:r>
              <a:rPr lang="ru-RU" sz="1400" dirty="0"/>
              <a:t> </a:t>
            </a:r>
            <a:r>
              <a:rPr lang="ru-RU" sz="1400" dirty="0" err="1"/>
              <a:t>літературознавстві</a:t>
            </a:r>
            <a:r>
              <a:rPr lang="ru-RU" sz="1400" dirty="0"/>
              <a:t> </a:t>
            </a:r>
            <a:r>
              <a:rPr lang="ru-RU" sz="1400" dirty="0" err="1"/>
              <a:t>це</a:t>
            </a:r>
            <a:r>
              <a:rPr lang="ru-RU" sz="1400" dirty="0"/>
              <a:t> </a:t>
            </a:r>
            <a:r>
              <a:rPr lang="ru-RU" sz="1400" dirty="0" err="1"/>
              <a:t>поняття</a:t>
            </a:r>
            <a:r>
              <a:rPr lang="ru-RU" sz="1400" dirty="0"/>
              <a:t> </a:t>
            </a:r>
            <a:r>
              <a:rPr lang="ru-RU" sz="1400" dirty="0" err="1"/>
              <a:t>фіксується</a:t>
            </a:r>
            <a:r>
              <a:rPr lang="ru-RU" sz="1400" dirty="0"/>
              <a:t> як (</a:t>
            </a:r>
            <a:r>
              <a:rPr lang="en-US" sz="1400" dirty="0"/>
              <a:t>fiction, </a:t>
            </a:r>
            <a:r>
              <a:rPr lang="ru-RU" sz="1400" dirty="0" err="1"/>
              <a:t>фікція</a:t>
            </a:r>
            <a:r>
              <a:rPr lang="ru-RU" sz="1400" dirty="0"/>
              <a:t>), і </a:t>
            </a:r>
            <a:r>
              <a:rPr lang="ru-RU" sz="1400" dirty="0" err="1"/>
              <a:t>означає</a:t>
            </a:r>
            <a:r>
              <a:rPr lang="ru-RU" sz="1400" dirty="0"/>
              <a:t> </a:t>
            </a:r>
            <a:r>
              <a:rPr lang="ru-RU" sz="1400" dirty="0" err="1"/>
              <a:t>уявну</a:t>
            </a:r>
            <a:r>
              <a:rPr lang="ru-RU" sz="1400" dirty="0"/>
              <a:t> </a:t>
            </a:r>
            <a:r>
              <a:rPr lang="ru-RU" sz="1400" dirty="0" err="1"/>
              <a:t>художню</a:t>
            </a:r>
            <a:r>
              <a:rPr lang="ru-RU" sz="1400" dirty="0"/>
              <a:t> </a:t>
            </a:r>
            <a:r>
              <a:rPr lang="ru-RU" sz="1400" dirty="0" err="1"/>
              <a:t>дійсність</a:t>
            </a:r>
            <a:r>
              <a:rPr lang="ru-RU" sz="1400" dirty="0"/>
              <a:t>, яку творить </a:t>
            </a:r>
            <a:r>
              <a:rPr lang="ru-RU" sz="1400" dirty="0" err="1"/>
              <a:t>письменство</a:t>
            </a:r>
            <a:r>
              <a:rPr lang="ru-RU" sz="1400" dirty="0"/>
              <a:t> і яка </a:t>
            </a:r>
            <a:r>
              <a:rPr lang="ru-RU" sz="1400" dirty="0" err="1"/>
              <a:t>розгортається</a:t>
            </a:r>
            <a:r>
              <a:rPr lang="ru-RU" sz="1400" dirty="0"/>
              <a:t> за </a:t>
            </a:r>
            <a:r>
              <a:rPr lang="ru-RU" sz="1400" dirty="0" err="1"/>
              <a:t>власною</a:t>
            </a:r>
            <a:r>
              <a:rPr lang="ru-RU" sz="1400" dirty="0"/>
              <a:t> </a:t>
            </a:r>
            <a:r>
              <a:rPr lang="ru-RU" sz="1400" dirty="0" err="1"/>
              <a:t>логікою</a:t>
            </a:r>
            <a:r>
              <a:rPr lang="ru-RU" sz="1400" dirty="0"/>
              <a:t> </a:t>
            </a:r>
            <a:r>
              <a:rPr lang="ru-RU" sz="1400" dirty="0" err="1"/>
              <a:t>художнього</a:t>
            </a:r>
            <a:r>
              <a:rPr lang="ru-RU" sz="1400" dirty="0"/>
              <a:t> </a:t>
            </a:r>
            <a:r>
              <a:rPr lang="ru-RU" sz="1400" dirty="0" err="1"/>
              <a:t>твору</a:t>
            </a:r>
            <a:r>
              <a:rPr lang="ru-RU" sz="1400" dirty="0" smtClean="0"/>
              <a:t>.</a:t>
            </a:r>
          </a:p>
          <a:p>
            <a:pPr marL="127000" indent="0">
              <a:buNone/>
            </a:pPr>
            <a:endParaRPr lang="ru-RU" sz="1400" dirty="0"/>
          </a:p>
          <a:p>
            <a:endParaRPr lang="ru-RU" sz="1400" dirty="0"/>
          </a:p>
        </p:txBody>
      </p:sp>
      <p:sp>
        <p:nvSpPr>
          <p:cNvPr id="102" name="Google Shape;102;p1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pic>
        <p:nvPicPr>
          <p:cNvPr id="103" name="Google Shape;103;p16"/>
          <p:cNvPicPr preferRelativeResize="0"/>
          <p:nvPr/>
        </p:nvPicPr>
        <p:blipFill>
          <a:blip r:embed="rId3">
            <a:extLst>
              <a:ext uri="{28A0092B-C50C-407E-A947-70E740481C1C}">
                <a14:useLocalDpi xmlns:a14="http://schemas.microsoft.com/office/drawing/2010/main" val="0"/>
              </a:ext>
            </a:extLst>
          </a:blip>
          <a:stretch>
            <a:fillRect/>
          </a:stretch>
        </p:blipFill>
        <p:spPr>
          <a:xfrm>
            <a:off x="6398276" y="2422279"/>
            <a:ext cx="1424763" cy="1406700"/>
          </a:xfrm>
          <a:prstGeom prst="roundRect">
            <a:avLst>
              <a:gd name="adj" fmla="val 865"/>
            </a:avLst>
          </a:prstGeom>
          <a:noFill/>
          <a:ln>
            <a:noFill/>
          </a:ln>
        </p:spPr>
      </p:pic>
      <p:pic>
        <p:nvPicPr>
          <p:cNvPr id="104" name="Google Shape;104;p16"/>
          <p:cNvPicPr preferRelativeResize="0"/>
          <p:nvPr/>
        </p:nvPicPr>
        <p:blipFill>
          <a:blip r:embed="rId4">
            <a:alphaModFix/>
          </a:blip>
          <a:stretch>
            <a:fillRect/>
          </a:stretch>
        </p:blipFill>
        <p:spPr>
          <a:xfrm>
            <a:off x="6965771" y="2215375"/>
            <a:ext cx="289775" cy="301325"/>
          </a:xfrm>
          <a:prstGeom prst="rect">
            <a:avLst/>
          </a:prstGeom>
          <a:noFill/>
          <a:ln>
            <a:noFill/>
          </a:ln>
        </p:spPr>
      </p:pic>
      <p:sp>
        <p:nvSpPr>
          <p:cNvPr id="3" name="Прямоугольник 2"/>
          <p:cNvSpPr/>
          <p:nvPr/>
        </p:nvSpPr>
        <p:spPr>
          <a:xfrm>
            <a:off x="1187303" y="3413134"/>
            <a:ext cx="4572000" cy="1169551"/>
          </a:xfrm>
          <a:prstGeom prst="rect">
            <a:avLst/>
          </a:prstGeom>
        </p:spPr>
        <p:txBody>
          <a:bodyPr>
            <a:spAutoFit/>
          </a:bodyPr>
          <a:lstStyle/>
          <a:p>
            <a:pPr marL="285750" indent="-285750">
              <a:buFont typeface="Wingdings" panose="05000000000000000000" pitchFamily="2" charset="2"/>
              <a:buChar char="q"/>
            </a:pPr>
            <a:r>
              <a:rPr lang="ru-RU" dirty="0" err="1">
                <a:solidFill>
                  <a:schemeClr val="accent6">
                    <a:lumMod val="75000"/>
                  </a:schemeClr>
                </a:solidFill>
                <a:latin typeface="Bitter Thin" panose="020B0604020202020204" charset="-52"/>
              </a:rPr>
              <a:t>Якими</a:t>
            </a:r>
            <a:r>
              <a:rPr lang="ru-RU" dirty="0">
                <a:solidFill>
                  <a:schemeClr val="accent6">
                    <a:lumMod val="75000"/>
                  </a:schemeClr>
                </a:solidFill>
                <a:latin typeface="Bitter Thin" panose="020B0604020202020204" charset="-52"/>
              </a:rPr>
              <a:t> є </a:t>
            </a:r>
            <a:r>
              <a:rPr lang="ru-RU" dirty="0" err="1">
                <a:solidFill>
                  <a:schemeClr val="accent6">
                    <a:lumMod val="75000"/>
                  </a:schemeClr>
                </a:solidFill>
                <a:latin typeface="Bitter Thin" panose="020B0604020202020204" charset="-52"/>
              </a:rPr>
              <a:t>традиційно</a:t>
            </a:r>
            <a:r>
              <a:rPr lang="ru-RU" dirty="0">
                <a:solidFill>
                  <a:schemeClr val="accent6">
                    <a:lumMod val="75000"/>
                  </a:schemeClr>
                </a:solidFill>
                <a:latin typeface="Bitter Thin" panose="020B0604020202020204" charset="-52"/>
              </a:rPr>
              <a:t> </a:t>
            </a:r>
            <a:r>
              <a:rPr lang="ru-RU" dirty="0" err="1">
                <a:solidFill>
                  <a:schemeClr val="accent6">
                    <a:lumMod val="75000"/>
                  </a:schemeClr>
                </a:solidFill>
                <a:latin typeface="Bitter Thin" panose="020B0604020202020204" charset="-52"/>
              </a:rPr>
              <a:t>визнанні</a:t>
            </a:r>
            <a:r>
              <a:rPr lang="ru-RU" dirty="0">
                <a:solidFill>
                  <a:schemeClr val="accent6">
                    <a:lumMod val="75000"/>
                  </a:schemeClr>
                </a:solidFill>
                <a:latin typeface="Bitter Thin" panose="020B0604020202020204" charset="-52"/>
              </a:rPr>
              <a:t> три роди </a:t>
            </a:r>
            <a:r>
              <a:rPr lang="ru-RU" dirty="0" err="1">
                <a:solidFill>
                  <a:schemeClr val="accent6">
                    <a:lumMod val="75000"/>
                  </a:schemeClr>
                </a:solidFill>
                <a:latin typeface="Bitter Thin" panose="020B0604020202020204" charset="-52"/>
              </a:rPr>
              <a:t>літератури</a:t>
            </a:r>
            <a:r>
              <a:rPr lang="ru-RU" dirty="0">
                <a:solidFill>
                  <a:schemeClr val="accent6">
                    <a:lumMod val="75000"/>
                  </a:schemeClr>
                </a:solidFill>
                <a:latin typeface="Bitter Thin" panose="020B0604020202020204" charset="-52"/>
              </a:rPr>
              <a:t>?</a:t>
            </a:r>
          </a:p>
          <a:p>
            <a:r>
              <a:rPr lang="ru-RU" dirty="0" smtClean="0">
                <a:solidFill>
                  <a:schemeClr val="accent6">
                    <a:lumMod val="75000"/>
                  </a:schemeClr>
                </a:solidFill>
                <a:latin typeface="Bitter Thin" panose="020B0604020202020204" charset="-52"/>
              </a:rPr>
              <a:t>- </a:t>
            </a:r>
            <a:r>
              <a:rPr lang="ru-RU" b="1" dirty="0" err="1" smtClean="0">
                <a:solidFill>
                  <a:schemeClr val="accent6">
                    <a:lumMod val="75000"/>
                  </a:schemeClr>
                </a:solidFill>
                <a:latin typeface="Bitter Thin" panose="020B0604020202020204" charset="-52"/>
              </a:rPr>
              <a:t>Епос</a:t>
            </a:r>
            <a:r>
              <a:rPr lang="ru-RU" b="1" dirty="0" smtClean="0">
                <a:solidFill>
                  <a:schemeClr val="accent6">
                    <a:lumMod val="75000"/>
                  </a:schemeClr>
                </a:solidFill>
                <a:latin typeface="Bitter Thin" panose="020B0604020202020204" charset="-52"/>
              </a:rPr>
              <a:t> </a:t>
            </a:r>
          </a:p>
          <a:p>
            <a:r>
              <a:rPr lang="ru-RU" dirty="0" smtClean="0">
                <a:solidFill>
                  <a:schemeClr val="accent6">
                    <a:lumMod val="75000"/>
                  </a:schemeClr>
                </a:solidFill>
                <a:latin typeface="Bitter Thin" panose="020B0604020202020204" charset="-52"/>
              </a:rPr>
              <a:t>- </a:t>
            </a:r>
            <a:r>
              <a:rPr lang="ru-RU" b="1" dirty="0" err="1" smtClean="0">
                <a:solidFill>
                  <a:schemeClr val="accent6">
                    <a:lumMod val="75000"/>
                  </a:schemeClr>
                </a:solidFill>
                <a:latin typeface="Bitter Thin" panose="020B0604020202020204" charset="-52"/>
              </a:rPr>
              <a:t>Лірика</a:t>
            </a:r>
            <a:endParaRPr lang="ru-RU" b="1" dirty="0" smtClean="0">
              <a:solidFill>
                <a:schemeClr val="accent6">
                  <a:lumMod val="75000"/>
                </a:schemeClr>
              </a:solidFill>
              <a:latin typeface="Bitter Thin" panose="020B0604020202020204" charset="-52"/>
            </a:endParaRPr>
          </a:p>
          <a:p>
            <a:r>
              <a:rPr lang="ru-RU" dirty="0" smtClean="0">
                <a:solidFill>
                  <a:schemeClr val="accent6">
                    <a:lumMod val="75000"/>
                  </a:schemeClr>
                </a:solidFill>
                <a:latin typeface="Bitter Thin" panose="020B0604020202020204" charset="-52"/>
              </a:rPr>
              <a:t>- </a:t>
            </a:r>
            <a:r>
              <a:rPr lang="ru-RU" b="1" dirty="0" smtClean="0">
                <a:solidFill>
                  <a:schemeClr val="accent6">
                    <a:lumMod val="75000"/>
                  </a:schemeClr>
                </a:solidFill>
                <a:latin typeface="Bitter Thin" panose="020B0604020202020204" charset="-52"/>
              </a:rPr>
              <a:t>Драма</a:t>
            </a:r>
            <a:endParaRPr lang="ru-RU" b="1" dirty="0">
              <a:solidFill>
                <a:schemeClr val="accent6">
                  <a:lumMod val="75000"/>
                </a:schemeClr>
              </a:solidFill>
              <a:latin typeface="Bitter Thin" panose="020B0604020202020204" charset="-52"/>
            </a:endParaRPr>
          </a:p>
        </p:txBody>
      </p:sp>
    </p:spTree>
    <p:extLst>
      <p:ext uri="{BB962C8B-B14F-4D97-AF65-F5344CB8AC3E}">
        <p14:creationId xmlns:p14="http://schemas.microsoft.com/office/powerpoint/2010/main" val="277453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fade">
                                      <p:cBhvr>
                                        <p:cTn id="7" dur="500"/>
                                        <p:tgtEl>
                                          <p:spTgt spid="10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1">
                                            <p:txEl>
                                              <p:pRg st="2" end="2"/>
                                            </p:txEl>
                                          </p:spTgt>
                                        </p:tgtEl>
                                        <p:attrNameLst>
                                          <p:attrName>style.visibility</p:attrName>
                                        </p:attrNameLst>
                                      </p:cBhvr>
                                      <p:to>
                                        <p:strVal val="visible"/>
                                      </p:to>
                                    </p:set>
                                    <p:animEffect transition="in" filter="fade">
                                      <p:cBhvr>
                                        <p:cTn id="10" dur="500"/>
                                        <p:tgtEl>
                                          <p:spTgt spid="10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xEl>
                                              <p:pRg st="3" end="3"/>
                                            </p:txEl>
                                          </p:spTgt>
                                        </p:tgtEl>
                                        <p:attrNameLst>
                                          <p:attrName>style.visibility</p:attrName>
                                        </p:attrNameLst>
                                      </p:cBhvr>
                                      <p:to>
                                        <p:strVal val="visible"/>
                                      </p:to>
                                    </p:set>
                                    <p:animEffect transition="in" filter="fade">
                                      <p:cBhvr>
                                        <p:cTn id="13" dur="500"/>
                                        <p:tgtEl>
                                          <p:spTgt spid="101">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1185"/>
        <p:cNvGrpSpPr/>
        <p:nvPr/>
      </p:nvGrpSpPr>
      <p:grpSpPr>
        <a:xfrm>
          <a:off x="0" y="0"/>
          <a:ext cx="0" cy="0"/>
          <a:chOff x="0" y="0"/>
          <a:chExt cx="0" cy="0"/>
        </a:xfrm>
      </p:grpSpPr>
      <p:sp>
        <p:nvSpPr>
          <p:cNvPr id="1187" name="Google Shape;1187;p49"/>
          <p:cNvSpPr txBox="1"/>
          <p:nvPr/>
        </p:nvSpPr>
        <p:spPr>
          <a:xfrm>
            <a:off x="1106100" y="2209500"/>
            <a:ext cx="6931800" cy="267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endParaRPr sz="1800" b="1" dirty="0">
              <a:solidFill>
                <a:srgbClr val="434343"/>
              </a:solidFill>
              <a:latin typeface="Montserrat"/>
              <a:ea typeface="Montserrat"/>
              <a:cs typeface="Montserrat"/>
              <a:sym typeface="Montserrat"/>
            </a:endParaRPr>
          </a:p>
        </p:txBody>
      </p:sp>
      <p:sp>
        <p:nvSpPr>
          <p:cNvPr id="2" name="Прямоугольник 1"/>
          <p:cNvSpPr/>
          <p:nvPr/>
        </p:nvSpPr>
        <p:spPr>
          <a:xfrm>
            <a:off x="584791" y="698825"/>
            <a:ext cx="7736958" cy="3970318"/>
          </a:xfrm>
          <a:prstGeom prst="rect">
            <a:avLst/>
          </a:prstGeom>
        </p:spPr>
        <p:txBody>
          <a:bodyPr wrap="square">
            <a:spAutoFit/>
          </a:bodyPr>
          <a:lstStyle/>
          <a:p>
            <a:r>
              <a:rPr lang="ru-RU" b="1" dirty="0">
                <a:solidFill>
                  <a:schemeClr val="accent6">
                    <a:lumMod val="50000"/>
                  </a:schemeClr>
                </a:solidFill>
                <a:latin typeface="Bahnschrift Condensed" panose="020B0502040204020203" pitchFamily="34" charset="0"/>
              </a:rPr>
              <a:t>Про нон-</a:t>
            </a:r>
            <a:r>
              <a:rPr lang="ru-RU" b="1" dirty="0" err="1">
                <a:solidFill>
                  <a:schemeClr val="accent6">
                    <a:lumMod val="50000"/>
                  </a:schemeClr>
                </a:solidFill>
                <a:latin typeface="Bahnschrift Condensed" panose="020B0502040204020203" pitchFamily="34" charset="0"/>
              </a:rPr>
              <a:t>фікшен</a:t>
            </a:r>
            <a:r>
              <a:rPr lang="ru-RU" b="1" dirty="0">
                <a:solidFill>
                  <a:schemeClr val="accent6">
                    <a:lumMod val="50000"/>
                  </a:schemeClr>
                </a:solidFill>
                <a:latin typeface="Bahnschrift Condensed" panose="020B0502040204020203" pitchFamily="34" charset="0"/>
              </a:rPr>
              <a:t>, про </a:t>
            </a:r>
            <a:r>
              <a:rPr lang="ru-RU" b="1" dirty="0" err="1">
                <a:solidFill>
                  <a:schemeClr val="accent6">
                    <a:lumMod val="50000"/>
                  </a:schemeClr>
                </a:solidFill>
                <a:latin typeface="Bahnschrift Condensed" panose="020B0502040204020203" pitchFamily="34" charset="0"/>
              </a:rPr>
              <a:t>документальну</a:t>
            </a:r>
            <a:r>
              <a:rPr lang="ru-RU" b="1" dirty="0">
                <a:solidFill>
                  <a:schemeClr val="accent6">
                    <a:lumMod val="50000"/>
                  </a:schemeClr>
                </a:solidFill>
                <a:latin typeface="Bahnschrift Condensed" panose="020B0502040204020203" pitchFamily="34" charset="0"/>
              </a:rPr>
              <a:t> прозу, про </a:t>
            </a:r>
            <a:r>
              <a:rPr lang="ru-RU" b="1" dirty="0" err="1">
                <a:solidFill>
                  <a:schemeClr val="accent6">
                    <a:lumMod val="50000"/>
                  </a:schemeClr>
                </a:solidFill>
                <a:latin typeface="Bahnschrift Condensed" panose="020B0502040204020203" pitchFamily="34" charset="0"/>
              </a:rPr>
              <a:t>нарис</a:t>
            </a:r>
            <a:endParaRPr lang="ru-RU" b="1" dirty="0">
              <a:solidFill>
                <a:schemeClr val="accent6">
                  <a:lumMod val="50000"/>
                </a:schemeClr>
              </a:solidFill>
              <a:latin typeface="Bahnschrift Condensed" panose="020B0502040204020203" pitchFamily="34" charset="0"/>
            </a:endParaRPr>
          </a:p>
          <a:p>
            <a:r>
              <a:rPr lang="ru-RU" b="1" dirty="0" err="1">
                <a:solidFill>
                  <a:schemeClr val="accent6">
                    <a:lumMod val="50000"/>
                  </a:schemeClr>
                </a:solidFill>
                <a:latin typeface="Bahnschrift Condensed" panose="020B0502040204020203" pitchFamily="34" charset="0"/>
              </a:rPr>
              <a:t>Моє</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поняття</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документальної</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прози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досить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широке</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Воно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включає</a:t>
            </a:r>
            <a:r>
              <a:rPr lang="ru-RU" b="1" dirty="0">
                <a:solidFill>
                  <a:schemeClr val="accent6">
                    <a:lumMod val="50000"/>
                  </a:schemeClr>
                </a:solidFill>
                <a:latin typeface="Bahnschrift Condensed" panose="020B0502040204020203" pitchFamily="34" charset="0"/>
              </a:rPr>
              <a:t> все, </a:t>
            </a:r>
            <a:r>
              <a:rPr lang="ru-RU" b="1" dirty="0" err="1">
                <a:solidFill>
                  <a:schemeClr val="accent6">
                    <a:lumMod val="50000"/>
                  </a:schemeClr>
                </a:solidFill>
                <a:latin typeface="Bahnschrift Condensed" panose="020B0502040204020203" pitchFamily="34" charset="0"/>
              </a:rPr>
              <a:t>що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містить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конкретні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істор</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факти</a:t>
            </a:r>
            <a:r>
              <a:rPr lang="ru-RU" b="1" dirty="0">
                <a:solidFill>
                  <a:schemeClr val="accent6">
                    <a:lumMod val="50000"/>
                  </a:schemeClr>
                </a:solidFill>
                <a:latin typeface="Bahnschrift Condensed" panose="020B0502040204020203" pitchFamily="34" charset="0"/>
              </a:rPr>
              <a:t>. Таким чином </a:t>
            </a:r>
            <a:r>
              <a:rPr lang="ru-RU" b="1" dirty="0" err="1">
                <a:solidFill>
                  <a:schemeClr val="accent6">
                    <a:lumMod val="50000"/>
                  </a:schemeClr>
                </a:solidFill>
                <a:latin typeface="Bahnschrift Condensed" panose="020B0502040204020203" pitchFamily="34" charset="0"/>
              </a:rPr>
              <a:t>сюди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входять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історичні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романи</a:t>
            </a:r>
            <a:r>
              <a:rPr lang="ru-RU" b="1" dirty="0">
                <a:solidFill>
                  <a:schemeClr val="accent6">
                    <a:lumMod val="50000"/>
                  </a:schemeClr>
                </a:solidFill>
                <a:latin typeface="Bahnschrift Condensed" panose="020B0502040204020203" pitchFamily="34" charset="0"/>
              </a:rPr>
              <a:t>.</a:t>
            </a:r>
          </a:p>
          <a:p>
            <a:r>
              <a:rPr lang="ru-RU" b="1" dirty="0" err="1">
                <a:solidFill>
                  <a:schemeClr val="accent6">
                    <a:lumMod val="50000"/>
                  </a:schemeClr>
                </a:solidFill>
                <a:latin typeface="Bahnschrift Condensed" panose="020B0502040204020203" pitchFamily="34" charset="0"/>
              </a:rPr>
              <a:t>Наприклад</a:t>
            </a:r>
            <a:r>
              <a:rPr lang="ru-RU" b="1" dirty="0">
                <a:solidFill>
                  <a:schemeClr val="accent6">
                    <a:lumMod val="50000"/>
                  </a:schemeClr>
                </a:solidFill>
                <a:latin typeface="Bahnschrift Condensed" panose="020B0502040204020203" pitchFamily="34" charset="0"/>
              </a:rPr>
              <a:t>, у </a:t>
            </a:r>
            <a:r>
              <a:rPr lang="ru-RU" b="1" dirty="0" err="1">
                <a:solidFill>
                  <a:schemeClr val="accent6">
                    <a:lumMod val="50000"/>
                  </a:schemeClr>
                </a:solidFill>
                <a:latin typeface="Bahnschrift Condensed" panose="020B0502040204020203" pitchFamily="34" charset="0"/>
              </a:rPr>
              <a:t>французькій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літературі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цей</a:t>
            </a:r>
            <a:r>
              <a:rPr lang="ru-RU" b="1" dirty="0">
                <a:solidFill>
                  <a:schemeClr val="accent6">
                    <a:lumMod val="50000"/>
                  </a:schemeClr>
                </a:solidFill>
                <a:latin typeface="Bahnschrift Condensed" panose="020B0502040204020203" pitchFamily="34" charset="0"/>
              </a:rPr>
              <a:t> жанр </a:t>
            </a:r>
            <a:r>
              <a:rPr lang="ru-RU" b="1" dirty="0" err="1">
                <a:solidFill>
                  <a:schemeClr val="accent6">
                    <a:lumMod val="50000"/>
                  </a:schemeClr>
                </a:solidFill>
                <a:latin typeface="Bahnschrift Condensed" panose="020B0502040204020203" pitchFamily="34" charset="0"/>
              </a:rPr>
              <a:t>досконало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вироблений</a:t>
            </a:r>
            <a:r>
              <a:rPr lang="ru-RU" b="1" dirty="0">
                <a:solidFill>
                  <a:schemeClr val="accent6">
                    <a:lumMod val="50000"/>
                  </a:schemeClr>
                </a:solidFill>
                <a:latin typeface="Bahnschrift Condensed" panose="020B0502040204020203" pitchFamily="34" charset="0"/>
              </a:rPr>
              <a:t>, і в кожному такому </a:t>
            </a:r>
            <a:r>
              <a:rPr lang="ru-RU" b="1" dirty="0" err="1">
                <a:solidFill>
                  <a:schemeClr val="accent6">
                    <a:lumMod val="50000"/>
                  </a:schemeClr>
                </a:solidFill>
                <a:latin typeface="Bahnschrift Condensed" panose="020B0502040204020203" pitchFamily="34" charset="0"/>
              </a:rPr>
              <a:t>творі</a:t>
            </a:r>
            <a:r>
              <a:rPr lang="ru-RU" b="1" dirty="0">
                <a:solidFill>
                  <a:schemeClr val="accent6">
                    <a:lumMod val="50000"/>
                  </a:schemeClr>
                </a:solidFill>
                <a:latin typeface="Bahnschrift Condensed" panose="020B0502040204020203" pitchFamily="34" charset="0"/>
              </a:rPr>
              <a:t> два </a:t>
            </a:r>
            <a:r>
              <a:rPr lang="ru-RU" b="1" dirty="0" err="1">
                <a:solidFill>
                  <a:schemeClr val="accent6">
                    <a:lumMod val="50000"/>
                  </a:schemeClr>
                </a:solidFill>
                <a:latin typeface="Bahnschrift Condensed" panose="020B0502040204020203" pitchFamily="34" charset="0"/>
              </a:rPr>
              <a:t>складові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його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елементи</a:t>
            </a:r>
            <a:r>
              <a:rPr lang="ru-RU" b="1" dirty="0">
                <a:solidFill>
                  <a:schemeClr val="accent6">
                    <a:lumMod val="50000"/>
                  </a:schemeClr>
                </a:solidFill>
                <a:latin typeface="Bahnschrift Condensed" panose="020B0502040204020203" pitchFamily="34" charset="0"/>
              </a:rPr>
              <a:t> -  </a:t>
            </a:r>
            <a:r>
              <a:rPr lang="ru-RU" b="1" dirty="0" err="1">
                <a:solidFill>
                  <a:schemeClr val="accent6">
                    <a:lumMod val="50000"/>
                  </a:schemeClr>
                </a:solidFill>
                <a:latin typeface="Bahnschrift Condensed" panose="020B0502040204020203" pitchFamily="34" charset="0"/>
              </a:rPr>
              <a:t>конкретні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історичні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факти</a:t>
            </a:r>
            <a:r>
              <a:rPr lang="ru-RU" b="1" dirty="0">
                <a:solidFill>
                  <a:schemeClr val="accent6">
                    <a:lumMod val="50000"/>
                  </a:schemeClr>
                </a:solidFill>
                <a:latin typeface="Bahnschrift Condensed" panose="020B0502040204020203" pitchFamily="34" charset="0"/>
              </a:rPr>
              <a:t> й </a:t>
            </a:r>
            <a:r>
              <a:rPr lang="ru-RU" b="1" dirty="0" err="1">
                <a:solidFill>
                  <a:schemeClr val="accent6">
                    <a:lumMod val="50000"/>
                  </a:schemeClr>
                </a:solidFill>
                <a:latin typeface="Bahnschrift Condensed" panose="020B0502040204020203" pitchFamily="34" charset="0"/>
              </a:rPr>
              <a:t>белетризований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авторський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домисел</a:t>
            </a:r>
            <a:r>
              <a:rPr lang="ru-RU" b="1" dirty="0">
                <a:solidFill>
                  <a:schemeClr val="accent6">
                    <a:lumMod val="50000"/>
                  </a:schemeClr>
                </a:solidFill>
                <a:latin typeface="Bahnschrift Condensed" panose="020B0502040204020203" pitchFamily="34" charset="0"/>
              </a:rPr>
              <a:t> – </a:t>
            </a:r>
            <a:r>
              <a:rPr lang="ru-RU" b="1" dirty="0" err="1">
                <a:solidFill>
                  <a:schemeClr val="accent6">
                    <a:lumMod val="50000"/>
                  </a:schemeClr>
                </a:solidFill>
                <a:latin typeface="Bahnschrift Condensed" panose="020B0502040204020203" pitchFamily="34" charset="0"/>
              </a:rPr>
              <a:t>гармонійно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поєднані</a:t>
            </a:r>
            <a:r>
              <a:rPr lang="ru-RU" b="1" dirty="0">
                <a:solidFill>
                  <a:schemeClr val="accent6">
                    <a:lumMod val="50000"/>
                  </a:schemeClr>
                </a:solidFill>
                <a:latin typeface="Bahnschrift Condensed" panose="020B0502040204020203" pitchFamily="34" charset="0"/>
              </a:rPr>
              <a:t>, так </a:t>
            </a:r>
            <a:r>
              <a:rPr lang="ru-RU" b="1" dirty="0" err="1">
                <a:solidFill>
                  <a:schemeClr val="accent6">
                    <a:lumMod val="50000"/>
                  </a:schemeClr>
                </a:solidFill>
                <a:latin typeface="Bahnschrift Condensed" panose="020B0502040204020203" pitchFamily="34" charset="0"/>
              </a:rPr>
              <a:t>що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вигадка</a:t>
            </a:r>
            <a:r>
              <a:rPr lang="ru-RU" b="1" dirty="0">
                <a:solidFill>
                  <a:schemeClr val="accent6">
                    <a:lumMod val="50000"/>
                  </a:schemeClr>
                </a:solidFill>
                <a:latin typeface="Bahnschrift Condensed" panose="020B0502040204020203" pitchFamily="34" charset="0"/>
              </a:rPr>
              <a:t> у </a:t>
            </a:r>
            <a:r>
              <a:rPr lang="ru-RU" b="1" dirty="0" err="1">
                <a:solidFill>
                  <a:schemeClr val="accent6">
                    <a:lumMod val="50000"/>
                  </a:schemeClr>
                </a:solidFill>
                <a:latin typeface="Bahnschrift Condensed" panose="020B0502040204020203" pitchFamily="34" charset="0"/>
              </a:rPr>
              <a:t>формі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авторських</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відступів</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чи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уявних</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діялогів</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має</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вигляд</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правдоподібного</a:t>
            </a:r>
            <a:r>
              <a:rPr lang="ru-RU" b="1" dirty="0">
                <a:solidFill>
                  <a:schemeClr val="accent6">
                    <a:lumMod val="50000"/>
                  </a:schemeClr>
                </a:solidFill>
                <a:latin typeface="Bahnschrift Condensed" panose="020B0502040204020203" pitchFamily="34" charset="0"/>
              </a:rPr>
              <a:t>, але разом </a:t>
            </a:r>
            <a:r>
              <a:rPr lang="ru-RU" b="1" dirty="0" err="1">
                <a:solidFill>
                  <a:schemeClr val="accent6">
                    <a:lumMod val="50000"/>
                  </a:schemeClr>
                </a:solidFill>
                <a:latin typeface="Bahnschrift Condensed" panose="020B0502040204020203" pitchFamily="34" charset="0"/>
              </a:rPr>
              <a:t>із</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тим</a:t>
            </a:r>
            <a:r>
              <a:rPr lang="ru-RU" b="1" dirty="0">
                <a:solidFill>
                  <a:schemeClr val="accent6">
                    <a:lumMod val="50000"/>
                  </a:schemeClr>
                </a:solidFill>
                <a:latin typeface="Bahnschrift Condensed" panose="020B0502040204020203" pitchFamily="34" charset="0"/>
              </a:rPr>
              <a:t> видно </a:t>
            </a:r>
            <a:r>
              <a:rPr lang="ru-RU" b="1" dirty="0" err="1">
                <a:solidFill>
                  <a:schemeClr val="accent6">
                    <a:lumMod val="50000"/>
                  </a:schemeClr>
                </a:solidFill>
                <a:latin typeface="Bahnschrift Condensed" panose="020B0502040204020203" pitchFamily="34" charset="0"/>
              </a:rPr>
              <a:t>чітку</a:t>
            </a:r>
            <a:r>
              <a:rPr lang="ru-RU" b="1" dirty="0">
                <a:solidFill>
                  <a:schemeClr val="accent6">
                    <a:lumMod val="50000"/>
                  </a:schemeClr>
                </a:solidFill>
                <a:latin typeface="Bahnschrift Condensed" panose="020B0502040204020203" pitchFamily="34" charset="0"/>
              </a:rPr>
              <a:t> грань </a:t>
            </a:r>
            <a:r>
              <a:rPr lang="ru-RU" b="1" dirty="0" err="1">
                <a:solidFill>
                  <a:schemeClr val="accent6">
                    <a:lumMod val="50000"/>
                  </a:schemeClr>
                </a:solidFill>
                <a:latin typeface="Bahnschrift Condensed" panose="020B0502040204020203" pitchFamily="34" charset="0"/>
              </a:rPr>
              <a:t>між</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обома</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цими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складниками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твору</a:t>
            </a:r>
            <a:r>
              <a:rPr lang="ru-RU" b="1" dirty="0">
                <a:solidFill>
                  <a:schemeClr val="accent6">
                    <a:lumMod val="50000"/>
                  </a:schemeClr>
                </a:solidFill>
                <a:latin typeface="Bahnschrift Condensed" panose="020B0502040204020203" pitchFamily="34" charset="0"/>
              </a:rPr>
              <a:t>. І </a:t>
            </a:r>
            <a:r>
              <a:rPr lang="ru-RU" b="1" dirty="0" err="1">
                <a:solidFill>
                  <a:schemeClr val="accent6">
                    <a:lumMod val="50000"/>
                  </a:schemeClr>
                </a:solidFill>
                <a:latin typeface="Bahnschrift Condensed" panose="020B0502040204020203" pitchFamily="34" charset="0"/>
              </a:rPr>
              <a:t>читач</a:t>
            </a:r>
            <a:r>
              <a:rPr lang="ru-RU" b="1" dirty="0">
                <a:solidFill>
                  <a:schemeClr val="accent6">
                    <a:lumMod val="50000"/>
                  </a:schemeClr>
                </a:solidFill>
                <a:latin typeface="Bahnschrift Condensed" panose="020B0502040204020203" pitchFamily="34" charset="0"/>
              </a:rPr>
              <a:t> без </a:t>
            </a:r>
            <a:r>
              <a:rPr lang="ru-RU" b="1" dirty="0" err="1">
                <a:solidFill>
                  <a:schemeClr val="accent6">
                    <a:lumMod val="50000"/>
                  </a:schemeClr>
                </a:solidFill>
                <a:latin typeface="Bahnschrift Condensed" panose="020B0502040204020203" pitchFamily="34" charset="0"/>
              </a:rPr>
              <a:t>зусиль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бачить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що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можна</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брати</a:t>
            </a:r>
            <a:r>
              <a:rPr lang="ru-RU" b="1" dirty="0">
                <a:solidFill>
                  <a:schemeClr val="accent6">
                    <a:lumMod val="50000"/>
                  </a:schemeClr>
                </a:solidFill>
                <a:latin typeface="Bahnschrift Condensed" panose="020B0502040204020203" pitchFamily="34" charset="0"/>
              </a:rPr>
              <a:t> за </a:t>
            </a:r>
            <a:r>
              <a:rPr lang="ru-RU" b="1" dirty="0" err="1">
                <a:solidFill>
                  <a:schemeClr val="accent6">
                    <a:lumMod val="50000"/>
                  </a:schemeClr>
                </a:solidFill>
                <a:latin typeface="Bahnschrift Condensed" panose="020B0502040204020203" pitchFamily="34" charset="0"/>
              </a:rPr>
              <a:t>чисту</a:t>
            </a:r>
            <a:r>
              <a:rPr lang="ru-RU" b="1" dirty="0">
                <a:solidFill>
                  <a:schemeClr val="accent6">
                    <a:lumMod val="50000"/>
                  </a:schemeClr>
                </a:solidFill>
                <a:latin typeface="Bahnschrift Condensed" panose="020B0502040204020203" pitchFamily="34" charset="0"/>
              </a:rPr>
              <a:t> монету, а </a:t>
            </a:r>
            <a:r>
              <a:rPr lang="ru-RU" b="1" dirty="0" err="1">
                <a:solidFill>
                  <a:schemeClr val="accent6">
                    <a:lumMod val="50000"/>
                  </a:schemeClr>
                </a:solidFill>
                <a:latin typeface="Bahnschrift Condensed" panose="020B0502040204020203" pitchFamily="34" charset="0"/>
              </a:rPr>
              <a:t>що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лишити</a:t>
            </a:r>
            <a:r>
              <a:rPr lang="ru-RU" b="1" dirty="0">
                <a:solidFill>
                  <a:schemeClr val="accent6">
                    <a:lumMod val="50000"/>
                  </a:schemeClr>
                </a:solidFill>
                <a:latin typeface="Bahnschrift Condensed" panose="020B0502040204020203" pitchFamily="34" charset="0"/>
              </a:rPr>
              <a:t> на </a:t>
            </a:r>
            <a:r>
              <a:rPr lang="ru-RU" b="1" dirty="0" err="1">
                <a:solidFill>
                  <a:schemeClr val="accent6">
                    <a:lumMod val="50000"/>
                  </a:schemeClr>
                </a:solidFill>
                <a:latin typeface="Bahnschrift Condensed" panose="020B0502040204020203" pitchFamily="34" charset="0"/>
              </a:rPr>
              <a:t>сумлінні</a:t>
            </a:r>
            <a:r>
              <a:rPr lang="ru-RU" b="1" dirty="0">
                <a:solidFill>
                  <a:schemeClr val="accent6">
                    <a:lumMod val="50000"/>
                  </a:schemeClr>
                </a:solidFill>
                <a:latin typeface="Bahnschrift Condensed" panose="020B0502040204020203" pitchFamily="34" charset="0"/>
              </a:rPr>
              <a:t> автора.</a:t>
            </a:r>
          </a:p>
          <a:p>
            <a:r>
              <a:rPr lang="ru-RU" b="1" dirty="0">
                <a:solidFill>
                  <a:schemeClr val="accent6">
                    <a:lumMod val="50000"/>
                  </a:schemeClr>
                </a:solidFill>
                <a:latin typeface="Bahnschrift Condensed" panose="020B0502040204020203" pitchFamily="34" charset="0"/>
              </a:rPr>
              <a:t>В </a:t>
            </a:r>
            <a:r>
              <a:rPr lang="ru-RU" b="1" dirty="0" err="1">
                <a:solidFill>
                  <a:schemeClr val="accent6">
                    <a:lumMod val="50000"/>
                  </a:schemeClr>
                </a:solidFill>
                <a:latin typeface="Bahnschrift Condensed" panose="020B0502040204020203" pitchFamily="34" charset="0"/>
              </a:rPr>
              <a:t>українській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літературі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цей</a:t>
            </a:r>
            <a:r>
              <a:rPr lang="ru-RU" b="1" dirty="0">
                <a:solidFill>
                  <a:schemeClr val="accent6">
                    <a:lumMod val="50000"/>
                  </a:schemeClr>
                </a:solidFill>
                <a:latin typeface="Bahnschrift Condensed" panose="020B0502040204020203" pitchFamily="34" charset="0"/>
              </a:rPr>
              <a:t> жанр – </a:t>
            </a:r>
            <a:r>
              <a:rPr lang="ru-RU" b="1" dirty="0" err="1">
                <a:solidFill>
                  <a:schemeClr val="accent6">
                    <a:lumMod val="50000"/>
                  </a:schemeClr>
                </a:solidFill>
                <a:latin typeface="Bahnschrift Condensed" panose="020B0502040204020203" pitchFamily="34" charset="0"/>
              </a:rPr>
              <a:t>інтерпретується</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по-іншому</a:t>
            </a:r>
            <a:r>
              <a:rPr lang="ru-RU" b="1" dirty="0">
                <a:solidFill>
                  <a:schemeClr val="accent6">
                    <a:lumMod val="50000"/>
                  </a:schemeClr>
                </a:solidFill>
                <a:latin typeface="Bahnschrift Condensed" panose="020B0502040204020203" pitchFamily="34" charset="0"/>
              </a:rPr>
              <a:t>.</a:t>
            </a:r>
          </a:p>
          <a:p>
            <a:r>
              <a:rPr lang="ru-RU" b="1" dirty="0" err="1">
                <a:solidFill>
                  <a:schemeClr val="accent6">
                    <a:lumMod val="50000"/>
                  </a:schemeClr>
                </a:solidFill>
                <a:latin typeface="Bahnschrift Condensed" panose="020B0502040204020203" pitchFamily="34" charset="0"/>
              </a:rPr>
              <a:t>Зазвичай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автори</a:t>
            </a:r>
            <a:r>
              <a:rPr lang="ru-RU" b="1" dirty="0">
                <a:solidFill>
                  <a:schemeClr val="accent6">
                    <a:lumMod val="50000"/>
                  </a:schemeClr>
                </a:solidFill>
                <a:latin typeface="Bahnschrift Condensed" panose="020B0502040204020203" pitchFamily="34" charset="0"/>
              </a:rPr>
              <a:t> (особливо </a:t>
            </a:r>
            <a:r>
              <a:rPr lang="ru-RU" b="1" dirty="0" err="1">
                <a:solidFill>
                  <a:schemeClr val="accent6">
                    <a:lumMod val="50000"/>
                  </a:schemeClr>
                </a:solidFill>
                <a:latin typeface="Bahnschrift Condensed" panose="020B0502040204020203" pitchFamily="34" charset="0"/>
              </a:rPr>
              <a:t>радянські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дуже</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повільно</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поводяться</a:t>
            </a:r>
            <a:r>
              <a:rPr lang="ru-RU" b="1" dirty="0">
                <a:solidFill>
                  <a:schemeClr val="accent6">
                    <a:lumMod val="50000"/>
                  </a:schemeClr>
                </a:solidFill>
                <a:latin typeface="Bahnschrift Condensed" panose="020B0502040204020203" pitchFamily="34" charset="0"/>
              </a:rPr>
              <a:t> з фактами, </a:t>
            </a:r>
            <a:r>
              <a:rPr lang="ru-RU" b="1" dirty="0" err="1">
                <a:solidFill>
                  <a:schemeClr val="accent6">
                    <a:lumMod val="50000"/>
                  </a:schemeClr>
                </a:solidFill>
                <a:latin typeface="Bahnschrift Condensed" panose="020B0502040204020203" pitchFamily="34" charset="0"/>
              </a:rPr>
              <a:t>взагалі</a:t>
            </a:r>
            <a:r>
              <a:rPr lang="ru-RU" b="1" dirty="0">
                <a:solidFill>
                  <a:schemeClr val="accent6">
                    <a:lumMod val="50000"/>
                  </a:schemeClr>
                </a:solidFill>
                <a:latin typeface="Bahnschrift Condensed" panose="020B0502040204020203" pitchFamily="34" charset="0"/>
              </a:rPr>
              <a:t> не </a:t>
            </a:r>
            <a:r>
              <a:rPr lang="ru-RU" b="1" dirty="0" err="1">
                <a:solidFill>
                  <a:schemeClr val="accent6">
                    <a:lumMod val="50000"/>
                  </a:schemeClr>
                </a:solidFill>
                <a:latin typeface="Bahnschrift Condensed" panose="020B0502040204020203" pitchFamily="34" charset="0"/>
              </a:rPr>
              <a:t>цитуючи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джерел</a:t>
            </a:r>
            <a:r>
              <a:rPr lang="ru-RU" b="1" dirty="0">
                <a:solidFill>
                  <a:schemeClr val="accent6">
                    <a:lumMod val="50000"/>
                  </a:schemeClr>
                </a:solidFill>
                <a:latin typeface="Bahnschrift Condensed" panose="020B0502040204020203" pitchFamily="34" charset="0"/>
              </a:rPr>
              <a:t>. Не </a:t>
            </a:r>
            <a:r>
              <a:rPr lang="ru-RU" b="1" dirty="0" err="1">
                <a:solidFill>
                  <a:schemeClr val="accent6">
                    <a:lumMod val="50000"/>
                  </a:schemeClr>
                </a:solidFill>
                <a:latin typeface="Bahnschrift Condensed" panose="020B0502040204020203" pitchFamily="34" charset="0"/>
              </a:rPr>
              <a:t>зважаючи</a:t>
            </a:r>
            <a:r>
              <a:rPr lang="ru-RU" b="1" dirty="0">
                <a:solidFill>
                  <a:schemeClr val="accent6">
                    <a:lumMod val="50000"/>
                  </a:schemeClr>
                </a:solidFill>
                <a:latin typeface="Bahnschrift Condensed" panose="020B0502040204020203" pitchFamily="34" charset="0"/>
              </a:rPr>
              <a:t> на них, </a:t>
            </a:r>
            <a:r>
              <a:rPr lang="ru-RU" b="1" dirty="0" err="1">
                <a:solidFill>
                  <a:schemeClr val="accent6">
                    <a:lumMod val="50000"/>
                  </a:schemeClr>
                </a:solidFill>
                <a:latin typeface="Bahnschrift Condensed" panose="020B0502040204020203" pitchFamily="34" charset="0"/>
              </a:rPr>
              <a:t>пристосовують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образи</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історичних</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постатей</a:t>
            </a:r>
            <a:r>
              <a:rPr lang="ru-RU" b="1" dirty="0">
                <a:solidFill>
                  <a:schemeClr val="accent6">
                    <a:lumMod val="50000"/>
                  </a:schemeClr>
                </a:solidFill>
                <a:latin typeface="Bahnschrift Condensed" panose="020B0502040204020203" pitchFamily="34" charset="0"/>
              </a:rPr>
              <a:t> до </a:t>
            </a:r>
            <a:r>
              <a:rPr lang="ru-RU" b="1" dirty="0" err="1">
                <a:solidFill>
                  <a:schemeClr val="accent6">
                    <a:lumMod val="50000"/>
                  </a:schemeClr>
                </a:solidFill>
                <a:latin typeface="Bahnschrift Condensed" panose="020B0502040204020203" pitchFamily="34" charset="0"/>
              </a:rPr>
              <a:t>моделів</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офіційної</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історіографії</a:t>
            </a:r>
            <a:r>
              <a:rPr lang="ru-RU" b="1" dirty="0">
                <a:solidFill>
                  <a:schemeClr val="accent6">
                    <a:lumMod val="50000"/>
                  </a:schemeClr>
                </a:solidFill>
                <a:latin typeface="Bahnschrift Condensed" panose="020B0502040204020203" pitchFamily="34" charset="0"/>
              </a:rPr>
              <a:t>.. Так </a:t>
            </a:r>
            <a:r>
              <a:rPr lang="ru-RU" b="1" dirty="0" err="1">
                <a:solidFill>
                  <a:schemeClr val="accent6">
                    <a:lumMod val="50000"/>
                  </a:schemeClr>
                </a:solidFill>
                <a:latin typeface="Bahnschrift Condensed" panose="020B0502040204020203" pitchFamily="34" charset="0"/>
              </a:rPr>
              <a:t>написані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романи</a:t>
            </a:r>
            <a:r>
              <a:rPr lang="ru-RU" b="1" dirty="0">
                <a:solidFill>
                  <a:schemeClr val="accent6">
                    <a:lumMod val="50000"/>
                  </a:schemeClr>
                </a:solidFill>
                <a:latin typeface="Bahnschrift Condensed" panose="020B0502040204020203" pitchFamily="34" charset="0"/>
              </a:rPr>
              <a:t> І. </a:t>
            </a:r>
            <a:r>
              <a:rPr lang="ru-RU" b="1" dirty="0" err="1">
                <a:solidFill>
                  <a:schemeClr val="accent6">
                    <a:lumMod val="50000"/>
                  </a:schemeClr>
                </a:solidFill>
                <a:latin typeface="Bahnschrift Condensed" panose="020B0502040204020203" pitchFamily="34" charset="0"/>
              </a:rPr>
              <a:t>Ле</a:t>
            </a:r>
            <a:r>
              <a:rPr lang="ru-RU" b="1" dirty="0">
                <a:solidFill>
                  <a:schemeClr val="accent6">
                    <a:lumMod val="50000"/>
                  </a:schemeClr>
                </a:solidFill>
                <a:latin typeface="Bahnschrift Condensed" panose="020B0502040204020203" pitchFamily="34" charset="0"/>
              </a:rPr>
              <a:t> «Богдан </a:t>
            </a:r>
            <a:r>
              <a:rPr lang="ru-RU" b="1" dirty="0" err="1">
                <a:solidFill>
                  <a:schemeClr val="accent6">
                    <a:lumMod val="50000"/>
                  </a:schemeClr>
                </a:solidFill>
                <a:latin typeface="Bahnschrift Condensed" panose="020B0502040204020203" pitchFamily="34" charset="0"/>
              </a:rPr>
              <a:t>Хмельницький</a:t>
            </a:r>
            <a:r>
              <a:rPr lang="ru-RU" b="1" dirty="0">
                <a:solidFill>
                  <a:schemeClr val="accent6">
                    <a:lumMod val="50000"/>
                  </a:schemeClr>
                </a:solidFill>
                <a:latin typeface="Bahnschrift Condensed" panose="020B0502040204020203" pitchFamily="34" charset="0"/>
              </a:rPr>
              <a:t>» і </a:t>
            </a:r>
            <a:r>
              <a:rPr lang="ru-RU" b="1" dirty="0" err="1">
                <a:solidFill>
                  <a:schemeClr val="accent6">
                    <a:lumMod val="50000"/>
                  </a:schemeClr>
                </a:solidFill>
                <a:latin typeface="Bahnschrift Condensed" panose="020B0502040204020203" pitchFamily="34" charset="0"/>
              </a:rPr>
              <a:t>П.Панча</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Гомоніла</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Україна</a:t>
            </a:r>
            <a:r>
              <a:rPr lang="ru-RU" b="1" dirty="0">
                <a:solidFill>
                  <a:schemeClr val="accent6">
                    <a:lumMod val="50000"/>
                  </a:schemeClr>
                </a:solidFill>
                <a:latin typeface="Bahnschrift Condensed" panose="020B0502040204020203" pitchFamily="34" charset="0"/>
              </a:rPr>
              <a:t>». З них не </a:t>
            </a:r>
            <a:r>
              <a:rPr lang="ru-RU" b="1" dirty="0" err="1">
                <a:solidFill>
                  <a:schemeClr val="accent6">
                    <a:lumMod val="50000"/>
                  </a:schemeClr>
                </a:solidFill>
                <a:latin typeface="Bahnschrift Condensed" panose="020B0502040204020203" pitchFamily="34" charset="0"/>
              </a:rPr>
              <a:t>витягнеш</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нічого</a:t>
            </a:r>
            <a:r>
              <a:rPr lang="ru-RU" b="1" dirty="0">
                <a:solidFill>
                  <a:schemeClr val="accent6">
                    <a:lumMod val="50000"/>
                  </a:schemeClr>
                </a:solidFill>
                <a:latin typeface="Bahnschrift Condensed" panose="020B0502040204020203" pitchFamily="34" charset="0"/>
              </a:rPr>
              <a:t> для </a:t>
            </a:r>
            <a:r>
              <a:rPr lang="ru-RU" b="1" dirty="0" err="1">
                <a:solidFill>
                  <a:schemeClr val="accent6">
                    <a:lumMod val="50000"/>
                  </a:schemeClr>
                </a:solidFill>
                <a:latin typeface="Bahnschrift Condensed" panose="020B0502040204020203" pitchFamily="34" charset="0"/>
              </a:rPr>
              <a:t>розуміння</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доби</a:t>
            </a:r>
            <a:r>
              <a:rPr lang="ru-RU" b="1" dirty="0">
                <a:solidFill>
                  <a:schemeClr val="accent6">
                    <a:lumMod val="50000"/>
                  </a:schemeClr>
                </a:solidFill>
                <a:latin typeface="Bahnschrift Condensed" panose="020B0502040204020203" pitchFamily="34" charset="0"/>
              </a:rPr>
              <a:t>, про яку там </a:t>
            </a:r>
            <a:r>
              <a:rPr lang="ru-RU" b="1" dirty="0" err="1">
                <a:solidFill>
                  <a:schemeClr val="accent6">
                    <a:lumMod val="50000"/>
                  </a:schemeClr>
                </a:solidFill>
                <a:latin typeface="Bahnschrift Condensed" panose="020B0502040204020203" pitchFamily="34" charset="0"/>
              </a:rPr>
              <a:t>мова</a:t>
            </a:r>
            <a:r>
              <a:rPr lang="ru-RU" b="1" dirty="0">
                <a:solidFill>
                  <a:schemeClr val="accent6">
                    <a:lumMod val="50000"/>
                  </a:schemeClr>
                </a:solidFill>
                <a:latin typeface="Bahnschrift Condensed" panose="020B0502040204020203" pitchFamily="34" charset="0"/>
              </a:rPr>
              <a:t>, але </a:t>
            </a:r>
            <a:r>
              <a:rPr lang="ru-RU" b="1" dirty="0" err="1">
                <a:solidFill>
                  <a:schemeClr val="accent6">
                    <a:lumMod val="50000"/>
                  </a:schemeClr>
                </a:solidFill>
                <a:latin typeface="Bahnschrift Condensed" panose="020B0502040204020203" pitchFamily="34" charset="0"/>
              </a:rPr>
              <a:t>обов’язково</a:t>
            </a:r>
            <a:r>
              <a:rPr lang="ru-RU" b="1" dirty="0">
                <a:solidFill>
                  <a:schemeClr val="accent6">
                    <a:lumMod val="50000"/>
                  </a:schemeClr>
                </a:solidFill>
                <a:latin typeface="Bahnschrift Condensed" panose="020B0502040204020203" pitchFamily="34" charset="0"/>
              </a:rPr>
              <a:t> буде </a:t>
            </a:r>
            <a:r>
              <a:rPr lang="ru-RU" b="1" dirty="0" err="1">
                <a:solidFill>
                  <a:schemeClr val="accent6">
                    <a:lumMod val="50000"/>
                  </a:schemeClr>
                </a:solidFill>
                <a:latin typeface="Bahnschrift Condensed" panose="020B0502040204020203" pitchFamily="34" charset="0"/>
              </a:rPr>
              <a:t>домінанта</a:t>
            </a:r>
            <a:r>
              <a:rPr lang="ru-RU" b="1" dirty="0">
                <a:solidFill>
                  <a:schemeClr val="accent6">
                    <a:lumMod val="50000"/>
                  </a:schemeClr>
                </a:solidFill>
                <a:latin typeface="Bahnschrift Condensed" panose="020B0502040204020203" pitchFamily="34" charset="0"/>
              </a:rPr>
              <a:t> на «</a:t>
            </a:r>
            <a:r>
              <a:rPr lang="ru-RU" b="1" dirty="0" err="1">
                <a:solidFill>
                  <a:schemeClr val="accent6">
                    <a:lumMod val="50000"/>
                  </a:schemeClr>
                </a:solidFill>
                <a:latin typeface="Bahnschrift Condensed" panose="020B0502040204020203" pitchFamily="34" charset="0"/>
              </a:rPr>
              <a:t>братній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допомозі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російського</a:t>
            </a:r>
            <a:r>
              <a:rPr lang="ru-RU" b="1" dirty="0">
                <a:solidFill>
                  <a:schemeClr val="accent6">
                    <a:lumMod val="50000"/>
                  </a:schemeClr>
                </a:solidFill>
                <a:latin typeface="Bahnschrift Condensed" panose="020B0502040204020203" pitchFamily="34" charset="0"/>
              </a:rPr>
              <a:t> народу» (</a:t>
            </a:r>
            <a:r>
              <a:rPr lang="ru-RU" b="1" dirty="0" err="1">
                <a:solidFill>
                  <a:schemeClr val="accent6">
                    <a:lumMod val="50000"/>
                  </a:schemeClr>
                </a:solidFill>
                <a:latin typeface="Bahnschrift Condensed" panose="020B0502040204020203" pitchFamily="34" charset="0"/>
              </a:rPr>
              <a:t>ці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фальшиві</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банальності</a:t>
            </a:r>
            <a:r>
              <a:rPr lang="ru-RU" b="1" dirty="0">
                <a:solidFill>
                  <a:schemeClr val="accent6">
                    <a:lumMod val="50000"/>
                  </a:schemeClr>
                </a:solidFill>
                <a:latin typeface="Bahnschrift Condensed" panose="020B0502040204020203" pitchFamily="34" charset="0"/>
              </a:rPr>
              <a:t> є й у </a:t>
            </a:r>
            <a:r>
              <a:rPr lang="ru-RU" b="1" dirty="0" err="1">
                <a:solidFill>
                  <a:schemeClr val="accent6">
                    <a:lumMod val="50000"/>
                  </a:schemeClr>
                </a:solidFill>
                <a:latin typeface="Bahnschrift Condensed" panose="020B0502040204020203" pitchFamily="34" charset="0"/>
              </a:rPr>
              <a:t>романі</a:t>
            </a:r>
            <a:r>
              <a:rPr lang="ru-RU" b="1" dirty="0">
                <a:solidFill>
                  <a:schemeClr val="accent6">
                    <a:lumMod val="50000"/>
                  </a:schemeClr>
                </a:solidFill>
                <a:latin typeface="Bahnschrift Condensed" panose="020B0502040204020203" pitchFamily="34" charset="0"/>
              </a:rPr>
              <a:t>  О. </a:t>
            </a:r>
            <a:r>
              <a:rPr lang="ru-RU" b="1" dirty="0" err="1">
                <a:solidFill>
                  <a:schemeClr val="accent6">
                    <a:lumMod val="50000"/>
                  </a:schemeClr>
                </a:solidFill>
                <a:latin typeface="Bahnschrift Condensed" panose="020B0502040204020203" pitchFamily="34" charset="0"/>
              </a:rPr>
              <a:t>Ільченка</a:t>
            </a:r>
            <a:r>
              <a:rPr lang="ru-RU" b="1" dirty="0">
                <a:solidFill>
                  <a:schemeClr val="accent6">
                    <a:lumMod val="50000"/>
                  </a:schemeClr>
                </a:solidFill>
                <a:latin typeface="Bahnschrift Condensed" panose="020B0502040204020203" pitchFamily="34" charset="0"/>
              </a:rPr>
              <a:t> «Козак-Мамай…». </a:t>
            </a:r>
            <a:r>
              <a:rPr lang="ru-RU" b="1" dirty="0" err="1">
                <a:solidFill>
                  <a:schemeClr val="accent6">
                    <a:lumMod val="50000"/>
                  </a:schemeClr>
                </a:solidFill>
                <a:latin typeface="Bahnschrift Condensed" panose="020B0502040204020203" pitchFamily="34" charset="0"/>
              </a:rPr>
              <a:t>Навіть</a:t>
            </a:r>
            <a:r>
              <a:rPr lang="ru-RU" b="1" dirty="0">
                <a:solidFill>
                  <a:schemeClr val="accent6">
                    <a:lumMod val="50000"/>
                  </a:schemeClr>
                </a:solidFill>
                <a:latin typeface="Bahnschrift Condensed" panose="020B0502040204020203" pitchFamily="34" charset="0"/>
              </a:rPr>
              <a:t> у </a:t>
            </a:r>
            <a:r>
              <a:rPr lang="ru-RU" b="1" dirty="0" err="1">
                <a:solidFill>
                  <a:schemeClr val="accent6">
                    <a:lumMod val="50000"/>
                  </a:schemeClr>
                </a:solidFill>
                <a:latin typeface="Bahnschrift Condensed" panose="020B0502040204020203" pitchFamily="34" charset="0"/>
              </a:rPr>
              <a:t>романі</a:t>
            </a:r>
            <a:r>
              <a:rPr lang="ru-RU" b="1" dirty="0">
                <a:solidFill>
                  <a:schemeClr val="accent6">
                    <a:lumMod val="50000"/>
                  </a:schemeClr>
                </a:solidFill>
                <a:latin typeface="Bahnschrift Condensed" panose="020B0502040204020203" pitchFamily="34" charset="0"/>
              </a:rPr>
              <a:t> Антона Хижняка «Данило </a:t>
            </a:r>
            <a:r>
              <a:rPr lang="ru-RU" b="1" dirty="0" err="1">
                <a:solidFill>
                  <a:schemeClr val="accent6">
                    <a:lumMod val="50000"/>
                  </a:schemeClr>
                </a:solidFill>
                <a:latin typeface="Bahnschrift Condensed" panose="020B0502040204020203" pitchFamily="34" charset="0"/>
              </a:rPr>
              <a:t>Галицький</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посланці</a:t>
            </a:r>
            <a:r>
              <a:rPr lang="ru-RU" b="1" dirty="0">
                <a:solidFill>
                  <a:schemeClr val="accent6">
                    <a:lumMod val="50000"/>
                  </a:schemeClr>
                </a:solidFill>
                <a:latin typeface="Bahnschrift Condensed" panose="020B0502040204020203" pitchFamily="34" charset="0"/>
              </a:rPr>
              <a:t> з Галича </a:t>
            </a:r>
            <a:r>
              <a:rPr lang="ru-RU" b="1" dirty="0" err="1">
                <a:solidFill>
                  <a:schemeClr val="accent6">
                    <a:lumMod val="50000"/>
                  </a:schemeClr>
                </a:solidFill>
                <a:latin typeface="Bahnschrift Condensed" panose="020B0502040204020203" pitchFamily="34" charset="0"/>
              </a:rPr>
              <a:t>бігають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кудись</a:t>
            </a:r>
            <a:r>
              <a:rPr lang="ru-RU" b="1" dirty="0">
                <a:solidFill>
                  <a:schemeClr val="accent6">
                    <a:lumMod val="50000"/>
                  </a:schemeClr>
                </a:solidFill>
                <a:latin typeface="Bahnschrift Condensed" panose="020B0502040204020203" pitchFamily="34" charset="0"/>
              </a:rPr>
              <a:t> на </a:t>
            </a:r>
            <a:r>
              <a:rPr lang="ru-RU" b="1" dirty="0" err="1">
                <a:solidFill>
                  <a:schemeClr val="accent6">
                    <a:lumMod val="50000"/>
                  </a:schemeClr>
                </a:solidFill>
                <a:latin typeface="Bahnschrift Condensed" panose="020B0502040204020203" pitchFamily="34" charset="0"/>
              </a:rPr>
              <a:t>північ</a:t>
            </a:r>
            <a:r>
              <a:rPr lang="ru-RU" b="1" dirty="0">
                <a:solidFill>
                  <a:schemeClr val="accent6">
                    <a:lumMod val="50000"/>
                  </a:schemeClr>
                </a:solidFill>
                <a:latin typeface="Bahnschrift Condensed" panose="020B0502040204020203" pitchFamily="34" charset="0"/>
              </a:rPr>
              <a:t> за </a:t>
            </a:r>
            <a:r>
              <a:rPr lang="ru-RU" b="1" dirty="0" err="1">
                <a:solidFill>
                  <a:schemeClr val="accent6">
                    <a:lumMod val="50000"/>
                  </a:schemeClr>
                </a:solidFill>
                <a:latin typeface="Bahnschrift Condensed" panose="020B0502040204020203" pitchFamily="34" charset="0"/>
              </a:rPr>
              <a:t>російською</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допомогою</a:t>
            </a:r>
            <a:r>
              <a:rPr lang="ru-RU" b="1" dirty="0">
                <a:solidFill>
                  <a:schemeClr val="accent6">
                    <a:lumMod val="50000"/>
                  </a:schemeClr>
                </a:solidFill>
                <a:latin typeface="Bahnschrift Condensed" panose="020B0502040204020203" pitchFamily="34" charset="0"/>
              </a:rPr>
              <a:t>. Але </a:t>
            </a:r>
            <a:r>
              <a:rPr lang="ru-RU" b="1" dirty="0" err="1">
                <a:solidFill>
                  <a:schemeClr val="accent6">
                    <a:lumMod val="50000"/>
                  </a:schemeClr>
                </a:solidFill>
                <a:latin typeface="Bahnschrift Condensed" panose="020B0502040204020203" pitchFamily="34" charset="0"/>
              </a:rPr>
              <a:t>вже</a:t>
            </a:r>
            <a:r>
              <a:rPr lang="ru-RU" b="1" dirty="0">
                <a:solidFill>
                  <a:schemeClr val="accent6">
                    <a:lumMod val="50000"/>
                  </a:schemeClr>
                </a:solidFill>
                <a:latin typeface="Bahnschrift Condensed" panose="020B0502040204020203" pitchFamily="34" charset="0"/>
              </a:rPr>
              <a:t> як доходить </a:t>
            </a:r>
            <a:r>
              <a:rPr lang="ru-RU" b="1" dirty="0" err="1">
                <a:solidFill>
                  <a:schemeClr val="accent6">
                    <a:lumMod val="50000"/>
                  </a:schemeClr>
                </a:solidFill>
                <a:latin typeface="Bahnschrift Condensed" panose="020B0502040204020203" pitchFamily="34" charset="0"/>
              </a:rPr>
              <a:t>мова</a:t>
            </a:r>
            <a:r>
              <a:rPr lang="ru-RU" b="1" dirty="0">
                <a:solidFill>
                  <a:schemeClr val="accent6">
                    <a:lumMod val="50000"/>
                  </a:schemeClr>
                </a:solidFill>
                <a:latin typeface="Bahnschrift Condensed" panose="020B0502040204020203" pitchFamily="34" charset="0"/>
              </a:rPr>
              <a:t> до </a:t>
            </a:r>
            <a:r>
              <a:rPr lang="ru-RU" b="1" dirty="0" err="1">
                <a:solidFill>
                  <a:schemeClr val="accent6">
                    <a:lumMod val="50000"/>
                  </a:schemeClr>
                </a:solidFill>
                <a:latin typeface="Bahnschrift Condensed" panose="020B0502040204020203" pitchFamily="34" charset="0"/>
              </a:rPr>
              <a:t>новішої</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доби</a:t>
            </a:r>
            <a:r>
              <a:rPr lang="ru-RU" b="1" dirty="0">
                <a:solidFill>
                  <a:schemeClr val="accent6">
                    <a:lumMod val="50000"/>
                  </a:schemeClr>
                </a:solidFill>
                <a:latin typeface="Bahnschrift Condensed" panose="020B0502040204020203" pitchFamily="34" charset="0"/>
              </a:rPr>
              <a:t>, то </a:t>
            </a:r>
            <a:r>
              <a:rPr lang="ru-RU" b="1" dirty="0" err="1">
                <a:solidFill>
                  <a:schemeClr val="accent6">
                    <a:lumMod val="50000"/>
                  </a:schemeClr>
                </a:solidFill>
                <a:latin typeface="Bahnschrift Condensed" panose="020B0502040204020203" pitchFamily="34" charset="0"/>
              </a:rPr>
              <a:t>безсоромність</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фальшивомонетників</a:t>
            </a:r>
            <a:r>
              <a:rPr lang="ru-RU" b="1" dirty="0">
                <a:solidFill>
                  <a:schemeClr val="accent6">
                    <a:lumMod val="50000"/>
                  </a:schemeClr>
                </a:solidFill>
                <a:latin typeface="Bahnschrift Condensed" panose="020B0502040204020203" pitchFamily="34" charset="0"/>
              </a:rPr>
              <a:t> не </a:t>
            </a:r>
            <a:r>
              <a:rPr lang="ru-RU" b="1" dirty="0" err="1">
                <a:solidFill>
                  <a:schemeClr val="accent6">
                    <a:lumMod val="50000"/>
                  </a:schemeClr>
                </a:solidFill>
                <a:latin typeface="Bahnschrift Condensed" panose="020B0502040204020203" pitchFamily="34" charset="0"/>
              </a:rPr>
              <a:t>знає</a:t>
            </a:r>
            <a:r>
              <a:rPr lang="ru-RU" b="1" dirty="0">
                <a:solidFill>
                  <a:schemeClr val="accent6">
                    <a:lumMod val="50000"/>
                  </a:schemeClr>
                </a:solidFill>
                <a:latin typeface="Bahnschrift Condensed" panose="020B0502040204020203" pitchFamily="34" charset="0"/>
              </a:rPr>
              <a:t> меж. </a:t>
            </a:r>
            <a:r>
              <a:rPr lang="ru-RU" b="1" dirty="0" err="1">
                <a:solidFill>
                  <a:schemeClr val="accent6">
                    <a:lumMod val="50000"/>
                  </a:schemeClr>
                </a:solidFill>
                <a:latin typeface="Bahnschrift Condensed" panose="020B0502040204020203" pitchFamily="34" charset="0"/>
              </a:rPr>
              <a:t>Юрій</a:t>
            </a:r>
            <a:r>
              <a:rPr lang="ru-RU" b="1" dirty="0">
                <a:solidFill>
                  <a:schemeClr val="accent6">
                    <a:lumMod val="50000"/>
                  </a:schemeClr>
                </a:solidFill>
                <a:latin typeface="Bahnschrift Condensed" panose="020B0502040204020203" pitchFamily="34" charset="0"/>
              </a:rPr>
              <a:t> Смолич у романах «</a:t>
            </a:r>
            <a:r>
              <a:rPr lang="ru-RU" b="1" dirty="0" err="1">
                <a:solidFill>
                  <a:schemeClr val="accent6">
                    <a:lumMod val="50000"/>
                  </a:schemeClr>
                </a:solidFill>
                <a:latin typeface="Bahnschrift Condensed" panose="020B0502040204020203" pitchFamily="34" charset="0"/>
              </a:rPr>
              <a:t>Світанок</a:t>
            </a:r>
            <a:r>
              <a:rPr lang="ru-RU" b="1" dirty="0">
                <a:solidFill>
                  <a:schemeClr val="accent6">
                    <a:lumMod val="50000"/>
                  </a:schemeClr>
                </a:solidFill>
                <a:latin typeface="Bahnschrift Condensed" panose="020B0502040204020203" pitchFamily="34" charset="0"/>
              </a:rPr>
              <a:t> над морем» і «Мир хатам, </a:t>
            </a:r>
            <a:r>
              <a:rPr lang="ru-RU" b="1" dirty="0" err="1">
                <a:solidFill>
                  <a:schemeClr val="accent6">
                    <a:lumMod val="50000"/>
                  </a:schemeClr>
                </a:solidFill>
                <a:latin typeface="Bahnschrift Condensed" panose="020B0502040204020203" pitchFamily="34" charset="0"/>
              </a:rPr>
              <a:t>війна</a:t>
            </a:r>
            <a:r>
              <a:rPr lang="ru-RU" b="1" dirty="0">
                <a:solidFill>
                  <a:schemeClr val="accent6">
                    <a:lumMod val="50000"/>
                  </a:schemeClr>
                </a:solidFill>
                <a:latin typeface="Bahnschrift Condensed" panose="020B0502040204020203" pitchFamily="34" charset="0"/>
              </a:rPr>
              <a:t> палацам» з </a:t>
            </a:r>
            <a:r>
              <a:rPr lang="ru-RU" b="1" dirty="0" err="1">
                <a:solidFill>
                  <a:schemeClr val="accent6">
                    <a:lumMod val="50000"/>
                  </a:schemeClr>
                </a:solidFill>
                <a:latin typeface="Bahnschrift Condensed" panose="020B0502040204020203" pitchFamily="34" charset="0"/>
              </a:rPr>
              <a:t>якоюсь</a:t>
            </a:r>
            <a:r>
              <a:rPr lang="ru-RU" b="1" dirty="0">
                <a:solidFill>
                  <a:schemeClr val="accent6">
                    <a:lumMod val="50000"/>
                  </a:schemeClr>
                </a:solidFill>
                <a:latin typeface="Bahnschrift Condensed" panose="020B0502040204020203" pitchFamily="34" charset="0"/>
              </a:rPr>
              <a:t> аж </a:t>
            </a:r>
            <a:r>
              <a:rPr lang="ru-RU" b="1" dirty="0" err="1">
                <a:solidFill>
                  <a:schemeClr val="accent6">
                    <a:lumMod val="50000"/>
                  </a:schemeClr>
                </a:solidFill>
                <a:latin typeface="Bahnschrift Condensed" panose="020B0502040204020203" pitchFamily="34" charset="0"/>
              </a:rPr>
              <a:t>садистичною</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насолодою</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зганьбив</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діячів</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українського</a:t>
            </a:r>
            <a:r>
              <a:rPr lang="ru-RU" b="1" dirty="0">
                <a:solidFill>
                  <a:schemeClr val="accent6">
                    <a:lumMod val="50000"/>
                  </a:schemeClr>
                </a:solidFill>
                <a:latin typeface="Bahnschrift Condensed" panose="020B0502040204020203" pitchFamily="34" charset="0"/>
              </a:rPr>
              <a:t> державного </a:t>
            </a:r>
            <a:r>
              <a:rPr lang="ru-RU" b="1" dirty="0" err="1">
                <a:solidFill>
                  <a:schemeClr val="accent6">
                    <a:lumMod val="50000"/>
                  </a:schemeClr>
                </a:solidFill>
                <a:latin typeface="Bahnschrift Condensed" panose="020B0502040204020203" pitchFamily="34" charset="0"/>
              </a:rPr>
              <a:t>відродження</a:t>
            </a:r>
            <a:r>
              <a:rPr lang="ru-RU" b="1" dirty="0">
                <a:solidFill>
                  <a:schemeClr val="accent6">
                    <a:lumMod val="50000"/>
                  </a:schemeClr>
                </a:solidFill>
                <a:latin typeface="Bahnschrift Condensed" panose="020B0502040204020203" pitchFamily="34" charset="0"/>
              </a:rPr>
              <a:t> 1917 року – </a:t>
            </a:r>
            <a:r>
              <a:rPr lang="ru-RU" b="1" dirty="0" err="1">
                <a:solidFill>
                  <a:schemeClr val="accent6">
                    <a:lumMod val="50000"/>
                  </a:schemeClr>
                </a:solidFill>
                <a:latin typeface="Bahnschrift Condensed" panose="020B0502040204020203" pitchFamily="34" charset="0"/>
              </a:rPr>
              <a:t>Грушевського</a:t>
            </a:r>
            <a:r>
              <a:rPr lang="ru-RU" b="1" dirty="0">
                <a:solidFill>
                  <a:schemeClr val="accent6">
                    <a:lumMod val="50000"/>
                  </a:schemeClr>
                </a:solidFill>
                <a:latin typeface="Bahnschrift Condensed" panose="020B0502040204020203" pitchFamily="34" charset="0"/>
              </a:rPr>
              <a:t>, Петлюру, </a:t>
            </a:r>
            <a:r>
              <a:rPr lang="ru-RU" b="1" dirty="0" err="1">
                <a:solidFill>
                  <a:schemeClr val="accent6">
                    <a:lumMod val="50000"/>
                  </a:schemeClr>
                </a:solidFill>
                <a:latin typeface="Bahnschrift Condensed" panose="020B0502040204020203" pitchFamily="34" charset="0"/>
              </a:rPr>
              <a:t>Винниченка</a:t>
            </a:r>
            <a:r>
              <a:rPr lang="ru-RU" b="1" dirty="0">
                <a:solidFill>
                  <a:schemeClr val="accent6">
                    <a:lumMod val="50000"/>
                  </a:schemeClr>
                </a:solidFill>
                <a:latin typeface="Bahnschrift Condensed" panose="020B0502040204020203" pitchFamily="34" charset="0"/>
              </a:rPr>
              <a:t> і </a:t>
            </a:r>
            <a:r>
              <a:rPr lang="ru-RU" b="1" dirty="0" err="1">
                <a:solidFill>
                  <a:schemeClr val="accent6">
                    <a:lumMod val="50000"/>
                  </a:schemeClr>
                </a:solidFill>
                <a:latin typeface="Bahnschrift Condensed" panose="020B0502040204020203" pitchFamily="34" charset="0"/>
              </a:rPr>
              <a:t>інших</a:t>
            </a:r>
            <a:r>
              <a:rPr lang="ru-RU" b="1" dirty="0">
                <a:solidFill>
                  <a:schemeClr val="accent6">
                    <a:lumMod val="50000"/>
                  </a:schemeClr>
                </a:solidFill>
                <a:latin typeface="Bahnschrift Condensed" panose="020B0502040204020203" pitchFamily="34" charset="0"/>
              </a:rPr>
              <a:t>.</a:t>
            </a:r>
          </a:p>
          <a:p>
            <a:r>
              <a:rPr lang="ru-RU" b="1" dirty="0">
                <a:solidFill>
                  <a:schemeClr val="accent6">
                    <a:lumMod val="50000"/>
                  </a:schemeClr>
                </a:solidFill>
                <a:latin typeface="Bahnschrift Condensed" panose="020B0502040204020203" pitchFamily="34" charset="0"/>
              </a:rPr>
              <a:t>Усе </a:t>
            </a:r>
            <a:r>
              <a:rPr lang="ru-RU" b="1" dirty="0" err="1">
                <a:solidFill>
                  <a:schemeClr val="accent6">
                    <a:lumMod val="50000"/>
                  </a:schemeClr>
                </a:solidFill>
                <a:latin typeface="Bahnschrift Condensed" panose="020B0502040204020203" pitchFamily="34" charset="0"/>
              </a:rPr>
              <a:t>це</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така</a:t>
            </a:r>
            <a:r>
              <a:rPr lang="ru-RU" b="1" dirty="0">
                <a:solidFill>
                  <a:schemeClr val="accent6">
                    <a:lumMod val="50000"/>
                  </a:schemeClr>
                </a:solidFill>
                <a:latin typeface="Bahnschrift Condensed" panose="020B0502040204020203" pitchFamily="34" charset="0"/>
              </a:rPr>
              <a:t> сама </a:t>
            </a:r>
            <a:r>
              <a:rPr lang="ru-RU" b="1" dirty="0" err="1">
                <a:solidFill>
                  <a:schemeClr val="accent6">
                    <a:lumMod val="50000"/>
                  </a:schemeClr>
                </a:solidFill>
                <a:latin typeface="Bahnschrift Condensed" panose="020B0502040204020203" pitchFamily="34" charset="0"/>
              </a:rPr>
              <a:t>пародія</a:t>
            </a:r>
            <a:r>
              <a:rPr lang="ru-RU" b="1" dirty="0">
                <a:solidFill>
                  <a:schemeClr val="accent6">
                    <a:lumMod val="50000"/>
                  </a:schemeClr>
                </a:solidFill>
                <a:latin typeface="Bahnschrift Condensed" panose="020B0502040204020203" pitchFamily="34" charset="0"/>
              </a:rPr>
              <a:t> на </a:t>
            </a:r>
            <a:r>
              <a:rPr lang="ru-RU" b="1" dirty="0" err="1">
                <a:solidFill>
                  <a:schemeClr val="accent6">
                    <a:lumMod val="50000"/>
                  </a:schemeClr>
                </a:solidFill>
                <a:latin typeface="Bahnschrift Condensed" panose="020B0502040204020203" pitchFamily="34" charset="0"/>
              </a:rPr>
              <a:t>історичний</a:t>
            </a:r>
            <a:r>
              <a:rPr lang="ru-RU" b="1" dirty="0">
                <a:solidFill>
                  <a:schemeClr val="accent6">
                    <a:lumMod val="50000"/>
                  </a:schemeClr>
                </a:solidFill>
                <a:latin typeface="Bahnschrift Condensed" panose="020B0502040204020203" pitchFamily="34" charset="0"/>
              </a:rPr>
              <a:t> роман, як твори М. Стельмаха «</a:t>
            </a:r>
            <a:r>
              <a:rPr lang="ru-RU" b="1" dirty="0" err="1">
                <a:solidFill>
                  <a:schemeClr val="accent6">
                    <a:lumMod val="50000"/>
                  </a:schemeClr>
                </a:solidFill>
                <a:latin typeface="Bahnschrift Condensed" panose="020B0502040204020203" pitchFamily="34" charset="0"/>
              </a:rPr>
              <a:t>Чотири</a:t>
            </a:r>
            <a:r>
              <a:rPr lang="ru-RU" b="1" dirty="0">
                <a:solidFill>
                  <a:schemeClr val="accent6">
                    <a:lumMod val="50000"/>
                  </a:schemeClr>
                </a:solidFill>
                <a:latin typeface="Bahnschrift Condensed" panose="020B0502040204020203" pitchFamily="34" charset="0"/>
              </a:rPr>
              <a:t> броди» і О. Гончара «Твоя зоря» на </a:t>
            </a:r>
            <a:r>
              <a:rPr lang="ru-RU" b="1" dirty="0" err="1">
                <a:solidFill>
                  <a:schemeClr val="accent6">
                    <a:lumMod val="50000"/>
                  </a:schemeClr>
                </a:solidFill>
                <a:latin typeface="Bahnschrift Condensed" panose="020B0502040204020203" pitchFamily="34" charset="0"/>
              </a:rPr>
              <a:t>історія</a:t>
            </a:r>
            <a:r>
              <a:rPr lang="ru-RU" b="1" dirty="0">
                <a:solidFill>
                  <a:schemeClr val="accent6">
                    <a:lumMod val="50000"/>
                  </a:schemeClr>
                </a:solidFill>
                <a:latin typeface="Bahnschrift Condensed" panose="020B0502040204020203" pitchFamily="34" charset="0"/>
              </a:rPr>
              <a:t> </a:t>
            </a:r>
            <a:r>
              <a:rPr lang="ru-RU" b="1" dirty="0" err="1">
                <a:solidFill>
                  <a:schemeClr val="accent6">
                    <a:lumMod val="50000"/>
                  </a:schemeClr>
                </a:solidFill>
                <a:latin typeface="Bahnschrift Condensed" panose="020B0502040204020203" pitchFamily="34" charset="0"/>
              </a:rPr>
              <a:t>колективізації</a:t>
            </a:r>
            <a:r>
              <a:rPr lang="ru-RU" b="1" dirty="0">
                <a:solidFill>
                  <a:schemeClr val="accent6">
                    <a:lumMod val="50000"/>
                  </a:schemeClr>
                </a:solidFill>
                <a:latin typeface="Bahnschrift Condensed" panose="020B0502040204020203" pitchFamily="34" charset="0"/>
              </a:rPr>
              <a:t> і голодомору 1933 року. </a:t>
            </a:r>
            <a:endParaRPr lang="ru-RU" b="1" dirty="0">
              <a:solidFill>
                <a:schemeClr val="accent6">
                  <a:lumMod val="50000"/>
                </a:schemeClr>
              </a:solidFill>
              <a:latin typeface="Bahnschrift Condensed" panose="020B0502040204020203" pitchFamily="34" charset="0"/>
            </a:endParaRPr>
          </a:p>
        </p:txBody>
      </p:sp>
      <p:sp>
        <p:nvSpPr>
          <p:cNvPr id="3" name="Прямоугольник 2"/>
          <p:cNvSpPr/>
          <p:nvPr/>
        </p:nvSpPr>
        <p:spPr>
          <a:xfrm>
            <a:off x="2257645" y="155275"/>
            <a:ext cx="4979583" cy="461665"/>
          </a:xfrm>
          <a:prstGeom prst="rect">
            <a:avLst/>
          </a:prstGeom>
        </p:spPr>
        <p:txBody>
          <a:bodyPr wrap="square">
            <a:spAutoFit/>
          </a:bodyPr>
          <a:lstStyle/>
          <a:p>
            <a:r>
              <a:rPr lang="ru-RU" sz="1200" b="1" dirty="0" err="1">
                <a:effectLst>
                  <a:outerShdw blurRad="38100" dist="38100" dir="2700000" algn="tl">
                    <a:srgbClr val="000000">
                      <a:alpha val="43137"/>
                    </a:srgbClr>
                  </a:outerShdw>
                </a:effectLst>
                <a:latin typeface="Bitter Thin" panose="020B0604020202020204" charset="-52"/>
              </a:rPr>
              <a:t>Вимисел</a:t>
            </a:r>
            <a:r>
              <a:rPr lang="ru-RU" sz="1200" b="1" dirty="0">
                <a:effectLst>
                  <a:outerShdw blurRad="38100" dist="38100" dir="2700000" algn="tl">
                    <a:srgbClr val="000000">
                      <a:alpha val="43137"/>
                    </a:srgbClr>
                  </a:outerShdw>
                </a:effectLst>
                <a:latin typeface="Bitter Thin" panose="020B0604020202020204" charset="-52"/>
              </a:rPr>
              <a:t> і </a:t>
            </a:r>
            <a:r>
              <a:rPr lang="ru-RU" sz="1200" b="1" dirty="0" err="1">
                <a:effectLst>
                  <a:outerShdw blurRad="38100" dist="38100" dir="2700000" algn="tl">
                    <a:srgbClr val="000000">
                      <a:alpha val="43137"/>
                    </a:srgbClr>
                  </a:outerShdw>
                </a:effectLst>
                <a:latin typeface="Bitter Thin" panose="020B0604020202020204" charset="-52"/>
              </a:rPr>
              <a:t>домисел</a:t>
            </a:r>
            <a:r>
              <a:rPr lang="ru-RU" sz="1200" b="1" dirty="0">
                <a:effectLst>
                  <a:outerShdw blurRad="38100" dist="38100" dir="2700000" algn="tl">
                    <a:srgbClr val="000000">
                      <a:alpha val="43137"/>
                    </a:srgbClr>
                  </a:outerShdw>
                </a:effectLst>
                <a:latin typeface="Bitter Thin" panose="020B0604020202020204" charset="-52"/>
              </a:rPr>
              <a:t> у </a:t>
            </a:r>
            <a:r>
              <a:rPr lang="ru-RU" sz="1200" b="1" dirty="0" err="1" smtClean="0">
                <a:effectLst>
                  <a:outerShdw blurRad="38100" dist="38100" dir="2700000" algn="tl">
                    <a:srgbClr val="000000">
                      <a:alpha val="43137"/>
                    </a:srgbClr>
                  </a:outerShdw>
                </a:effectLst>
                <a:latin typeface="Bitter Thin" panose="020B0604020202020204" charset="-52"/>
              </a:rPr>
              <a:t>художньо-публіцистичних</a:t>
            </a:r>
            <a:r>
              <a:rPr lang="ru-RU" sz="1200" b="1" dirty="0" smtClean="0">
                <a:effectLst>
                  <a:outerShdw blurRad="38100" dist="38100" dir="2700000" algn="tl">
                    <a:srgbClr val="000000">
                      <a:alpha val="43137"/>
                    </a:srgbClr>
                  </a:outerShdw>
                </a:effectLst>
                <a:latin typeface="Bitter Thin" panose="020B0604020202020204" charset="-52"/>
              </a:rPr>
              <a:t> жанрах</a:t>
            </a:r>
            <a:endParaRPr lang="ru-RU" sz="1200" b="1" dirty="0">
              <a:effectLst>
                <a:outerShdw blurRad="38100" dist="38100" dir="2700000" algn="tl">
                  <a:srgbClr val="000000">
                    <a:alpha val="43137"/>
                  </a:srgbClr>
                </a:outerShdw>
              </a:effectLst>
              <a:latin typeface="Bitter Thin" panose="020B0604020202020204" charset="-52"/>
            </a:endParaRPr>
          </a:p>
          <a:p>
            <a:r>
              <a:rPr lang="ru-RU" sz="1200" dirty="0">
                <a:latin typeface="Bitter Thin" panose="020B0604020202020204" charset="-52"/>
              </a:rPr>
              <a:t>(За </a:t>
            </a:r>
            <a:r>
              <a:rPr lang="ru-RU" sz="1200" dirty="0" err="1">
                <a:latin typeface="Bitter Thin" panose="020B0604020202020204" charset="-52"/>
              </a:rPr>
              <a:t>Іваном</a:t>
            </a:r>
            <a:r>
              <a:rPr lang="ru-RU" sz="1200" dirty="0">
                <a:latin typeface="Bitter Thin" panose="020B0604020202020204" charset="-52"/>
              </a:rPr>
              <a:t> </a:t>
            </a:r>
            <a:r>
              <a:rPr lang="ru-RU" sz="1200" dirty="0" err="1">
                <a:latin typeface="Bitter Thin" panose="020B0604020202020204" charset="-52"/>
              </a:rPr>
              <a:t>Кошелівцем</a:t>
            </a:r>
            <a:r>
              <a:rPr lang="ru-RU" sz="1200" dirty="0">
                <a:latin typeface="Bitter Thin" panose="020B0604020202020204" charset="-52"/>
              </a:rPr>
              <a:t>, с. 229)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8"/>
          <p:cNvSpPr txBox="1">
            <a:spLocks noGrp="1"/>
          </p:cNvSpPr>
          <p:nvPr>
            <p:ph type="body" idx="1"/>
          </p:nvPr>
        </p:nvSpPr>
        <p:spPr>
          <a:xfrm>
            <a:off x="764950" y="1218250"/>
            <a:ext cx="2531700" cy="3229800"/>
          </a:xfrm>
          <a:prstGeom prst="rect">
            <a:avLst/>
          </a:prstGeom>
        </p:spPr>
        <p:txBody>
          <a:bodyPr spcFirstLastPara="1" wrap="square" lIns="0" tIns="0" rIns="0" bIns="0" anchor="t" anchorCtr="0">
            <a:noAutofit/>
          </a:bodyPr>
          <a:lstStyle/>
          <a:p>
            <a:pPr marL="0" lvl="0" indent="0">
              <a:buNone/>
            </a:pPr>
            <a:r>
              <a:rPr lang="ru-RU" b="1" dirty="0" err="1"/>
              <a:t>Спільне</a:t>
            </a:r>
            <a:r>
              <a:rPr lang="ru-RU" b="1" dirty="0" smtClean="0"/>
              <a:t>:</a:t>
            </a:r>
          </a:p>
          <a:p>
            <a:r>
              <a:rPr lang="uk-UA" sz="1400" dirty="0"/>
              <a:t>О</a:t>
            </a:r>
            <a:r>
              <a:rPr lang="uk-UA" sz="1400" dirty="0" smtClean="0"/>
              <a:t>бразність мислення; </a:t>
            </a:r>
            <a:endParaRPr lang="ru-RU" sz="1400" dirty="0"/>
          </a:p>
          <a:p>
            <a:r>
              <a:rPr lang="uk-UA" sz="1400" dirty="0" smtClean="0"/>
              <a:t>Багатство </a:t>
            </a:r>
            <a:r>
              <a:rPr lang="uk-UA" sz="1400" dirty="0" err="1"/>
              <a:t>мовних</a:t>
            </a:r>
            <a:r>
              <a:rPr lang="uk-UA" sz="1400" dirty="0"/>
              <a:t> </a:t>
            </a:r>
            <a:r>
              <a:rPr lang="uk-UA" sz="1400" dirty="0" smtClean="0"/>
              <a:t>засобів;</a:t>
            </a:r>
            <a:endParaRPr lang="ru-RU" sz="1400" dirty="0"/>
          </a:p>
          <a:p>
            <a:r>
              <a:rPr lang="uk-UA" sz="1400" dirty="0" smtClean="0"/>
              <a:t>Узагальнення </a:t>
            </a:r>
            <a:r>
              <a:rPr lang="uk-UA" sz="1400" dirty="0"/>
              <a:t>і типізація.</a:t>
            </a:r>
            <a:endParaRPr lang="ru-RU" sz="1400" dirty="0"/>
          </a:p>
          <a:p>
            <a:endParaRPr lang="ru-RU" dirty="0"/>
          </a:p>
        </p:txBody>
      </p:sp>
      <p:sp>
        <p:nvSpPr>
          <p:cNvPr id="121" name="Google Shape;121;p18"/>
          <p:cNvSpPr txBox="1">
            <a:spLocks noGrp="1"/>
          </p:cNvSpPr>
          <p:nvPr>
            <p:ph type="title"/>
          </p:nvPr>
        </p:nvSpPr>
        <p:spPr>
          <a:xfrm>
            <a:off x="536579" y="382475"/>
            <a:ext cx="5205004" cy="552300"/>
          </a:xfrm>
          <a:prstGeom prst="rect">
            <a:avLst/>
          </a:prstGeom>
        </p:spPr>
        <p:txBody>
          <a:bodyPr spcFirstLastPara="1" wrap="square" lIns="0" tIns="0" rIns="0" bIns="0" anchor="ctr" anchorCtr="0">
            <a:noAutofit/>
          </a:bodyPr>
          <a:lstStyle/>
          <a:p>
            <a:r>
              <a:rPr lang="uk-UA" sz="1800" i="1" dirty="0"/>
              <a:t>Спільне й відмінне між публіцистикою і художньою літературою</a:t>
            </a:r>
            <a:endParaRPr lang="ru-RU" sz="1800" dirty="0"/>
          </a:p>
        </p:txBody>
      </p:sp>
      <p:sp>
        <p:nvSpPr>
          <p:cNvPr id="122" name="Google Shape;122;p18"/>
          <p:cNvSpPr txBox="1">
            <a:spLocks noGrp="1"/>
          </p:cNvSpPr>
          <p:nvPr>
            <p:ph type="body" idx="2"/>
          </p:nvPr>
        </p:nvSpPr>
        <p:spPr>
          <a:xfrm>
            <a:off x="3651728" y="1218250"/>
            <a:ext cx="2531700" cy="3229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uk-UA" b="1" dirty="0" smtClean="0"/>
              <a:t>Відмінне:</a:t>
            </a:r>
            <a:endParaRPr b="1" dirty="0"/>
          </a:p>
          <a:p>
            <a:r>
              <a:rPr lang="uk-UA" sz="1400" dirty="0"/>
              <a:t>Відмінність у способі розкриття теми </a:t>
            </a:r>
            <a:r>
              <a:rPr lang="uk-UA" sz="1400" dirty="0" smtClean="0"/>
              <a:t>твору;</a:t>
            </a:r>
          </a:p>
          <a:p>
            <a:r>
              <a:rPr lang="uk-UA" sz="1400" dirty="0"/>
              <a:t>Відмінність у способі розкриття </a:t>
            </a:r>
            <a:r>
              <a:rPr lang="uk-UA" sz="1400" dirty="0" smtClean="0"/>
              <a:t>образу;</a:t>
            </a:r>
          </a:p>
          <a:p>
            <a:r>
              <a:rPr lang="uk-UA" sz="1400" dirty="0"/>
              <a:t>Відмінність у способі впливу на </a:t>
            </a:r>
            <a:r>
              <a:rPr lang="uk-UA" sz="1400" dirty="0" smtClean="0"/>
              <a:t>читача; </a:t>
            </a:r>
            <a:endParaRPr lang="ru-RU" sz="1400" dirty="0"/>
          </a:p>
          <a:p>
            <a:r>
              <a:rPr lang="uk-UA" sz="1400" dirty="0"/>
              <a:t>Відмінність у об’єкті </a:t>
            </a:r>
            <a:r>
              <a:rPr lang="uk-UA" sz="1400" dirty="0" smtClean="0"/>
              <a:t>впливу;</a:t>
            </a:r>
          </a:p>
          <a:p>
            <a:r>
              <a:rPr lang="uk-UA" sz="1400" dirty="0"/>
              <a:t>Відмінність у застосуванні стилю </a:t>
            </a:r>
            <a:r>
              <a:rPr lang="uk-UA" sz="1400" dirty="0" smtClean="0"/>
              <a:t>викладу.</a:t>
            </a:r>
            <a:endParaRPr lang="ru-RU" sz="1400" dirty="0"/>
          </a:p>
          <a:p>
            <a:endParaRPr lang="uk-UA" i="1" dirty="0" smtClean="0"/>
          </a:p>
        </p:txBody>
      </p:sp>
      <p:sp>
        <p:nvSpPr>
          <p:cNvPr id="123" name="Google Shape;123;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a:p>
        </p:txBody>
      </p:sp>
      <p:pic>
        <p:nvPicPr>
          <p:cNvPr id="124" name="Google Shape;124;p18"/>
          <p:cNvPicPr preferRelativeResize="0"/>
          <p:nvPr/>
        </p:nvPicPr>
        <p:blipFill>
          <a:blip r:embed="rId3">
            <a:extLst>
              <a:ext uri="{28A0092B-C50C-407E-A947-70E740481C1C}">
                <a14:useLocalDpi xmlns:a14="http://schemas.microsoft.com/office/drawing/2010/main" val="0"/>
              </a:ext>
            </a:extLst>
          </a:blip>
          <a:stretch>
            <a:fillRect/>
          </a:stretch>
        </p:blipFill>
        <p:spPr>
          <a:xfrm>
            <a:off x="6596773" y="2059912"/>
            <a:ext cx="928232" cy="2760181"/>
          </a:xfrm>
          <a:prstGeom prst="roundRect">
            <a:avLst>
              <a:gd name="adj" fmla="val 931"/>
            </a:avLst>
          </a:prstGeom>
          <a:noFill/>
          <a:ln>
            <a:noFill/>
          </a:ln>
        </p:spPr>
      </p:pic>
      <p:pic>
        <p:nvPicPr>
          <p:cNvPr id="126" name="Google Shape;126;p18"/>
          <p:cNvPicPr preferRelativeResize="0"/>
          <p:nvPr/>
        </p:nvPicPr>
        <p:blipFill>
          <a:blip r:embed="rId4">
            <a:alphaModFix/>
          </a:blip>
          <a:stretch>
            <a:fillRect/>
          </a:stretch>
        </p:blipFill>
        <p:spPr>
          <a:xfrm>
            <a:off x="6596773" y="1849052"/>
            <a:ext cx="941825" cy="3021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1" name="Google Shape;121;p18"/>
          <p:cNvSpPr txBox="1">
            <a:spLocks noGrp="1"/>
          </p:cNvSpPr>
          <p:nvPr>
            <p:ph type="title"/>
          </p:nvPr>
        </p:nvSpPr>
        <p:spPr>
          <a:xfrm>
            <a:off x="543668" y="303226"/>
            <a:ext cx="5205004" cy="552300"/>
          </a:xfrm>
          <a:prstGeom prst="rect">
            <a:avLst/>
          </a:prstGeom>
        </p:spPr>
        <p:txBody>
          <a:bodyPr spcFirstLastPara="1" wrap="square" lIns="0" tIns="0" rIns="0" bIns="0" anchor="ctr" anchorCtr="0">
            <a:noAutofit/>
          </a:bodyPr>
          <a:lstStyle/>
          <a:p>
            <a:r>
              <a:rPr lang="uk-UA" sz="1800" i="1" dirty="0">
                <a:effectLst>
                  <a:outerShdw blurRad="38100" dist="38100" dir="2700000" algn="tl">
                    <a:srgbClr val="000000">
                      <a:alpha val="43137"/>
                    </a:srgbClr>
                  </a:outerShdw>
                </a:effectLst>
              </a:rPr>
              <a:t>Спільне й відмінне між публіцистикою і художньою літературою</a:t>
            </a:r>
            <a:endParaRPr lang="ru-RU" sz="1800" dirty="0">
              <a:effectLst>
                <a:outerShdw blurRad="38100" dist="38100" dir="2700000" algn="tl">
                  <a:srgbClr val="000000">
                    <a:alpha val="43137"/>
                  </a:srgbClr>
                </a:outerShdw>
              </a:effectLst>
            </a:endParaRPr>
          </a:p>
        </p:txBody>
      </p:sp>
      <p:sp>
        <p:nvSpPr>
          <p:cNvPr id="123" name="Google Shape;123;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126" name="Google Shape;126;p18"/>
          <p:cNvPicPr preferRelativeResize="0"/>
          <p:nvPr/>
        </p:nvPicPr>
        <p:blipFill>
          <a:blip r:embed="rId3">
            <a:alphaModFix/>
          </a:blip>
          <a:stretch>
            <a:fillRect/>
          </a:stretch>
        </p:blipFill>
        <p:spPr>
          <a:xfrm>
            <a:off x="6596773" y="1849052"/>
            <a:ext cx="941825" cy="302100"/>
          </a:xfrm>
          <a:prstGeom prst="rect">
            <a:avLst/>
          </a:prstGeom>
          <a:noFill/>
          <a:ln>
            <a:noFill/>
          </a:ln>
        </p:spPr>
      </p:pic>
      <p:graphicFrame>
        <p:nvGraphicFramePr>
          <p:cNvPr id="3" name="Таблица 2"/>
          <p:cNvGraphicFramePr>
            <a:graphicFrameLocks noGrp="1"/>
          </p:cNvGraphicFramePr>
          <p:nvPr>
            <p:extLst>
              <p:ext uri="{D42A27DB-BD31-4B8C-83A1-F6EECF244321}">
                <p14:modId xmlns:p14="http://schemas.microsoft.com/office/powerpoint/2010/main" val="4116468640"/>
              </p:ext>
            </p:extLst>
          </p:nvPr>
        </p:nvGraphicFramePr>
        <p:xfrm>
          <a:off x="125452" y="799947"/>
          <a:ext cx="7586696" cy="4183180"/>
        </p:xfrm>
        <a:graphic>
          <a:graphicData uri="http://schemas.openxmlformats.org/drawingml/2006/table">
            <a:tbl>
              <a:tblPr firstRow="1" bandRow="1">
                <a:effectLst>
                  <a:outerShdw blurRad="50800" dist="38100" dir="2700000" algn="tl" rotWithShape="0">
                    <a:prstClr val="black">
                      <a:alpha val="40000"/>
                    </a:prstClr>
                  </a:outerShdw>
                </a:effectLst>
                <a:tableStyleId>{9370BA2F-8112-4EE9-9E6B-515A5F67D619}</a:tableStyleId>
              </a:tblPr>
              <a:tblGrid>
                <a:gridCol w="2047609"/>
                <a:gridCol w="3343012"/>
                <a:gridCol w="2196075"/>
              </a:tblGrid>
              <a:tr h="319701">
                <a:tc>
                  <a:txBody>
                    <a:bodyPr/>
                    <a:lstStyle/>
                    <a:p>
                      <a:endParaRPr lang="ru-RU" sz="1200" dirty="0">
                        <a:latin typeface="Bitter Thin" panose="020B0604020202020204" charset="-52"/>
                      </a:endParaRPr>
                    </a:p>
                  </a:txBody>
                  <a:tcPr>
                    <a:solidFill>
                      <a:srgbClr val="F1EDE2"/>
                    </a:solidFill>
                  </a:tcPr>
                </a:tc>
                <a:tc>
                  <a:txBody>
                    <a:bodyPr/>
                    <a:lstStyle/>
                    <a:p>
                      <a:r>
                        <a:rPr lang="uk-UA" sz="1200" b="1" dirty="0" smtClean="0">
                          <a:effectLst/>
                          <a:latin typeface="Bitter Thin" panose="020B0604020202020204" charset="-52"/>
                        </a:rPr>
                        <a:t>Художня література</a:t>
                      </a:r>
                      <a:endParaRPr lang="ru-RU" sz="1200" b="1" dirty="0">
                        <a:effectLst/>
                        <a:latin typeface="Bitter Thin" panose="020B0604020202020204" charset="-52"/>
                      </a:endParaRPr>
                    </a:p>
                  </a:txBody>
                  <a:tcPr>
                    <a:solidFill>
                      <a:srgbClr val="F1EDE2"/>
                    </a:solidFill>
                  </a:tcPr>
                </a:tc>
                <a:tc>
                  <a:txBody>
                    <a:bodyPr/>
                    <a:lstStyle/>
                    <a:p>
                      <a:r>
                        <a:rPr lang="uk-UA" sz="1200" b="1" dirty="0" smtClean="0">
                          <a:effectLst/>
                          <a:latin typeface="Bitter Thin" panose="020B0604020202020204" charset="-52"/>
                        </a:rPr>
                        <a:t>Публіцистика</a:t>
                      </a:r>
                      <a:endParaRPr lang="ru-RU" sz="1200" b="1" dirty="0">
                        <a:effectLst/>
                        <a:latin typeface="Bitter Thin" panose="020B0604020202020204" charset="-52"/>
                      </a:endParaRPr>
                    </a:p>
                  </a:txBody>
                  <a:tcPr>
                    <a:solidFill>
                      <a:srgbClr val="F1EDE2"/>
                    </a:solidFill>
                  </a:tcPr>
                </a:tc>
              </a:tr>
              <a:tr h="78786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400" dirty="0" smtClean="0">
                          <a:effectLst/>
                          <a:latin typeface="Bitter Thin" panose="020B0604020202020204" charset="-52"/>
                        </a:rPr>
                        <a:t>Відмінність у способі розкриття теми твору</a:t>
                      </a: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200" b="0" i="1" u="none" strike="noStrike" cap="none" dirty="0" smtClean="0">
                          <a:solidFill>
                            <a:srgbClr val="000000"/>
                          </a:solidFill>
                          <a:effectLst/>
                          <a:latin typeface="Bitter Thin" panose="020B0604020202020204" charset="-52"/>
                          <a:ea typeface="Arial"/>
                          <a:cs typeface="Arial"/>
                          <a:sym typeface="Arial"/>
                        </a:rPr>
                        <a:t>Життя з уяви, художній образ та його розвиток за законами жанру</a:t>
                      </a:r>
                      <a:endParaRPr lang="ru-RU" sz="12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100" b="0" i="1" u="none" strike="noStrike" cap="none" dirty="0" smtClean="0">
                          <a:solidFill>
                            <a:srgbClr val="000000"/>
                          </a:solidFill>
                          <a:effectLst/>
                          <a:latin typeface="Bitter Thin" panose="020B0604020202020204" charset="-52"/>
                          <a:ea typeface="Arial"/>
                          <a:cs typeface="Arial"/>
                          <a:sym typeface="Arial"/>
                        </a:rPr>
                        <a:t>Життя з документальних фактів, замість художнього образу – образна думка, поняття, мислення</a:t>
                      </a:r>
                      <a:endParaRPr lang="ru-RU" sz="11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r>
              <a:tr h="614536">
                <a:tc>
                  <a:txBody>
                    <a:bodyPr/>
                    <a:lstStyle/>
                    <a:p>
                      <a:r>
                        <a:rPr lang="ru-RU" sz="1400" dirty="0" err="1" smtClean="0">
                          <a:effectLst/>
                          <a:latin typeface="Bitter Thin" panose="020B0604020202020204" charset="-52"/>
                        </a:rPr>
                        <a:t>Відмінність</a:t>
                      </a:r>
                      <a:r>
                        <a:rPr lang="ru-RU" sz="1400" dirty="0" smtClean="0">
                          <a:effectLst/>
                          <a:latin typeface="Bitter Thin" panose="020B0604020202020204" charset="-52"/>
                        </a:rPr>
                        <a:t> у </a:t>
                      </a:r>
                      <a:r>
                        <a:rPr lang="ru-RU" sz="1400" dirty="0" err="1" smtClean="0">
                          <a:effectLst/>
                          <a:latin typeface="Bitter Thin" panose="020B0604020202020204" charset="-52"/>
                        </a:rPr>
                        <a:t>способі</a:t>
                      </a:r>
                      <a:r>
                        <a:rPr lang="ru-RU" sz="1400" dirty="0" smtClean="0">
                          <a:effectLst/>
                          <a:latin typeface="Bitter Thin" panose="020B0604020202020204" charset="-52"/>
                        </a:rPr>
                        <a:t> </a:t>
                      </a:r>
                      <a:r>
                        <a:rPr lang="ru-RU" sz="1400" dirty="0" err="1" smtClean="0">
                          <a:effectLst/>
                          <a:latin typeface="Bitter Thin" panose="020B0604020202020204" charset="-52"/>
                        </a:rPr>
                        <a:t>розкриття</a:t>
                      </a:r>
                      <a:r>
                        <a:rPr lang="ru-RU" sz="1400" dirty="0" smtClean="0">
                          <a:effectLst/>
                          <a:latin typeface="Bitter Thin" panose="020B0604020202020204" charset="-52"/>
                        </a:rPr>
                        <a:t> образу</a:t>
                      </a: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200" b="0" i="1" u="none" strike="noStrike" cap="none" dirty="0" smtClean="0">
                          <a:solidFill>
                            <a:srgbClr val="000000"/>
                          </a:solidFill>
                          <a:effectLst/>
                          <a:latin typeface="Bitter Thin" panose="020B0604020202020204" charset="-52"/>
                          <a:ea typeface="Arial"/>
                          <a:cs typeface="Arial"/>
                          <a:sym typeface="Arial"/>
                        </a:rPr>
                        <a:t>Збірність,</a:t>
                      </a:r>
                      <a:r>
                        <a:rPr lang="uk-UA" sz="1200" b="0" i="1" u="none" strike="noStrike" cap="none" baseline="0" dirty="0" smtClean="0">
                          <a:solidFill>
                            <a:srgbClr val="000000"/>
                          </a:solidFill>
                          <a:effectLst/>
                          <a:latin typeface="Bitter Thin" panose="020B0604020202020204" charset="-52"/>
                          <a:ea typeface="Arial"/>
                          <a:cs typeface="Arial"/>
                          <a:sym typeface="Arial"/>
                        </a:rPr>
                        <a:t> </a:t>
                      </a:r>
                      <a:r>
                        <a:rPr lang="uk-UA" sz="1200" b="0" i="1" u="none" strike="noStrike" cap="none" dirty="0" smtClean="0">
                          <a:solidFill>
                            <a:srgbClr val="000000"/>
                          </a:solidFill>
                          <a:effectLst/>
                          <a:latin typeface="Bitter Thin" panose="020B0604020202020204" charset="-52"/>
                          <a:ea typeface="Arial"/>
                          <a:cs typeface="Arial"/>
                          <a:sym typeface="Arial"/>
                        </a:rPr>
                        <a:t>узагальненість, типізація, суцільний вимисел</a:t>
                      </a:r>
                      <a:endParaRPr lang="ru-RU" sz="12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100" b="0" i="1" u="none" strike="noStrike" cap="none" dirty="0" smtClean="0">
                          <a:solidFill>
                            <a:srgbClr val="000000"/>
                          </a:solidFill>
                          <a:effectLst/>
                          <a:latin typeface="Bitter Thin" panose="020B0604020202020204" charset="-52"/>
                          <a:ea typeface="Arial"/>
                          <a:cs typeface="Arial"/>
                          <a:sym typeface="Arial"/>
                        </a:rPr>
                        <a:t>Індивідуальність, строгість, прив’язаність до реального фактажу, можливість домислу</a:t>
                      </a:r>
                      <a:endParaRPr lang="ru-RU" sz="11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r>
              <a:tr h="535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400" dirty="0" smtClean="0">
                          <a:effectLst/>
                          <a:latin typeface="Bitter Thin" panose="020B0604020202020204" charset="-52"/>
                        </a:rPr>
                        <a:t>Відмінність у способі впливу на читача</a:t>
                      </a:r>
                      <a:endParaRPr lang="ru-RU" sz="1400" dirty="0" smtClean="0">
                        <a:effectLst/>
                        <a:latin typeface="Bitter Thin" panose="020B0604020202020204" charset="-52"/>
                      </a:endParaRP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200" b="0" i="1" u="none" strike="noStrike" cap="none" dirty="0" smtClean="0">
                          <a:solidFill>
                            <a:srgbClr val="000000"/>
                          </a:solidFill>
                          <a:effectLst/>
                          <a:latin typeface="Bitter Thin" panose="020B0604020202020204" charset="-52"/>
                          <a:ea typeface="Arial"/>
                          <a:cs typeface="Arial"/>
                          <a:sym typeface="Arial"/>
                        </a:rPr>
                        <a:t>Через літературний образ</a:t>
                      </a:r>
                      <a:endParaRPr lang="ru-RU" sz="12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c>
                  <a:txBody>
                    <a:bodyPr/>
                    <a:lstStyle/>
                    <a:p>
                      <a:r>
                        <a:rPr lang="uk-UA" sz="1100" b="0" i="1" u="none" strike="noStrike" cap="none" dirty="0" smtClean="0">
                          <a:solidFill>
                            <a:srgbClr val="000000"/>
                          </a:solidFill>
                          <a:effectLst/>
                          <a:latin typeface="Bitter Thin" panose="020B0604020202020204" charset="-52"/>
                          <a:ea typeface="Arial"/>
                          <a:cs typeface="Arial"/>
                          <a:sym typeface="Arial"/>
                        </a:rPr>
                        <a:t>Через експресивно забарвлену злободенну інформацію</a:t>
                      </a:r>
                      <a:endParaRPr lang="ru-RU" sz="1050" i="1" dirty="0">
                        <a:latin typeface="Bitter Thin" panose="020B0604020202020204" charset="-52"/>
                      </a:endParaRPr>
                    </a:p>
                  </a:txBody>
                  <a:tcPr>
                    <a:solidFill>
                      <a:srgbClr val="F1EDE2"/>
                    </a:solidFill>
                  </a:tcPr>
                </a:tc>
              </a:tr>
              <a:tr h="535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400" dirty="0" smtClean="0">
                          <a:effectLst/>
                          <a:latin typeface="Bitter Thin" panose="020B0604020202020204" charset="-52"/>
                        </a:rPr>
                        <a:t>Відмінність у об’єкті впливу</a:t>
                      </a:r>
                    </a:p>
                  </a:txBody>
                  <a:tcPr>
                    <a:solidFill>
                      <a:srgbClr val="F1EDE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200" b="0" i="1" u="none" strike="noStrike" cap="none" dirty="0" smtClean="0">
                          <a:solidFill>
                            <a:srgbClr val="000000"/>
                          </a:solidFill>
                          <a:effectLst/>
                          <a:latin typeface="Bitter Thin" panose="020B0604020202020204" charset="-52"/>
                          <a:ea typeface="Arial"/>
                          <a:cs typeface="Arial"/>
                          <a:sym typeface="Arial"/>
                        </a:rPr>
                        <a:t>Духовний світ людини</a:t>
                      </a:r>
                      <a:endParaRPr lang="ru-RU" sz="1200" b="0" i="1" u="none" strike="noStrike" cap="none" dirty="0" smtClean="0">
                        <a:solidFill>
                          <a:srgbClr val="000000"/>
                        </a:solidFill>
                        <a:effectLst/>
                        <a:latin typeface="Bitter Thin" panose="020B0604020202020204" charset="-52"/>
                        <a:ea typeface="Arial"/>
                        <a:cs typeface="Arial"/>
                        <a:sym typeface="Arial"/>
                      </a:endParaRPr>
                    </a:p>
                  </a:txBody>
                  <a:tcPr>
                    <a:solidFill>
                      <a:srgbClr val="F1EDE2"/>
                    </a:solidFill>
                  </a:tcPr>
                </a:tc>
                <a:tc>
                  <a:txBody>
                    <a:bodyPr/>
                    <a:lstStyle/>
                    <a:p>
                      <a:r>
                        <a:rPr lang="uk-UA" sz="1100" b="0" i="1" u="none" strike="noStrike" cap="none" dirty="0" smtClean="0">
                          <a:solidFill>
                            <a:srgbClr val="000000"/>
                          </a:solidFill>
                          <a:effectLst/>
                          <a:latin typeface="Bitter Thin" panose="020B0604020202020204" charset="-52"/>
                          <a:ea typeface="Arial"/>
                          <a:cs typeface="Arial"/>
                          <a:sym typeface="Arial"/>
                        </a:rPr>
                        <a:t>Масова свідомість суспільства</a:t>
                      </a:r>
                      <a:endParaRPr lang="ru-RU" sz="1100" b="0" i="1" u="none" strike="noStrike" cap="none" dirty="0">
                        <a:solidFill>
                          <a:srgbClr val="000000"/>
                        </a:solidFill>
                        <a:effectLst/>
                        <a:latin typeface="Bitter Thin" panose="020B0604020202020204" charset="-52"/>
                        <a:ea typeface="Arial"/>
                        <a:cs typeface="Arial"/>
                        <a:sym typeface="Arial"/>
                      </a:endParaRPr>
                    </a:p>
                  </a:txBody>
                  <a:tcPr>
                    <a:solidFill>
                      <a:srgbClr val="F1EDE2"/>
                    </a:solidFill>
                  </a:tcPr>
                </a:tc>
              </a:tr>
              <a:tr h="138957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uk-UA" sz="1400" dirty="0" smtClean="0">
                          <a:effectLst/>
                          <a:latin typeface="Bitter Thin" panose="020B0604020202020204" charset="-52"/>
                        </a:rPr>
                        <a:t>Відмінність у застосуванні стилю викладу</a:t>
                      </a:r>
                      <a:endParaRPr lang="ru-RU" sz="1400" dirty="0" smtClean="0">
                        <a:effectLst/>
                        <a:latin typeface="Bitter Thin" panose="020B0604020202020204" charset="-52"/>
                      </a:endParaRPr>
                    </a:p>
                  </a:txBody>
                  <a:tcPr>
                    <a:solidFill>
                      <a:srgbClr val="F1EDE2"/>
                    </a:solidFill>
                  </a:tcPr>
                </a:tc>
                <a:tc>
                  <a:txBody>
                    <a:bodyPr/>
                    <a:lstStyle/>
                    <a:p>
                      <a:r>
                        <a:rPr lang="uk-UA" sz="1100" b="0" i="1" u="none" strike="noStrike" cap="none" dirty="0" smtClean="0">
                          <a:solidFill>
                            <a:srgbClr val="000000"/>
                          </a:solidFill>
                          <a:effectLst/>
                          <a:latin typeface="Bitter Thin" panose="020B0604020202020204" charset="-52"/>
                          <a:ea typeface="Arial"/>
                          <a:cs typeface="Arial"/>
                          <a:sym typeface="Arial"/>
                        </a:rPr>
                        <a:t>Художній стиль відображає особливий тип мислення,  створює іншу дійсність; </a:t>
                      </a:r>
                      <a:r>
                        <a:rPr lang="ru-RU" sz="1100" b="0" i="1" u="none" strike="noStrike" cap="none" dirty="0" err="1" smtClean="0">
                          <a:solidFill>
                            <a:srgbClr val="000000"/>
                          </a:solidFill>
                          <a:effectLst/>
                          <a:latin typeface="Bitter Thin" panose="020B0604020202020204" charset="-52"/>
                          <a:ea typeface="Arial"/>
                          <a:cs typeface="Arial"/>
                          <a:sym typeface="Arial"/>
                        </a:rPr>
                        <a:t>йому</a:t>
                      </a:r>
                      <a:r>
                        <a:rPr lang="ru-RU" sz="1100" b="0" i="1" u="none" strike="noStrike" cap="none" baseline="0" dirty="0" smtClean="0">
                          <a:solidFill>
                            <a:srgbClr val="000000"/>
                          </a:solidFill>
                          <a:effectLst/>
                          <a:latin typeface="Bitter Thin" panose="020B0604020202020204" charset="-52"/>
                          <a:ea typeface="Arial"/>
                          <a:cs typeface="Arial"/>
                          <a:sym typeface="Arial"/>
                        </a:rPr>
                        <a:t> </a:t>
                      </a:r>
                      <a:r>
                        <a:rPr lang="uk-UA" sz="1100" b="0" i="1" u="none" strike="noStrike" cap="none" dirty="0" smtClean="0">
                          <a:solidFill>
                            <a:srgbClr val="000000"/>
                          </a:solidFill>
                          <a:effectLst/>
                          <a:latin typeface="Bitter Thin" panose="020B0604020202020204" charset="-52"/>
                          <a:ea typeface="Arial"/>
                          <a:cs typeface="Arial"/>
                          <a:sym typeface="Arial"/>
                        </a:rPr>
                        <a:t>властива  розмаїта лексика (від нормативної до простонародної), розкута фантазія, уява, несподівані асоціативні посили автора; існує лише в межах конкретного літературного твору</a:t>
                      </a:r>
                      <a:endParaRPr lang="ru-RU" sz="1100" b="0" i="1" u="none" strike="noStrike" cap="none" dirty="0" smtClean="0">
                        <a:solidFill>
                          <a:srgbClr val="000000"/>
                        </a:solidFill>
                        <a:effectLst/>
                        <a:latin typeface="Bitter Thin" panose="020B0604020202020204" charset="-52"/>
                        <a:ea typeface="Arial"/>
                        <a:cs typeface="Arial"/>
                        <a:sym typeface="Arial"/>
                      </a:endParaRPr>
                    </a:p>
                    <a:p>
                      <a:endParaRPr lang="ru-RU" sz="1200" i="1" dirty="0">
                        <a:latin typeface="Bitter Thin" panose="020B0604020202020204" charset="-52"/>
                      </a:endParaRPr>
                    </a:p>
                  </a:txBody>
                  <a:tcPr>
                    <a:solidFill>
                      <a:srgbClr val="F1EDE2"/>
                    </a:solidFill>
                  </a:tcPr>
                </a:tc>
                <a:tc>
                  <a:txBody>
                    <a:bodyPr/>
                    <a:lstStyle/>
                    <a:p>
                      <a:r>
                        <a:rPr lang="ru-RU" sz="1200" i="1" dirty="0" err="1" smtClean="0">
                          <a:latin typeface="Bitter Thin" panose="020B0604020202020204" charset="-52"/>
                        </a:rPr>
                        <a:t>П</a:t>
                      </a:r>
                      <a:r>
                        <a:rPr lang="ru-RU" sz="1200" i="1" smtClean="0">
                          <a:latin typeface="Bitter Thin" panose="020B0604020202020204" charset="-52"/>
                        </a:rPr>
                        <a:t>убліцистичний </a:t>
                      </a:r>
                      <a:r>
                        <a:rPr lang="ru-RU" sz="1200" i="1" dirty="0" smtClean="0">
                          <a:latin typeface="Bitter Thin" panose="020B0604020202020204" charset="-52"/>
                        </a:rPr>
                        <a:t>стиль (</a:t>
                      </a:r>
                      <a:r>
                        <a:rPr lang="ru-RU" sz="1200" i="1" dirty="0" err="1" smtClean="0">
                          <a:latin typeface="Bitter Thin" panose="020B0604020202020204" charset="-52"/>
                        </a:rPr>
                        <a:t>притаманні</a:t>
                      </a:r>
                      <a:r>
                        <a:rPr lang="ru-RU" sz="1200" i="1" dirty="0" smtClean="0">
                          <a:latin typeface="Bitter Thin" panose="020B0604020202020204" charset="-52"/>
                        </a:rPr>
                        <a:t> </a:t>
                      </a:r>
                      <a:r>
                        <a:rPr lang="ru-RU" sz="1200" i="1" dirty="0" err="1" smtClean="0">
                          <a:latin typeface="Bitter Thin" panose="020B0604020202020204" charset="-52"/>
                        </a:rPr>
                        <a:t>образність</a:t>
                      </a:r>
                      <a:r>
                        <a:rPr lang="ru-RU" sz="1200" i="1" dirty="0" smtClean="0">
                          <a:latin typeface="Bitter Thin" panose="020B0604020202020204" charset="-52"/>
                        </a:rPr>
                        <a:t>, </a:t>
                      </a:r>
                      <a:r>
                        <a:rPr lang="ru-RU" sz="1200" i="1" dirty="0" err="1" smtClean="0">
                          <a:latin typeface="Bitter Thin" panose="020B0604020202020204" charset="-52"/>
                        </a:rPr>
                        <a:t>полемічна</a:t>
                      </a:r>
                      <a:r>
                        <a:rPr lang="ru-RU" sz="1200" i="1" dirty="0" smtClean="0">
                          <a:latin typeface="Bitter Thin" panose="020B0604020202020204" charset="-52"/>
                        </a:rPr>
                        <a:t> </a:t>
                      </a:r>
                      <a:r>
                        <a:rPr lang="ru-RU" sz="1200" i="1" dirty="0" err="1" smtClean="0">
                          <a:latin typeface="Bitter Thin" panose="020B0604020202020204" charset="-52"/>
                        </a:rPr>
                        <a:t>гострота</a:t>
                      </a:r>
                      <a:r>
                        <a:rPr lang="ru-RU" sz="1200" i="1" dirty="0" smtClean="0">
                          <a:latin typeface="Bitter Thin" panose="020B0604020202020204" charset="-52"/>
                        </a:rPr>
                        <a:t>, </a:t>
                      </a:r>
                      <a:r>
                        <a:rPr lang="ru-RU" sz="1200" i="1" dirty="0" err="1" smtClean="0">
                          <a:latin typeface="Bitter Thin" panose="020B0604020202020204" charset="-52"/>
                        </a:rPr>
                        <a:t>логічна</a:t>
                      </a:r>
                      <a:r>
                        <a:rPr lang="ru-RU" sz="1200" i="1" dirty="0" smtClean="0">
                          <a:latin typeface="Bitter Thin" panose="020B0604020202020204" charset="-52"/>
                        </a:rPr>
                        <a:t> </a:t>
                      </a:r>
                      <a:r>
                        <a:rPr lang="ru-RU" sz="1200" i="1" dirty="0" err="1" smtClean="0">
                          <a:latin typeface="Bitter Thin" panose="020B0604020202020204" charset="-52"/>
                        </a:rPr>
                        <a:t>послідовність</a:t>
                      </a:r>
                      <a:r>
                        <a:rPr lang="ru-RU" sz="1200" i="1" dirty="0" smtClean="0">
                          <a:latin typeface="Bitter Thin" panose="020B0604020202020204" charset="-52"/>
                        </a:rPr>
                        <a:t> </a:t>
                      </a:r>
                      <a:r>
                        <a:rPr lang="ru-RU" sz="1200" i="1" dirty="0" err="1" smtClean="0">
                          <a:latin typeface="Bitter Thin" panose="020B0604020202020204" charset="-52"/>
                        </a:rPr>
                        <a:t>викладу</a:t>
                      </a:r>
                      <a:r>
                        <a:rPr lang="ru-RU" sz="1200" i="1" dirty="0" smtClean="0">
                          <a:latin typeface="Bitter Thin" panose="020B0604020202020204" charset="-52"/>
                        </a:rPr>
                        <a:t>, </a:t>
                      </a:r>
                      <a:r>
                        <a:rPr lang="ru-RU" sz="1200" i="1" dirty="0" err="1" smtClean="0">
                          <a:latin typeface="Bitter Thin" panose="020B0604020202020204" charset="-52"/>
                        </a:rPr>
                        <a:t>використання</a:t>
                      </a:r>
                      <a:r>
                        <a:rPr lang="ru-RU" sz="1200" i="1" dirty="0" smtClean="0">
                          <a:latin typeface="Bitter Thin" panose="020B0604020202020204" charset="-52"/>
                        </a:rPr>
                        <a:t> </a:t>
                      </a:r>
                      <a:r>
                        <a:rPr lang="ru-RU" sz="1200" i="1" dirty="0" err="1" smtClean="0">
                          <a:latin typeface="Bitter Thin" panose="020B0604020202020204" charset="-52"/>
                        </a:rPr>
                        <a:t>експресивно-забарвленої</a:t>
                      </a:r>
                      <a:r>
                        <a:rPr lang="ru-RU" sz="1200" i="1" dirty="0" smtClean="0">
                          <a:latin typeface="Bitter Thin" panose="020B0604020202020204" charset="-52"/>
                        </a:rPr>
                        <a:t> </a:t>
                      </a:r>
                      <a:r>
                        <a:rPr lang="ru-RU" sz="1200" i="1" smtClean="0">
                          <a:latin typeface="Bitter Thin" panose="020B0604020202020204" charset="-52"/>
                        </a:rPr>
                        <a:t>лексики) </a:t>
                      </a:r>
                      <a:endParaRPr lang="ru-RU" sz="1200" i="1" dirty="0">
                        <a:latin typeface="Bitter Thin" panose="020B0604020202020204" charset="-52"/>
                      </a:endParaRPr>
                    </a:p>
                  </a:txBody>
                  <a:tcPr>
                    <a:solidFill>
                      <a:srgbClr val="F1EDE2"/>
                    </a:solidFill>
                  </a:tcPr>
                </a:tc>
              </a:tr>
            </a:tbl>
          </a:graphicData>
        </a:graphic>
      </p:graphicFrame>
    </p:spTree>
    <p:extLst>
      <p:ext uri="{BB962C8B-B14F-4D97-AF65-F5344CB8AC3E}">
        <p14:creationId xmlns:p14="http://schemas.microsoft.com/office/powerpoint/2010/main" val="2751905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1004411" y="389563"/>
            <a:ext cx="4318749" cy="552300"/>
          </a:xfrm>
          <a:prstGeom prst="rect">
            <a:avLst/>
          </a:prstGeom>
        </p:spPr>
        <p:txBody>
          <a:bodyPr spcFirstLastPara="1" wrap="square" lIns="0" tIns="0" rIns="0" bIns="0" anchor="ctr" anchorCtr="0">
            <a:noAutofit/>
          </a:bodyPr>
          <a:lstStyle/>
          <a:p>
            <a:r>
              <a:rPr lang="uk-UA" sz="2000" b="1" dirty="0" smtClean="0"/>
              <a:t>Публіцистика </a:t>
            </a:r>
            <a:r>
              <a:rPr lang="uk-UA" sz="2000" b="1" dirty="0"/>
              <a:t>як спосіб журналістської творчості</a:t>
            </a:r>
            <a:endParaRPr lang="ru-RU" sz="2000" dirty="0"/>
          </a:p>
        </p:txBody>
      </p:sp>
      <p:sp>
        <p:nvSpPr>
          <p:cNvPr id="135" name="Google Shape;13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2" name="Текст 1"/>
          <p:cNvSpPr>
            <a:spLocks noGrp="1"/>
          </p:cNvSpPr>
          <p:nvPr>
            <p:ph type="body" idx="1"/>
          </p:nvPr>
        </p:nvSpPr>
        <p:spPr>
          <a:xfrm>
            <a:off x="764950" y="1218250"/>
            <a:ext cx="5791794" cy="3258000"/>
          </a:xfrm>
        </p:spPr>
        <p:txBody>
          <a:bodyPr/>
          <a:lstStyle/>
          <a:p>
            <a:r>
              <a:rPr lang="uk-UA" dirty="0"/>
              <a:t>Що є об’єкт і предмет публіцистики</a:t>
            </a:r>
            <a:r>
              <a:rPr lang="uk-UA" dirty="0" smtClean="0"/>
              <a:t>?</a:t>
            </a:r>
          </a:p>
          <a:p>
            <a:endParaRPr lang="uk-UA" dirty="0"/>
          </a:p>
          <a:p>
            <a:endParaRPr lang="uk-UA" dirty="0" smtClean="0"/>
          </a:p>
          <a:p>
            <a:endParaRPr lang="uk-UA" dirty="0"/>
          </a:p>
          <a:p>
            <a:endParaRPr lang="uk-UA" dirty="0" smtClean="0"/>
          </a:p>
          <a:p>
            <a:r>
              <a:rPr lang="uk-UA" dirty="0">
                <a:latin typeface="Bitter Thin" panose="020B0604020202020204" charset="-52"/>
                <a:ea typeface="Calibri" panose="020F0502020204030204" pitchFamily="34" charset="0"/>
                <a:cs typeface="Times New Roman" panose="02020603050405020304" pitchFamily="18" charset="0"/>
              </a:rPr>
              <a:t>Відмінність публіцистики від наукового викладу</a:t>
            </a:r>
            <a:endParaRPr lang="ru-RU" sz="1400" dirty="0">
              <a:latin typeface="Bitter Thin" panose="020B0604020202020204" charset="-52"/>
              <a:ea typeface="Calibri" panose="020F0502020204030204" pitchFamily="34" charset="0"/>
              <a:cs typeface="Times New Roman" panose="02020603050405020304" pitchFamily="18" charset="0"/>
            </a:endParaRPr>
          </a:p>
          <a:p>
            <a:endParaRPr lang="uk-UA" dirty="0" smtClean="0"/>
          </a:p>
          <a:p>
            <a:endParaRPr lang="ru-RU" dirty="0"/>
          </a:p>
          <a:p>
            <a:pPr marL="114300" indent="0">
              <a:buNone/>
            </a:pPr>
            <a:endParaRPr lang="ru-RU" dirty="0"/>
          </a:p>
        </p:txBody>
      </p:sp>
      <p:sp>
        <p:nvSpPr>
          <p:cNvPr id="5" name="Прямоугольник 4"/>
          <p:cNvSpPr/>
          <p:nvPr/>
        </p:nvSpPr>
        <p:spPr>
          <a:xfrm>
            <a:off x="1637414" y="1462142"/>
            <a:ext cx="4572000" cy="1600438"/>
          </a:xfrm>
          <a:prstGeom prst="rect">
            <a:avLst/>
          </a:prstGeom>
        </p:spPr>
        <p:txBody>
          <a:bodyPr>
            <a:spAutoFit/>
          </a:bodyPr>
          <a:lstStyle/>
          <a:p>
            <a:pPr marL="285750" indent="-285750">
              <a:buFont typeface="Arial" panose="020B0604020202020204" pitchFamily="34" charset="0"/>
              <a:buChar char="•"/>
            </a:pPr>
            <a:r>
              <a:rPr lang="ru-RU" b="1" dirty="0" err="1">
                <a:latin typeface="Bitter Thin" panose="020B0604020202020204" charset="-52"/>
              </a:rPr>
              <a:t>Об’єкт</a:t>
            </a:r>
            <a:r>
              <a:rPr lang="ru-RU" dirty="0">
                <a:latin typeface="Bitter Thin" panose="020B0604020202020204" charset="-52"/>
              </a:rPr>
              <a:t> – усе </a:t>
            </a:r>
            <a:r>
              <a:rPr lang="ru-RU" dirty="0" err="1">
                <a:latin typeface="Bitter Thin" panose="020B0604020202020204" charset="-52"/>
              </a:rPr>
              <a:t>суспільне</a:t>
            </a:r>
            <a:r>
              <a:rPr lang="ru-RU" dirty="0">
                <a:latin typeface="Bitter Thin" panose="020B0604020202020204" charset="-52"/>
              </a:rPr>
              <a:t> </a:t>
            </a:r>
            <a:r>
              <a:rPr lang="ru-RU" dirty="0" err="1">
                <a:latin typeface="Bitter Thin" panose="020B0604020202020204" charset="-52"/>
              </a:rPr>
              <a:t>буття</a:t>
            </a:r>
            <a:r>
              <a:rPr lang="ru-RU" dirty="0">
                <a:latin typeface="Bitter Thin" panose="020B0604020202020204" charset="-52"/>
              </a:rPr>
              <a:t>  у </a:t>
            </a:r>
            <a:r>
              <a:rPr lang="ru-RU" dirty="0" err="1">
                <a:latin typeface="Bitter Thin" panose="020B0604020202020204" charset="-52"/>
              </a:rPr>
              <a:t>різноманітному</a:t>
            </a:r>
            <a:r>
              <a:rPr lang="ru-RU" dirty="0">
                <a:latin typeface="Bitter Thin" panose="020B0604020202020204" charset="-52"/>
              </a:rPr>
              <a:t> </a:t>
            </a:r>
            <a:r>
              <a:rPr lang="ru-RU" dirty="0" err="1">
                <a:latin typeface="Bitter Thin" panose="020B0604020202020204" charset="-52"/>
              </a:rPr>
              <a:t>його</a:t>
            </a:r>
            <a:r>
              <a:rPr lang="ru-RU" dirty="0">
                <a:latin typeface="Bitter Thin" panose="020B0604020202020204" charset="-52"/>
              </a:rPr>
              <a:t> </a:t>
            </a:r>
            <a:r>
              <a:rPr lang="ru-RU" dirty="0" err="1" smtClean="0">
                <a:latin typeface="Bitter Thin" panose="020B0604020202020204" charset="-52"/>
              </a:rPr>
              <a:t>прояві</a:t>
            </a:r>
            <a:r>
              <a:rPr lang="ru-RU" dirty="0">
                <a:latin typeface="Bitter Thin" panose="020B0604020202020204" charset="-52"/>
              </a:rPr>
              <a:t>;</a:t>
            </a:r>
            <a:r>
              <a:rPr lang="ru-RU" dirty="0" smtClean="0">
                <a:latin typeface="Bitter Thin" panose="020B0604020202020204" charset="-52"/>
              </a:rPr>
              <a:t> </a:t>
            </a:r>
            <a:endParaRPr lang="ru-RU" dirty="0">
              <a:latin typeface="Bitter Thin" panose="020B0604020202020204" charset="-52"/>
            </a:endParaRPr>
          </a:p>
          <a:p>
            <a:pPr marL="285750" indent="-285750">
              <a:buFont typeface="Arial" panose="020B0604020202020204" pitchFamily="34" charset="0"/>
              <a:buChar char="•"/>
            </a:pPr>
            <a:r>
              <a:rPr lang="ru-RU" b="1" dirty="0">
                <a:latin typeface="Bitter Thin" panose="020B0604020202020204" charset="-52"/>
              </a:rPr>
              <a:t>Предмет </a:t>
            </a:r>
            <a:r>
              <a:rPr lang="ru-RU" dirty="0">
                <a:latin typeface="Bitter Thin" panose="020B0604020202020204" charset="-52"/>
              </a:rPr>
              <a:t>– </a:t>
            </a:r>
            <a:r>
              <a:rPr lang="ru-RU" dirty="0" err="1">
                <a:latin typeface="Bitter Thin" panose="020B0604020202020204" charset="-52"/>
              </a:rPr>
              <a:t>актуальні</a:t>
            </a:r>
            <a:r>
              <a:rPr lang="ru-RU" dirty="0">
                <a:latin typeface="Bitter Thin" panose="020B0604020202020204" charset="-52"/>
              </a:rPr>
              <a:t> </a:t>
            </a:r>
            <a:r>
              <a:rPr lang="ru-RU" dirty="0" err="1">
                <a:latin typeface="Bitter Thin" panose="020B0604020202020204" charset="-52"/>
              </a:rPr>
              <a:t>суспільні</a:t>
            </a:r>
            <a:r>
              <a:rPr lang="ru-RU" dirty="0">
                <a:latin typeface="Bitter Thin" panose="020B0604020202020204" charset="-52"/>
              </a:rPr>
              <a:t> </a:t>
            </a:r>
            <a:r>
              <a:rPr lang="ru-RU" dirty="0" err="1">
                <a:latin typeface="Bitter Thin" panose="020B0604020202020204" charset="-52"/>
              </a:rPr>
              <a:t>проблеми</a:t>
            </a:r>
            <a:r>
              <a:rPr lang="ru-RU" dirty="0">
                <a:latin typeface="Bitter Thin" panose="020B0604020202020204" charset="-52"/>
              </a:rPr>
              <a:t> (</a:t>
            </a:r>
            <a:r>
              <a:rPr lang="ru-RU" dirty="0" err="1">
                <a:latin typeface="Bitter Thin" panose="020B0604020202020204" charset="-52"/>
              </a:rPr>
              <a:t>їх</a:t>
            </a:r>
            <a:r>
              <a:rPr lang="ru-RU" dirty="0">
                <a:latin typeface="Bitter Thin" panose="020B0604020202020204" charset="-52"/>
              </a:rPr>
              <a:t> </a:t>
            </a:r>
            <a:r>
              <a:rPr lang="ru-RU" dirty="0" err="1">
                <a:latin typeface="Bitter Thin" panose="020B0604020202020204" charset="-52"/>
              </a:rPr>
              <a:t>суспільно-політичний</a:t>
            </a:r>
            <a:r>
              <a:rPr lang="ru-RU" dirty="0">
                <a:latin typeface="Bitter Thin" panose="020B0604020202020204" charset="-52"/>
              </a:rPr>
              <a:t>, </a:t>
            </a:r>
            <a:r>
              <a:rPr lang="ru-RU" dirty="0" err="1">
                <a:latin typeface="Bitter Thin" panose="020B0604020202020204" charset="-52"/>
              </a:rPr>
              <a:t>моральний</a:t>
            </a:r>
            <a:r>
              <a:rPr lang="ru-RU" dirty="0">
                <a:latin typeface="Bitter Thin" panose="020B0604020202020204" charset="-52"/>
              </a:rPr>
              <a:t>, </a:t>
            </a:r>
            <a:r>
              <a:rPr lang="ru-RU" dirty="0" err="1">
                <a:latin typeface="Bitter Thin" panose="020B0604020202020204" charset="-52"/>
              </a:rPr>
              <a:t>економічний</a:t>
            </a:r>
            <a:r>
              <a:rPr lang="ru-RU" dirty="0">
                <a:latin typeface="Bitter Thin" panose="020B0604020202020204" charset="-52"/>
              </a:rPr>
              <a:t>,  </a:t>
            </a:r>
            <a:r>
              <a:rPr lang="ru-RU" dirty="0" err="1">
                <a:latin typeface="Bitter Thin" panose="020B0604020202020204" charset="-52"/>
              </a:rPr>
              <a:t>науковий</a:t>
            </a:r>
            <a:r>
              <a:rPr lang="ru-RU" dirty="0">
                <a:latin typeface="Bitter Thin" panose="020B0604020202020204" charset="-52"/>
              </a:rPr>
              <a:t>, </a:t>
            </a:r>
            <a:r>
              <a:rPr lang="ru-RU" dirty="0" err="1">
                <a:latin typeface="Bitter Thin" panose="020B0604020202020204" charset="-52"/>
              </a:rPr>
              <a:t>мистецький</a:t>
            </a:r>
            <a:r>
              <a:rPr lang="ru-RU" dirty="0">
                <a:latin typeface="Bitter Thin" panose="020B0604020202020204" charset="-52"/>
              </a:rPr>
              <a:t>, </a:t>
            </a:r>
            <a:r>
              <a:rPr lang="ru-RU" dirty="0" err="1">
                <a:latin typeface="Bitter Thin" panose="020B0604020202020204" charset="-52"/>
              </a:rPr>
              <a:t>духовний</a:t>
            </a:r>
            <a:r>
              <a:rPr lang="ru-RU" dirty="0">
                <a:latin typeface="Bitter Thin" panose="020B0604020202020204" charset="-52"/>
              </a:rPr>
              <a:t>, </a:t>
            </a:r>
            <a:r>
              <a:rPr lang="ru-RU" dirty="0" err="1">
                <a:latin typeface="Bitter Thin" panose="020B0604020202020204" charset="-52"/>
              </a:rPr>
              <a:t>побутовий</a:t>
            </a:r>
            <a:r>
              <a:rPr lang="ru-RU" dirty="0">
                <a:latin typeface="Bitter Thin" panose="020B0604020202020204" charset="-52"/>
              </a:rPr>
              <a:t> і </a:t>
            </a:r>
            <a:r>
              <a:rPr lang="ru-RU" dirty="0" smtClean="0">
                <a:latin typeface="Bitter Thin" panose="020B0604020202020204" charset="-52"/>
              </a:rPr>
              <a:t>та </a:t>
            </a:r>
            <a:r>
              <a:rPr lang="ru-RU" dirty="0" err="1" smtClean="0">
                <a:latin typeface="Bitter Thin" panose="020B0604020202020204" charset="-52"/>
              </a:rPr>
              <a:t>ін</a:t>
            </a:r>
            <a:r>
              <a:rPr lang="ru-RU" dirty="0">
                <a:latin typeface="Bitter Thin" panose="020B0604020202020204" charset="-52"/>
              </a:rPr>
              <a:t>. </a:t>
            </a:r>
            <a:r>
              <a:rPr lang="ru-RU" dirty="0" err="1">
                <a:latin typeface="Bitter Thin" panose="020B0604020202020204" charset="-52"/>
              </a:rPr>
              <a:t>аспекти</a:t>
            </a:r>
            <a:r>
              <a:rPr lang="ru-RU" dirty="0" smtClean="0">
                <a:latin typeface="Bitter Thin" panose="020B0604020202020204" charset="-52"/>
              </a:rPr>
              <a:t>).</a:t>
            </a:r>
          </a:p>
          <a:p>
            <a:pPr marL="285750" indent="-285750">
              <a:buFont typeface="Arial" panose="020B0604020202020204" pitchFamily="34" charset="0"/>
              <a:buChar char="•"/>
            </a:pPr>
            <a:endParaRPr lang="ru-RU" dirty="0">
              <a:latin typeface="Bitter Thin" panose="020B0604020202020204" charset="-52"/>
            </a:endParaRPr>
          </a:p>
        </p:txBody>
      </p:sp>
      <p:sp>
        <p:nvSpPr>
          <p:cNvPr id="6" name="Прямоугольник 5"/>
          <p:cNvSpPr/>
          <p:nvPr/>
        </p:nvSpPr>
        <p:spPr>
          <a:xfrm>
            <a:off x="1922140" y="3115904"/>
            <a:ext cx="4572000" cy="1600438"/>
          </a:xfrm>
          <a:prstGeom prst="rect">
            <a:avLst/>
          </a:prstGeom>
        </p:spPr>
        <p:txBody>
          <a:bodyPr>
            <a:spAutoFit/>
          </a:bodyPr>
          <a:lstStyle/>
          <a:p>
            <a:r>
              <a:rPr lang="uk-UA" dirty="0" smtClean="0">
                <a:latin typeface="Bitter Thin" panose="020B0604020202020204" charset="-52"/>
                <a:ea typeface="Calibri" panose="020F0502020204030204" pitchFamily="34" charset="0"/>
                <a:cs typeface="Times New Roman" panose="02020603050405020304" pitchFamily="18" charset="0"/>
              </a:rPr>
              <a:t>На </a:t>
            </a:r>
            <a:r>
              <a:rPr lang="uk-UA" dirty="0">
                <a:latin typeface="Bitter Thin" panose="020B0604020202020204" charset="-52"/>
                <a:ea typeface="Calibri" panose="020F0502020204030204" pitchFamily="34" charset="0"/>
                <a:cs typeface="Times New Roman" panose="02020603050405020304" pitchFamily="18" charset="0"/>
              </a:rPr>
              <a:t>відміну від вченого публіцист домагається відповідної реакції читача, його твір мусить викликати негайну дію, відгук того, до кого він звертається. Якщо вченого цікавлять різні аспекти конкретної проблеми, то публіциста, як правило, цікавить суспільно-політичний аспект проблеми, явища, факту.</a:t>
            </a:r>
            <a:endParaRPr lang="ru-RU" sz="1100" dirty="0">
              <a:effectLst/>
              <a:latin typeface="Bitter Thin" panose="020B0604020202020204" charset="-52"/>
              <a:ea typeface="Calibri" panose="020F0502020204030204" pitchFamily="34" charset="0"/>
              <a:cs typeface="Times New Roman" panose="02020603050405020304" pitchFamily="18" charset="0"/>
            </a:endParaRPr>
          </a:p>
        </p:txBody>
      </p:sp>
      <p:sp>
        <p:nvSpPr>
          <p:cNvPr id="13" name="Google Shape;660;p46"/>
          <p:cNvSpPr/>
          <p:nvPr/>
        </p:nvSpPr>
        <p:spPr>
          <a:xfrm>
            <a:off x="7001772" y="2844473"/>
            <a:ext cx="729663" cy="713890"/>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20"/>
          <p:cNvPicPr preferRelativeResize="0"/>
          <p:nvPr/>
        </p:nvPicPr>
        <p:blipFill rotWithShape="1">
          <a:blip r:embed="rId3">
            <a:alphaModFix/>
          </a:blip>
          <a:srcRect l="4708" t="5702" r="44108" b="17856"/>
          <a:stretch/>
        </p:blipFill>
        <p:spPr>
          <a:xfrm>
            <a:off x="6404977" y="2408102"/>
            <a:ext cx="1414200" cy="1406700"/>
          </a:xfrm>
          <a:prstGeom prst="roundRect">
            <a:avLst>
              <a:gd name="adj" fmla="val 865"/>
            </a:avLst>
          </a:prstGeom>
          <a:noFill/>
          <a:ln>
            <a:noFill/>
          </a:ln>
        </p:spPr>
      </p:pic>
      <p:sp>
        <p:nvSpPr>
          <p:cNvPr id="142" name="Google Shape;142;p20"/>
          <p:cNvSpPr txBox="1">
            <a:spLocks noGrp="1"/>
          </p:cNvSpPr>
          <p:nvPr>
            <p:ph type="title"/>
          </p:nvPr>
        </p:nvSpPr>
        <p:spPr>
          <a:xfrm>
            <a:off x="1350412" y="396652"/>
            <a:ext cx="3525059" cy="552300"/>
          </a:xfrm>
          <a:prstGeom prst="rect">
            <a:avLst/>
          </a:prstGeom>
        </p:spPr>
        <p:txBody>
          <a:bodyPr spcFirstLastPara="1" wrap="square" lIns="0" tIns="0" rIns="0" bIns="0" anchor="ctr" anchorCtr="0">
            <a:noAutofit/>
          </a:bodyPr>
          <a:lstStyle/>
          <a:p>
            <a:pPr lvl="0"/>
            <a:r>
              <a:rPr lang="uk-UA" sz="1800" b="1" dirty="0"/>
              <a:t>Публіцистика як спосіб журналістської творчості</a:t>
            </a:r>
            <a:endParaRPr sz="1800" dirty="0"/>
          </a:p>
        </p:txBody>
      </p:sp>
      <p:pic>
        <p:nvPicPr>
          <p:cNvPr id="144" name="Google Shape;144;p20"/>
          <p:cNvPicPr preferRelativeResize="0"/>
          <p:nvPr/>
        </p:nvPicPr>
        <p:blipFill>
          <a:blip r:embed="rId4">
            <a:extLst>
              <a:ext uri="{28A0092B-C50C-407E-A947-70E740481C1C}">
                <a14:useLocalDpi xmlns:a14="http://schemas.microsoft.com/office/drawing/2010/main" val="0"/>
              </a:ext>
            </a:extLst>
          </a:blip>
          <a:stretch>
            <a:fillRect/>
          </a:stretch>
        </p:blipFill>
        <p:spPr>
          <a:xfrm>
            <a:off x="879742" y="1218250"/>
            <a:ext cx="1627902" cy="2081772"/>
          </a:xfrm>
          <a:prstGeom prst="rect">
            <a:avLst/>
          </a:prstGeom>
          <a:noFill/>
          <a:ln>
            <a:noFill/>
          </a:ln>
          <a:effectLst>
            <a:outerShdw blurRad="28575" dist="9525" dir="2580000" algn="bl" rotWithShape="0">
              <a:srgbClr val="000000">
                <a:alpha val="47000"/>
              </a:srgbClr>
            </a:outerShdw>
          </a:effectLst>
        </p:spPr>
      </p:pic>
      <p:sp>
        <p:nvSpPr>
          <p:cNvPr id="145" name="Google Shape;145;p2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pic>
        <p:nvPicPr>
          <p:cNvPr id="146" name="Google Shape;146;p20"/>
          <p:cNvPicPr preferRelativeResize="0"/>
          <p:nvPr/>
        </p:nvPicPr>
        <p:blipFill>
          <a:blip r:embed="rId5">
            <a:alphaModFix/>
          </a:blip>
          <a:stretch>
            <a:fillRect/>
          </a:stretch>
        </p:blipFill>
        <p:spPr>
          <a:xfrm rot="-41">
            <a:off x="1350414" y="1079029"/>
            <a:ext cx="808601" cy="259366"/>
          </a:xfrm>
          <a:prstGeom prst="rect">
            <a:avLst/>
          </a:prstGeom>
          <a:noFill/>
          <a:ln>
            <a:noFill/>
          </a:ln>
        </p:spPr>
      </p:pic>
      <p:pic>
        <p:nvPicPr>
          <p:cNvPr id="148" name="Google Shape;148;p20"/>
          <p:cNvPicPr preferRelativeResize="0"/>
          <p:nvPr/>
        </p:nvPicPr>
        <p:blipFill>
          <a:blip r:embed="rId6">
            <a:alphaModFix/>
          </a:blip>
          <a:stretch>
            <a:fillRect/>
          </a:stretch>
        </p:blipFill>
        <p:spPr>
          <a:xfrm>
            <a:off x="6965771" y="2215375"/>
            <a:ext cx="289775" cy="301325"/>
          </a:xfrm>
          <a:prstGeom prst="rect">
            <a:avLst/>
          </a:prstGeom>
          <a:noFill/>
          <a:ln>
            <a:noFill/>
          </a:ln>
        </p:spPr>
      </p:pic>
      <p:sp>
        <p:nvSpPr>
          <p:cNvPr id="10" name="Google Shape;659;p46"/>
          <p:cNvSpPr/>
          <p:nvPr/>
        </p:nvSpPr>
        <p:spPr>
          <a:xfrm>
            <a:off x="6817800" y="2783827"/>
            <a:ext cx="632079" cy="632767"/>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Прямоугольник 1"/>
          <p:cNvSpPr/>
          <p:nvPr/>
        </p:nvSpPr>
        <p:spPr>
          <a:xfrm>
            <a:off x="2629687" y="1127693"/>
            <a:ext cx="3544285" cy="2308324"/>
          </a:xfrm>
          <a:prstGeom prst="rect">
            <a:avLst/>
          </a:prstGeom>
        </p:spPr>
        <p:txBody>
          <a:bodyPr wrap="square">
            <a:spAutoFit/>
          </a:bodyPr>
          <a:lstStyle/>
          <a:p>
            <a:r>
              <a:rPr lang="ru-RU" sz="1600" b="1" dirty="0" smtClean="0">
                <a:latin typeface="Book Antiqua" panose="02040602050305030304" pitchFamily="18" charset="0"/>
              </a:rPr>
              <a:t>Образ </a:t>
            </a:r>
            <a:r>
              <a:rPr lang="ru-RU" sz="1600" b="1" dirty="0">
                <a:latin typeface="Book Antiqua" panose="02040602050305030304" pitchFamily="18" charset="0"/>
              </a:rPr>
              <a:t>у </a:t>
            </a:r>
            <a:r>
              <a:rPr lang="ru-RU" sz="1600" b="1" dirty="0" err="1" smtClean="0">
                <a:latin typeface="Book Antiqua" panose="02040602050305030304" pitchFamily="18" charset="0"/>
              </a:rPr>
              <a:t>публіцистиці</a:t>
            </a:r>
            <a:r>
              <a:rPr lang="ru-RU" sz="1600" dirty="0" smtClean="0">
                <a:latin typeface="Book Antiqua" panose="02040602050305030304" pitchFamily="18" charset="0"/>
              </a:rPr>
              <a:t>: </a:t>
            </a:r>
            <a:endParaRPr lang="ru-RU" sz="1600" dirty="0">
              <a:latin typeface="Book Antiqua" panose="02040602050305030304" pitchFamily="18" charset="0"/>
            </a:endParaRPr>
          </a:p>
          <a:p>
            <a:r>
              <a:rPr lang="ru-RU" sz="1600" dirty="0" err="1">
                <a:latin typeface="Book Antiqua" panose="02040602050305030304" pitchFamily="18" charset="0"/>
              </a:rPr>
              <a:t>Це</a:t>
            </a:r>
            <a:r>
              <a:rPr lang="ru-RU" sz="1600" dirty="0">
                <a:latin typeface="Book Antiqua" panose="02040602050305030304" pitchFamily="18" charset="0"/>
              </a:rPr>
              <a:t> </a:t>
            </a:r>
            <a:r>
              <a:rPr lang="ru-RU" sz="1600" dirty="0" err="1">
                <a:latin typeface="Book Antiqua" panose="02040602050305030304" pitchFamily="18" charset="0"/>
              </a:rPr>
              <a:t>певний</a:t>
            </a:r>
            <a:r>
              <a:rPr lang="ru-RU" sz="1600" dirty="0">
                <a:latin typeface="Book Antiqua" panose="02040602050305030304" pitchFamily="18" charset="0"/>
              </a:rPr>
              <a:t> </a:t>
            </a:r>
            <a:r>
              <a:rPr lang="ru-RU" sz="1600" dirty="0" err="1">
                <a:latin typeface="Book Antiqua" panose="02040602050305030304" pitchFamily="18" charset="0"/>
              </a:rPr>
              <a:t>соціальний</a:t>
            </a:r>
            <a:r>
              <a:rPr lang="ru-RU" sz="1600" dirty="0">
                <a:latin typeface="Book Antiqua" panose="02040602050305030304" pitchFamily="18" charset="0"/>
              </a:rPr>
              <a:t> тип </a:t>
            </a:r>
            <a:r>
              <a:rPr lang="ru-RU" sz="1600" dirty="0" err="1">
                <a:latin typeface="Book Antiqua" panose="02040602050305030304" pitchFamily="18" charset="0"/>
              </a:rPr>
              <a:t>людини</a:t>
            </a:r>
            <a:r>
              <a:rPr lang="ru-RU" sz="1600" dirty="0">
                <a:latin typeface="Book Antiqua" panose="02040602050305030304" pitchFamily="18" charset="0"/>
              </a:rPr>
              <a:t>, </a:t>
            </a:r>
            <a:r>
              <a:rPr lang="ru-RU" sz="1600" dirty="0" err="1">
                <a:latin typeface="Book Antiqua" panose="02040602050305030304" pitchFamily="18" charset="0"/>
              </a:rPr>
              <a:t>змальований</a:t>
            </a:r>
            <a:r>
              <a:rPr lang="ru-RU" sz="1600" dirty="0">
                <a:latin typeface="Book Antiqua" panose="02040602050305030304" pitchFamily="18" charset="0"/>
              </a:rPr>
              <a:t> </a:t>
            </a:r>
            <a:r>
              <a:rPr lang="ru-RU" sz="1600" dirty="0" err="1">
                <a:latin typeface="Book Antiqua" panose="02040602050305030304" pitchFamily="18" charset="0"/>
              </a:rPr>
              <a:t>лаконічно</a:t>
            </a:r>
            <a:r>
              <a:rPr lang="ru-RU" sz="1600" dirty="0">
                <a:latin typeface="Book Antiqua" panose="02040602050305030304" pitchFamily="18" charset="0"/>
              </a:rPr>
              <a:t>, без </a:t>
            </a:r>
            <a:r>
              <a:rPr lang="ru-RU" sz="1600" dirty="0" err="1">
                <a:latin typeface="Book Antiqua" panose="02040602050305030304" pitchFamily="18" charset="0"/>
              </a:rPr>
              <a:t>зайвої</a:t>
            </a:r>
            <a:r>
              <a:rPr lang="ru-RU" sz="1600" dirty="0">
                <a:latin typeface="Book Antiqua" panose="02040602050305030304" pitchFamily="18" charset="0"/>
              </a:rPr>
              <a:t> </a:t>
            </a:r>
            <a:r>
              <a:rPr lang="ru-RU" sz="1600" dirty="0" err="1">
                <a:latin typeface="Book Antiqua" panose="02040602050305030304" pitchFamily="18" charset="0"/>
              </a:rPr>
              <a:t>деталізації</a:t>
            </a:r>
            <a:r>
              <a:rPr lang="ru-RU" sz="1600" dirty="0">
                <a:latin typeface="Book Antiqua" panose="02040602050305030304" pitchFamily="18" charset="0"/>
              </a:rPr>
              <a:t> </a:t>
            </a:r>
            <a:r>
              <a:rPr lang="ru-RU" sz="1600" dirty="0" err="1">
                <a:latin typeface="Book Antiqua" panose="02040602050305030304" pitchFamily="18" charset="0"/>
              </a:rPr>
              <a:t>чи</a:t>
            </a:r>
            <a:r>
              <a:rPr lang="ru-RU" sz="1600" dirty="0">
                <a:latin typeface="Book Antiqua" panose="02040602050305030304" pitchFamily="18" charset="0"/>
              </a:rPr>
              <a:t> </a:t>
            </a:r>
            <a:r>
              <a:rPr lang="ru-RU" sz="1600" dirty="0" err="1">
                <a:latin typeface="Book Antiqua" panose="02040602050305030304" pitchFamily="18" charset="0"/>
              </a:rPr>
              <a:t>типізації</a:t>
            </a:r>
            <a:r>
              <a:rPr lang="ru-RU" sz="1600" dirty="0">
                <a:latin typeface="Book Antiqua" panose="02040602050305030304" pitchFamily="18" charset="0"/>
              </a:rPr>
              <a:t>. </a:t>
            </a:r>
            <a:endParaRPr lang="ru-RU" sz="1600" dirty="0" smtClean="0">
              <a:latin typeface="Book Antiqua" panose="02040602050305030304" pitchFamily="18" charset="0"/>
            </a:endParaRPr>
          </a:p>
          <a:p>
            <a:endParaRPr lang="ru-RU" sz="1600" dirty="0">
              <a:latin typeface="Book Antiqua" panose="02040602050305030304" pitchFamily="18" charset="0"/>
            </a:endParaRPr>
          </a:p>
          <a:p>
            <a:r>
              <a:rPr lang="ru-RU" sz="1600" b="1" dirty="0" smtClean="0">
                <a:latin typeface="Book Antiqua" panose="02040602050305030304" pitchFamily="18" charset="0"/>
              </a:rPr>
              <a:t>Прояви </a:t>
            </a:r>
            <a:r>
              <a:rPr lang="ru-RU" sz="1600" b="1" dirty="0" err="1">
                <a:latin typeface="Book Antiqua" panose="02040602050305030304" pitchFamily="18" charset="0"/>
              </a:rPr>
              <a:t>образів</a:t>
            </a:r>
            <a:r>
              <a:rPr lang="ru-RU" sz="1600" dirty="0">
                <a:latin typeface="Book Antiqua" panose="02040602050305030304" pitchFamily="18" charset="0"/>
              </a:rPr>
              <a:t>:</a:t>
            </a:r>
          </a:p>
          <a:p>
            <a:pPr marL="285750" indent="-285750">
              <a:buFont typeface="Arial" panose="020B0604020202020204" pitchFamily="34" charset="0"/>
              <a:buChar char="•"/>
            </a:pPr>
            <a:r>
              <a:rPr lang="ru-RU" sz="1600" dirty="0">
                <a:latin typeface="Book Antiqua" panose="02040602050305030304" pitchFamily="18" charset="0"/>
              </a:rPr>
              <a:t>образ-теза </a:t>
            </a:r>
          </a:p>
          <a:p>
            <a:pPr marL="285750" indent="-285750">
              <a:buFont typeface="Arial" panose="020B0604020202020204" pitchFamily="34" charset="0"/>
              <a:buChar char="•"/>
            </a:pPr>
            <a:r>
              <a:rPr lang="ru-RU" sz="1600" dirty="0">
                <a:latin typeface="Book Antiqua" panose="02040602050305030304" pitchFamily="18" charset="0"/>
              </a:rPr>
              <a:t>образ-</a:t>
            </a:r>
            <a:r>
              <a:rPr lang="ru-RU" sz="1600" dirty="0" err="1">
                <a:latin typeface="Book Antiqua" panose="02040602050305030304" pitchFamily="18" charset="0"/>
              </a:rPr>
              <a:t>емоція</a:t>
            </a:r>
            <a:r>
              <a:rPr lang="ru-RU" sz="1600" dirty="0">
                <a:latin typeface="Book Antiqua" panose="02040602050305030304" pitchFamily="18" charset="0"/>
              </a:rPr>
              <a:t> </a:t>
            </a:r>
          </a:p>
          <a:p>
            <a:pPr marL="285750" indent="-285750">
              <a:buFont typeface="Arial" panose="020B0604020202020204" pitchFamily="34" charset="0"/>
              <a:buChar char="•"/>
            </a:pPr>
            <a:r>
              <a:rPr lang="ru-RU" sz="1600" dirty="0">
                <a:latin typeface="Book Antiqua" panose="02040602050305030304" pitchFamily="18" charset="0"/>
              </a:rPr>
              <a:t>образ-персонаж </a:t>
            </a:r>
          </a:p>
        </p:txBody>
      </p:sp>
      <p:sp>
        <p:nvSpPr>
          <p:cNvPr id="3" name="Прямоугольник 2"/>
          <p:cNvSpPr/>
          <p:nvPr/>
        </p:nvSpPr>
        <p:spPr>
          <a:xfrm>
            <a:off x="879742" y="3569320"/>
            <a:ext cx="4724400" cy="923330"/>
          </a:xfrm>
          <a:prstGeom prst="rect">
            <a:avLst/>
          </a:prstGeom>
        </p:spPr>
        <p:txBody>
          <a:bodyPr wrap="square">
            <a:spAutoFit/>
          </a:bodyPr>
          <a:lstStyle/>
          <a:p>
            <a:r>
              <a:rPr lang="ru-RU" sz="1800" b="1" dirty="0">
                <a:latin typeface="Book Antiqua" panose="02040602050305030304" pitchFamily="18" charset="0"/>
              </a:rPr>
              <a:t>Природа </a:t>
            </a:r>
            <a:r>
              <a:rPr lang="ru-RU" sz="1800" b="1" dirty="0" err="1">
                <a:latin typeface="Book Antiqua" panose="02040602050305030304" pitchFamily="18" charset="0"/>
              </a:rPr>
              <a:t>публіцистики</a:t>
            </a:r>
            <a:r>
              <a:rPr lang="ru-RU" sz="1800" dirty="0">
                <a:latin typeface="Book Antiqua" panose="02040602050305030304" pitchFamily="18" charset="0"/>
              </a:rPr>
              <a:t> – </a:t>
            </a:r>
            <a:r>
              <a:rPr lang="ru-RU" sz="1800" dirty="0" err="1">
                <a:latin typeface="Book Antiqua" panose="02040602050305030304" pitchFamily="18" charset="0"/>
              </a:rPr>
              <a:t>її</a:t>
            </a:r>
            <a:r>
              <a:rPr lang="ru-RU" sz="1800" dirty="0">
                <a:latin typeface="Book Antiqua" panose="02040602050305030304" pitchFamily="18" charset="0"/>
              </a:rPr>
              <a:t> </a:t>
            </a:r>
            <a:r>
              <a:rPr lang="ru-RU" sz="1800" dirty="0" err="1">
                <a:latin typeface="Book Antiqua" panose="02040602050305030304" pitchFamily="18" charset="0"/>
              </a:rPr>
              <a:t>оперативність</a:t>
            </a:r>
            <a:r>
              <a:rPr lang="ru-RU" sz="1800" dirty="0">
                <a:latin typeface="Book Antiqua" panose="02040602050305030304" pitchFamily="18" charset="0"/>
              </a:rPr>
              <a:t>, </a:t>
            </a:r>
            <a:r>
              <a:rPr lang="ru-RU" sz="1800" dirty="0" err="1">
                <a:latin typeface="Book Antiqua" panose="02040602050305030304" pitchFamily="18" charset="0"/>
              </a:rPr>
              <a:t>наступальність</a:t>
            </a:r>
            <a:r>
              <a:rPr lang="ru-RU" sz="1800" dirty="0">
                <a:latin typeface="Book Antiqua" panose="02040602050305030304" pitchFamily="18" charset="0"/>
              </a:rPr>
              <a:t>, </a:t>
            </a:r>
            <a:r>
              <a:rPr lang="ru-RU" sz="1800" dirty="0" err="1">
                <a:latin typeface="Book Antiqua" panose="02040602050305030304" pitchFamily="18" charset="0"/>
              </a:rPr>
              <a:t>відкрита</a:t>
            </a:r>
            <a:r>
              <a:rPr lang="ru-RU" sz="1800" dirty="0">
                <a:latin typeface="Book Antiqua" panose="02040602050305030304" pitchFamily="18" charset="0"/>
              </a:rPr>
              <a:t> </a:t>
            </a:r>
            <a:r>
              <a:rPr lang="ru-RU" sz="1800" dirty="0" err="1">
                <a:latin typeface="Book Antiqua" panose="02040602050305030304" pitchFamily="18" charset="0"/>
              </a:rPr>
              <a:t>тенденційність</a:t>
            </a:r>
            <a:r>
              <a:rPr lang="ru-RU" sz="1800" dirty="0">
                <a:latin typeface="Book Antiqua" panose="02040602050305030304" pitchFamily="18" charset="0"/>
              </a:rPr>
              <a:t>, </a:t>
            </a:r>
            <a:r>
              <a:rPr lang="ru-RU" sz="1800" dirty="0" err="1">
                <a:latin typeface="Book Antiqua" panose="02040602050305030304" pitchFamily="18" charset="0"/>
              </a:rPr>
              <a:t>втручання</a:t>
            </a:r>
            <a:r>
              <a:rPr lang="ru-RU" sz="1800" dirty="0">
                <a:latin typeface="Book Antiqua" panose="02040602050305030304" pitchFamily="18" charset="0"/>
              </a:rPr>
              <a:t> в </a:t>
            </a:r>
            <a:r>
              <a:rPr lang="ru-RU" sz="1800" dirty="0" err="1" smtClean="0">
                <a:latin typeface="Book Antiqua" panose="02040602050305030304" pitchFamily="18" charset="0"/>
              </a:rPr>
              <a:t>життя</a:t>
            </a:r>
            <a:r>
              <a:rPr lang="ru-RU" sz="1800" dirty="0" smtClean="0">
                <a:latin typeface="Book Antiqua" panose="02040602050305030304" pitchFamily="18" charset="0"/>
              </a:rPr>
              <a:t>.</a:t>
            </a:r>
            <a:endParaRPr lang="ru-RU" sz="1800" dirty="0">
              <a:latin typeface="Book Antiqua" panose="0204060205030503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508225" y="382475"/>
            <a:ext cx="5136900" cy="552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uk-UA" dirty="0" smtClean="0"/>
              <a:t>ВАЖЛИВО ДЛЯ ПУБЛІЦИСТА</a:t>
            </a:r>
            <a:endParaRPr dirty="0"/>
          </a:p>
        </p:txBody>
      </p:sp>
      <p:sp>
        <p:nvSpPr>
          <p:cNvPr id="101" name="Google Shape;101;p16"/>
          <p:cNvSpPr txBox="1">
            <a:spLocks noGrp="1"/>
          </p:cNvSpPr>
          <p:nvPr>
            <p:ph type="body" idx="1"/>
          </p:nvPr>
        </p:nvSpPr>
        <p:spPr>
          <a:xfrm>
            <a:off x="508225" y="1246603"/>
            <a:ext cx="5750808" cy="3169500"/>
          </a:xfrm>
          <a:prstGeom prst="rect">
            <a:avLst/>
          </a:prstGeom>
        </p:spPr>
        <p:txBody>
          <a:bodyPr spcFirstLastPara="1" wrap="square" lIns="0" tIns="0" rIns="0" bIns="0" anchor="t" anchorCtr="0">
            <a:noAutofit/>
          </a:bodyPr>
          <a:lstStyle/>
          <a:p>
            <a:pPr marL="127000" indent="0">
              <a:buNone/>
            </a:pPr>
            <a:r>
              <a:rPr lang="ru-RU" sz="1400" dirty="0"/>
              <a:t>У </a:t>
            </a:r>
            <a:r>
              <a:rPr lang="ru-RU" sz="1400" dirty="0" err="1"/>
              <a:t>зв'язку</a:t>
            </a:r>
            <a:r>
              <a:rPr lang="ru-RU" sz="1400" dirty="0"/>
              <a:t> з </a:t>
            </a:r>
            <a:r>
              <a:rPr lang="ru-RU" sz="1400" dirty="0" err="1"/>
              <a:t>цим</a:t>
            </a:r>
            <a:r>
              <a:rPr lang="ru-RU" sz="1400" dirty="0"/>
              <a:t> </a:t>
            </a:r>
            <a:r>
              <a:rPr lang="ru-RU" sz="1400" b="1" i="1" dirty="0" err="1"/>
              <a:t>важливим</a:t>
            </a:r>
            <a:r>
              <a:rPr lang="ru-RU" sz="1400" b="1" i="1" dirty="0"/>
              <a:t> для </a:t>
            </a:r>
            <a:r>
              <a:rPr lang="ru-RU" sz="1400" b="1" i="1" dirty="0" err="1"/>
              <a:t>публіциста</a:t>
            </a:r>
            <a:r>
              <a:rPr lang="ru-RU" sz="1400" b="1" i="1" dirty="0"/>
              <a:t> </a:t>
            </a:r>
            <a:r>
              <a:rPr lang="ru-RU" sz="1400" dirty="0"/>
              <a:t>є:</a:t>
            </a:r>
          </a:p>
          <a:p>
            <a:pPr>
              <a:buFont typeface="Arial" panose="020B0604020202020204" pitchFamily="34" charset="0"/>
              <a:buChar char="•"/>
            </a:pPr>
            <a:r>
              <a:rPr lang="ru-RU" sz="1400" dirty="0" err="1" smtClean="0"/>
              <a:t>По-перше</a:t>
            </a:r>
            <a:r>
              <a:rPr lang="ru-RU" sz="1400" dirty="0"/>
              <a:t>, </a:t>
            </a:r>
            <a:r>
              <a:rPr lang="ru-RU" sz="1400" b="1" i="1" dirty="0"/>
              <a:t>факт</a:t>
            </a:r>
            <a:r>
              <a:rPr lang="ru-RU" sz="1400" dirty="0"/>
              <a:t>, </a:t>
            </a:r>
            <a:r>
              <a:rPr lang="ru-RU" sz="1400" dirty="0" err="1"/>
              <a:t>свіжий</a:t>
            </a:r>
            <a:r>
              <a:rPr lang="ru-RU" sz="1400" dirty="0"/>
              <a:t>, </a:t>
            </a:r>
            <a:r>
              <a:rPr lang="ru-RU" sz="1400" dirty="0" err="1" smtClean="0"/>
              <a:t>оригінальний</a:t>
            </a:r>
            <a:r>
              <a:rPr lang="ru-RU" sz="1400" dirty="0" smtClean="0"/>
              <a:t>; </a:t>
            </a:r>
            <a:endParaRPr lang="ru-RU" sz="1400" dirty="0"/>
          </a:p>
          <a:p>
            <a:pPr>
              <a:buFont typeface="Arial" panose="020B0604020202020204" pitchFamily="34" charset="0"/>
              <a:buChar char="•"/>
            </a:pPr>
            <a:r>
              <a:rPr lang="ru-RU" sz="1400" dirty="0" err="1" smtClean="0"/>
              <a:t>По-друге</a:t>
            </a:r>
            <a:r>
              <a:rPr lang="ru-RU" sz="1400" dirty="0"/>
              <a:t>, </a:t>
            </a:r>
            <a:r>
              <a:rPr lang="ru-RU" sz="1400" b="1" i="1" dirty="0"/>
              <a:t>думка</a:t>
            </a:r>
            <a:r>
              <a:rPr lang="ru-RU" sz="1400" dirty="0"/>
              <a:t> — </a:t>
            </a:r>
            <a:r>
              <a:rPr lang="ru-RU" sz="1400" dirty="0" err="1"/>
              <a:t>також</a:t>
            </a:r>
            <a:r>
              <a:rPr lang="ru-RU" sz="1400" dirty="0"/>
              <a:t> </a:t>
            </a:r>
            <a:r>
              <a:rPr lang="ru-RU" sz="1400" dirty="0" err="1"/>
              <a:t>оригінальна</a:t>
            </a:r>
            <a:r>
              <a:rPr lang="ru-RU" sz="1400" dirty="0"/>
              <a:t>, </a:t>
            </a:r>
            <a:r>
              <a:rPr lang="ru-RU" sz="1400" dirty="0" err="1"/>
              <a:t>смілива</a:t>
            </a:r>
            <a:r>
              <a:rPr lang="ru-RU" sz="1400" dirty="0"/>
              <a:t>, </a:t>
            </a:r>
            <a:r>
              <a:rPr lang="ru-RU" sz="1400" dirty="0" err="1"/>
              <a:t>всебічно</a:t>
            </a:r>
            <a:r>
              <a:rPr lang="ru-RU" sz="1400" dirty="0"/>
              <a:t> </a:t>
            </a:r>
            <a:r>
              <a:rPr lang="ru-RU" sz="1400" dirty="0" err="1"/>
              <a:t>зважена</a:t>
            </a:r>
            <a:r>
              <a:rPr lang="ru-RU" sz="1400" dirty="0"/>
              <a:t> і передана </a:t>
            </a:r>
            <a:r>
              <a:rPr lang="ru-RU" sz="1400" dirty="0" err="1"/>
              <a:t>переконливо</a:t>
            </a:r>
            <a:r>
              <a:rPr lang="ru-RU" sz="1400" dirty="0"/>
              <a:t>, </a:t>
            </a:r>
            <a:r>
              <a:rPr lang="ru-RU" sz="1400" dirty="0" err="1"/>
              <a:t>втілена</a:t>
            </a:r>
            <a:r>
              <a:rPr lang="ru-RU" sz="1400" dirty="0"/>
              <a:t> в </a:t>
            </a:r>
            <a:r>
              <a:rPr lang="ru-RU" sz="1400" dirty="0" err="1"/>
              <a:t>логічно-образну</a:t>
            </a:r>
            <a:r>
              <a:rPr lang="ru-RU" sz="1400" dirty="0"/>
              <a:t> тканину </a:t>
            </a:r>
            <a:r>
              <a:rPr lang="ru-RU" sz="1400" dirty="0" err="1"/>
              <a:t>твору</a:t>
            </a:r>
            <a:r>
              <a:rPr lang="ru-RU" sz="1400" dirty="0"/>
              <a:t>. </a:t>
            </a:r>
          </a:p>
          <a:p>
            <a:pPr marL="127000" indent="0">
              <a:buNone/>
            </a:pPr>
            <a:r>
              <a:rPr lang="ru-RU" sz="1400" dirty="0" smtClean="0"/>
              <a:t>___  </a:t>
            </a:r>
            <a:endParaRPr lang="ru-RU" sz="1400" dirty="0"/>
          </a:p>
          <a:p>
            <a:pPr marL="127000" indent="0">
              <a:buNone/>
            </a:pPr>
            <a:r>
              <a:rPr lang="ru-RU" sz="1400" dirty="0" err="1"/>
              <a:t>Похідними</a:t>
            </a:r>
            <a:r>
              <a:rPr lang="ru-RU" sz="1400" dirty="0"/>
              <a:t>, але </a:t>
            </a:r>
            <a:r>
              <a:rPr lang="ru-RU" sz="1400" dirty="0" err="1" smtClean="0"/>
              <a:t>вкрай</a:t>
            </a:r>
            <a:r>
              <a:rPr lang="ru-RU" sz="1400" dirty="0" smtClean="0"/>
              <a:t> </a:t>
            </a:r>
            <a:r>
              <a:rPr lang="ru-RU" sz="1400" b="1" i="1" dirty="0" err="1" smtClean="0"/>
              <a:t>важливими</a:t>
            </a:r>
            <a:r>
              <a:rPr lang="ru-RU" sz="1400" dirty="0" smtClean="0"/>
              <a:t> </a:t>
            </a:r>
            <a:r>
              <a:rPr lang="ru-RU" sz="1400" dirty="0"/>
              <a:t>є </a:t>
            </a:r>
            <a:r>
              <a:rPr lang="ru-RU" sz="1400" dirty="0" err="1"/>
              <a:t>такі</a:t>
            </a:r>
            <a:r>
              <a:rPr lang="ru-RU" sz="1400" dirty="0"/>
              <a:t> </a:t>
            </a:r>
            <a:r>
              <a:rPr lang="ru-RU" sz="1400" b="1" i="1" dirty="0" err="1"/>
              <a:t>чинники</a:t>
            </a:r>
            <a:r>
              <a:rPr lang="ru-RU" sz="1400" dirty="0"/>
              <a:t>:</a:t>
            </a:r>
          </a:p>
          <a:p>
            <a:pPr>
              <a:buFont typeface="Arial" panose="020B0604020202020204" pitchFamily="34" charset="0"/>
              <a:buChar char="•"/>
            </a:pPr>
            <a:r>
              <a:rPr lang="ru-RU" sz="1400" b="1" i="1" dirty="0" err="1" smtClean="0"/>
              <a:t>Композиція</a:t>
            </a:r>
            <a:r>
              <a:rPr lang="ru-RU" sz="1400" b="1" i="1" dirty="0" smtClean="0"/>
              <a:t> </a:t>
            </a:r>
            <a:r>
              <a:rPr lang="ru-RU" sz="1400" b="1" i="1" dirty="0" err="1" smtClean="0"/>
              <a:t>твору</a:t>
            </a:r>
            <a:r>
              <a:rPr lang="ru-RU" sz="1400" dirty="0" smtClean="0"/>
              <a:t>;</a:t>
            </a:r>
            <a:endParaRPr lang="ru-RU" sz="1400" dirty="0"/>
          </a:p>
          <a:p>
            <a:pPr>
              <a:buFont typeface="Arial" panose="020B0604020202020204" pitchFamily="34" charset="0"/>
              <a:buChar char="•"/>
            </a:pPr>
            <a:r>
              <a:rPr lang="ru-RU" sz="1400" b="1" i="1" dirty="0" err="1" smtClean="0"/>
              <a:t>Образні</a:t>
            </a:r>
            <a:r>
              <a:rPr lang="ru-RU" sz="1400" b="1" i="1" dirty="0" smtClean="0"/>
              <a:t> </a:t>
            </a:r>
            <a:r>
              <a:rPr lang="ru-RU" sz="1400" b="1" i="1" dirty="0" err="1" smtClean="0"/>
              <a:t>прийоми</a:t>
            </a:r>
            <a:r>
              <a:rPr lang="ru-RU" sz="1400" dirty="0" smtClean="0"/>
              <a:t>;</a:t>
            </a:r>
            <a:endParaRPr lang="ru-RU" sz="1400" dirty="0"/>
          </a:p>
          <a:p>
            <a:pPr>
              <a:buFont typeface="Arial" panose="020B0604020202020204" pitchFamily="34" charset="0"/>
              <a:buChar char="•"/>
            </a:pPr>
            <a:r>
              <a:rPr lang="ru-RU" sz="1400" b="1" i="1" dirty="0" err="1" smtClean="0"/>
              <a:t>Жвавість</a:t>
            </a:r>
            <a:r>
              <a:rPr lang="ru-RU" sz="1400" dirty="0" smtClean="0"/>
              <a:t>; </a:t>
            </a:r>
            <a:endParaRPr lang="ru-RU" sz="1400" dirty="0"/>
          </a:p>
          <a:p>
            <a:pPr>
              <a:buFont typeface="Arial" panose="020B0604020202020204" pitchFamily="34" charset="0"/>
              <a:buChar char="•"/>
            </a:pPr>
            <a:r>
              <a:rPr lang="ru-RU" sz="1400" b="1" i="1" dirty="0" err="1" smtClean="0"/>
              <a:t>Образність</a:t>
            </a:r>
            <a:r>
              <a:rPr lang="ru-RU" sz="1400" b="1" i="1" dirty="0" smtClean="0"/>
              <a:t> стилю</a:t>
            </a:r>
            <a:r>
              <a:rPr lang="ru-RU" sz="1400" dirty="0" smtClean="0"/>
              <a:t>. </a:t>
            </a:r>
            <a:endParaRPr lang="ru-RU" sz="1400" dirty="0"/>
          </a:p>
          <a:p>
            <a:endParaRPr lang="ru-RU" sz="1400" dirty="0"/>
          </a:p>
        </p:txBody>
      </p:sp>
      <p:sp>
        <p:nvSpPr>
          <p:cNvPr id="102" name="Google Shape;102;p1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103" name="Google Shape;103;p16"/>
          <p:cNvPicPr preferRelativeResize="0"/>
          <p:nvPr/>
        </p:nvPicPr>
        <p:blipFill rotWithShape="1">
          <a:blip r:embed="rId3">
            <a:extLst>
              <a:ext uri="{28A0092B-C50C-407E-A947-70E740481C1C}">
                <a14:useLocalDpi xmlns:a14="http://schemas.microsoft.com/office/drawing/2010/main" val="0"/>
              </a:ext>
            </a:extLst>
          </a:blip>
          <a:srcRect t="9208" b="9664"/>
          <a:stretch/>
        </p:blipFill>
        <p:spPr>
          <a:xfrm>
            <a:off x="6404178" y="2424222"/>
            <a:ext cx="1414296" cy="1431851"/>
          </a:xfrm>
          <a:prstGeom prst="roundRect">
            <a:avLst>
              <a:gd name="adj" fmla="val 865"/>
            </a:avLst>
          </a:prstGeom>
          <a:noFill/>
          <a:ln>
            <a:noFill/>
          </a:ln>
        </p:spPr>
      </p:pic>
      <p:pic>
        <p:nvPicPr>
          <p:cNvPr id="104" name="Google Shape;104;p16"/>
          <p:cNvPicPr preferRelativeResize="0"/>
          <p:nvPr/>
        </p:nvPicPr>
        <p:blipFill>
          <a:blip r:embed="rId4">
            <a:alphaModFix/>
          </a:blip>
          <a:stretch>
            <a:fillRect/>
          </a:stretch>
        </p:blipFill>
        <p:spPr>
          <a:xfrm>
            <a:off x="6965771" y="2215375"/>
            <a:ext cx="289775" cy="301325"/>
          </a:xfrm>
          <a:prstGeom prst="rect">
            <a:avLst/>
          </a:prstGeom>
          <a:noFill/>
          <a:ln>
            <a:noFill/>
          </a:ln>
        </p:spPr>
      </p:pic>
    </p:spTree>
    <p:extLst>
      <p:ext uri="{BB962C8B-B14F-4D97-AF65-F5344CB8AC3E}">
        <p14:creationId xmlns:p14="http://schemas.microsoft.com/office/powerpoint/2010/main" val="252461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animEffect transition="in" filter="fade">
                                      <p:cBhvr>
                                        <p:cTn id="7" dur="500"/>
                                        <p:tgtEl>
                                          <p:spTgt spid="10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1">
                                            <p:txEl>
                                              <p:pRg st="1" end="1"/>
                                            </p:txEl>
                                          </p:spTgt>
                                        </p:tgtEl>
                                        <p:attrNameLst>
                                          <p:attrName>style.visibility</p:attrName>
                                        </p:attrNameLst>
                                      </p:cBhvr>
                                      <p:to>
                                        <p:strVal val="visible"/>
                                      </p:to>
                                    </p:set>
                                    <p:animEffect transition="in" filter="fade">
                                      <p:cBhvr>
                                        <p:cTn id="10" dur="500"/>
                                        <p:tgtEl>
                                          <p:spTgt spid="10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1">
                                            <p:txEl>
                                              <p:pRg st="2" end="2"/>
                                            </p:txEl>
                                          </p:spTgt>
                                        </p:tgtEl>
                                        <p:attrNameLst>
                                          <p:attrName>style.visibility</p:attrName>
                                        </p:attrNameLst>
                                      </p:cBhvr>
                                      <p:to>
                                        <p:strVal val="visible"/>
                                      </p:to>
                                    </p:set>
                                    <p:animEffect transition="in" filter="fade">
                                      <p:cBhvr>
                                        <p:cTn id="13" dur="500"/>
                                        <p:tgtEl>
                                          <p:spTgt spid="10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1">
                                            <p:txEl>
                                              <p:pRg st="4" end="4"/>
                                            </p:txEl>
                                          </p:spTgt>
                                        </p:tgtEl>
                                        <p:attrNameLst>
                                          <p:attrName>style.visibility</p:attrName>
                                        </p:attrNameLst>
                                      </p:cBhvr>
                                      <p:to>
                                        <p:strVal val="visible"/>
                                      </p:to>
                                    </p:set>
                                    <p:animEffect transition="in" filter="fade">
                                      <p:cBhvr>
                                        <p:cTn id="18" dur="500"/>
                                        <p:tgtEl>
                                          <p:spTgt spid="101">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1">
                                            <p:txEl>
                                              <p:pRg st="5" end="5"/>
                                            </p:txEl>
                                          </p:spTgt>
                                        </p:tgtEl>
                                        <p:attrNameLst>
                                          <p:attrName>style.visibility</p:attrName>
                                        </p:attrNameLst>
                                      </p:cBhvr>
                                      <p:to>
                                        <p:strVal val="visible"/>
                                      </p:to>
                                    </p:set>
                                    <p:animEffect transition="in" filter="fade">
                                      <p:cBhvr>
                                        <p:cTn id="21" dur="500"/>
                                        <p:tgtEl>
                                          <p:spTgt spid="101">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1">
                                            <p:txEl>
                                              <p:pRg st="6" end="6"/>
                                            </p:txEl>
                                          </p:spTgt>
                                        </p:tgtEl>
                                        <p:attrNameLst>
                                          <p:attrName>style.visibility</p:attrName>
                                        </p:attrNameLst>
                                      </p:cBhvr>
                                      <p:to>
                                        <p:strVal val="visible"/>
                                      </p:to>
                                    </p:set>
                                    <p:animEffect transition="in" filter="fade">
                                      <p:cBhvr>
                                        <p:cTn id="24" dur="500"/>
                                        <p:tgtEl>
                                          <p:spTgt spid="101">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1">
                                            <p:txEl>
                                              <p:pRg st="7" end="7"/>
                                            </p:txEl>
                                          </p:spTgt>
                                        </p:tgtEl>
                                        <p:attrNameLst>
                                          <p:attrName>style.visibility</p:attrName>
                                        </p:attrNameLst>
                                      </p:cBhvr>
                                      <p:to>
                                        <p:strVal val="visible"/>
                                      </p:to>
                                    </p:set>
                                    <p:animEffect transition="in" filter="fade">
                                      <p:cBhvr>
                                        <p:cTn id="27" dur="500"/>
                                        <p:tgtEl>
                                          <p:spTgt spid="101">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1">
                                            <p:txEl>
                                              <p:pRg st="8" end="8"/>
                                            </p:txEl>
                                          </p:spTgt>
                                        </p:tgtEl>
                                        <p:attrNameLst>
                                          <p:attrName>style.visibility</p:attrName>
                                        </p:attrNameLst>
                                      </p:cBhvr>
                                      <p:to>
                                        <p:strVal val="visible"/>
                                      </p:to>
                                    </p:set>
                                    <p:animEffect transition="in" filter="fade">
                                      <p:cBhvr>
                                        <p:cTn id="30" dur="500"/>
                                        <p:tgtEl>
                                          <p:spTgt spid="10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773" y="2062716"/>
            <a:ext cx="936396" cy="1347719"/>
          </a:xfrm>
          <a:prstGeom prst="rect">
            <a:avLst/>
          </a:prstGeom>
        </p:spPr>
      </p:pic>
      <p:sp>
        <p:nvSpPr>
          <p:cNvPr id="121" name="Google Shape;121;p18"/>
          <p:cNvSpPr txBox="1">
            <a:spLocks noGrp="1"/>
          </p:cNvSpPr>
          <p:nvPr>
            <p:ph type="title"/>
          </p:nvPr>
        </p:nvSpPr>
        <p:spPr>
          <a:xfrm>
            <a:off x="813026" y="374109"/>
            <a:ext cx="4581225" cy="552300"/>
          </a:xfrm>
          <a:prstGeom prst="rect">
            <a:avLst/>
          </a:prstGeom>
        </p:spPr>
        <p:txBody>
          <a:bodyPr spcFirstLastPara="1" wrap="square" lIns="0" tIns="0" rIns="0" bIns="0" anchor="ctr" anchorCtr="0">
            <a:noAutofit/>
          </a:bodyPr>
          <a:lstStyle/>
          <a:p>
            <a:r>
              <a:rPr lang="uk-UA" sz="1800" b="1" dirty="0"/>
              <a:t>Публіцистика як чинник </a:t>
            </a:r>
            <a:r>
              <a:rPr lang="uk-UA" sz="1800" b="1" dirty="0" err="1"/>
              <a:t>жанротоворення</a:t>
            </a:r>
            <a:endParaRPr lang="ru-RU" sz="1800" dirty="0"/>
          </a:p>
        </p:txBody>
      </p:sp>
      <p:sp>
        <p:nvSpPr>
          <p:cNvPr id="123" name="Google Shape;123;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a:p>
        </p:txBody>
      </p:sp>
      <p:pic>
        <p:nvPicPr>
          <p:cNvPr id="126" name="Google Shape;126;p18"/>
          <p:cNvPicPr preferRelativeResize="0"/>
          <p:nvPr/>
        </p:nvPicPr>
        <p:blipFill>
          <a:blip r:embed="rId4">
            <a:alphaModFix/>
          </a:blip>
          <a:stretch>
            <a:fillRect/>
          </a:stretch>
        </p:blipFill>
        <p:spPr>
          <a:xfrm>
            <a:off x="6596773" y="1849052"/>
            <a:ext cx="941825" cy="302100"/>
          </a:xfrm>
          <a:prstGeom prst="rect">
            <a:avLst/>
          </a:prstGeom>
          <a:noFill/>
          <a:ln>
            <a:noFill/>
          </a:ln>
        </p:spPr>
      </p:pic>
      <p:sp>
        <p:nvSpPr>
          <p:cNvPr id="2" name="Прямоугольник 1"/>
          <p:cNvSpPr/>
          <p:nvPr/>
        </p:nvSpPr>
        <p:spPr>
          <a:xfrm>
            <a:off x="485554" y="1033051"/>
            <a:ext cx="2179674" cy="3323987"/>
          </a:xfrm>
          <a:prstGeom prst="rect">
            <a:avLst/>
          </a:prstGeom>
        </p:spPr>
        <p:txBody>
          <a:bodyPr wrap="square">
            <a:spAutoFit/>
          </a:bodyPr>
          <a:lstStyle/>
          <a:p>
            <a:r>
              <a:rPr lang="ru-RU" u="sng" dirty="0" err="1">
                <a:latin typeface="Bitter Thin" panose="020B0604020202020204" charset="-52"/>
              </a:rPr>
              <a:t>Жанровий</a:t>
            </a:r>
            <a:r>
              <a:rPr lang="ru-RU" u="sng" dirty="0">
                <a:latin typeface="Bitter Thin" panose="020B0604020202020204" charset="-52"/>
              </a:rPr>
              <a:t> ряд </a:t>
            </a:r>
          </a:p>
          <a:p>
            <a:r>
              <a:rPr lang="ru-RU" dirty="0">
                <a:latin typeface="Bitter Thin" panose="020B0604020202020204" charset="-52"/>
              </a:rPr>
              <a:t>(</a:t>
            </a:r>
            <a:r>
              <a:rPr lang="ru-RU" dirty="0" err="1">
                <a:latin typeface="Bitter Thin" panose="020B0604020202020204" charset="-52"/>
              </a:rPr>
              <a:t>складники</a:t>
            </a:r>
            <a:r>
              <a:rPr lang="ru-RU" dirty="0">
                <a:latin typeface="Bitter Thin" panose="020B0604020202020204" charset="-52"/>
              </a:rPr>
              <a:t> </a:t>
            </a:r>
            <a:r>
              <a:rPr lang="ru-RU" dirty="0" err="1">
                <a:latin typeface="Bitter Thin" panose="020B0604020202020204" charset="-52"/>
              </a:rPr>
              <a:t>цього</a:t>
            </a:r>
            <a:r>
              <a:rPr lang="ru-RU" dirty="0">
                <a:latin typeface="Bitter Thin" panose="020B0604020202020204" charset="-52"/>
              </a:rPr>
              <a:t> ряду в </a:t>
            </a:r>
            <a:r>
              <a:rPr lang="ru-RU" dirty="0" err="1">
                <a:latin typeface="Bitter Thin" panose="020B0604020202020204" charset="-52"/>
              </a:rPr>
              <a:t>науковій</a:t>
            </a:r>
            <a:r>
              <a:rPr lang="ru-RU" dirty="0">
                <a:latin typeface="Bitter Thin" panose="020B0604020202020204" charset="-52"/>
              </a:rPr>
              <a:t> </a:t>
            </a:r>
            <a:r>
              <a:rPr lang="ru-RU" dirty="0" err="1">
                <a:latin typeface="Bitter Thin" panose="020B0604020202020204" charset="-52"/>
              </a:rPr>
              <a:t>літературі</a:t>
            </a:r>
            <a:r>
              <a:rPr lang="ru-RU" dirty="0">
                <a:latin typeface="Bitter Thin" panose="020B0604020202020204" charset="-52"/>
              </a:rPr>
              <a:t>  </a:t>
            </a:r>
            <a:r>
              <a:rPr lang="ru-RU" dirty="0" err="1">
                <a:latin typeface="Bitter Thin" panose="020B0604020202020204" charset="-52"/>
              </a:rPr>
              <a:t>досить</a:t>
            </a:r>
            <a:r>
              <a:rPr lang="ru-RU" dirty="0">
                <a:latin typeface="Bitter Thin" panose="020B0604020202020204" charset="-52"/>
              </a:rPr>
              <a:t> </a:t>
            </a:r>
            <a:r>
              <a:rPr lang="ru-RU" dirty="0" err="1">
                <a:latin typeface="Bitter Thin" panose="020B0604020202020204" charset="-52"/>
              </a:rPr>
              <a:t>строкатий</a:t>
            </a:r>
            <a:r>
              <a:rPr lang="ru-RU" dirty="0">
                <a:latin typeface="Bitter Thin" panose="020B0604020202020204" charset="-52"/>
              </a:rPr>
              <a:t>:</a:t>
            </a:r>
          </a:p>
          <a:p>
            <a:r>
              <a:rPr lang="ru-RU" dirty="0" err="1">
                <a:latin typeface="Bitter Thin" panose="020B0604020202020204" charset="-52"/>
              </a:rPr>
              <a:t>есе</a:t>
            </a:r>
            <a:r>
              <a:rPr lang="ru-RU" dirty="0">
                <a:latin typeface="Bitter Thin" panose="020B0604020202020204" charset="-52"/>
              </a:rPr>
              <a:t>, </a:t>
            </a:r>
            <a:endParaRPr lang="en-US" dirty="0" smtClean="0">
              <a:latin typeface="Bitter Thin" panose="020B0604020202020204" charset="-52"/>
            </a:endParaRPr>
          </a:p>
          <a:p>
            <a:r>
              <a:rPr lang="ru-RU" dirty="0" err="1" smtClean="0">
                <a:latin typeface="Bitter Thin" panose="020B0604020202020204" charset="-52"/>
              </a:rPr>
              <a:t>нарис</a:t>
            </a:r>
            <a:r>
              <a:rPr lang="ru-RU" dirty="0" smtClean="0">
                <a:latin typeface="Bitter Thin" panose="020B0604020202020204" charset="-52"/>
              </a:rPr>
              <a:t>,</a:t>
            </a:r>
            <a:endParaRPr lang="en-US" dirty="0" smtClean="0">
              <a:latin typeface="Bitter Thin" panose="020B0604020202020204" charset="-52"/>
            </a:endParaRPr>
          </a:p>
          <a:p>
            <a:r>
              <a:rPr lang="ru-RU" dirty="0" err="1" smtClean="0">
                <a:latin typeface="Bitter Thin" panose="020B0604020202020204" charset="-52"/>
              </a:rPr>
              <a:t>замальовка</a:t>
            </a:r>
            <a:r>
              <a:rPr lang="ru-RU" dirty="0">
                <a:latin typeface="Bitter Thin" panose="020B0604020202020204" charset="-52"/>
              </a:rPr>
              <a:t>, </a:t>
            </a:r>
            <a:endParaRPr lang="en-US" dirty="0" smtClean="0">
              <a:latin typeface="Bitter Thin" panose="020B0604020202020204" charset="-52"/>
            </a:endParaRPr>
          </a:p>
          <a:p>
            <a:r>
              <a:rPr lang="ru-RU" dirty="0" err="1" smtClean="0">
                <a:latin typeface="Bitter Thin" panose="020B0604020202020204" charset="-52"/>
              </a:rPr>
              <a:t>фейлетон</a:t>
            </a:r>
            <a:r>
              <a:rPr lang="ru-RU" dirty="0">
                <a:latin typeface="Bitter Thin" panose="020B0604020202020204" charset="-52"/>
              </a:rPr>
              <a:t>, </a:t>
            </a:r>
            <a:endParaRPr lang="en-US" dirty="0" smtClean="0">
              <a:latin typeface="Bitter Thin" panose="020B0604020202020204" charset="-52"/>
            </a:endParaRPr>
          </a:p>
          <a:p>
            <a:r>
              <a:rPr lang="ru-RU" dirty="0" smtClean="0">
                <a:latin typeface="Bitter Thin" panose="020B0604020202020204" charset="-52"/>
              </a:rPr>
              <a:t>памфлет</a:t>
            </a:r>
            <a:r>
              <a:rPr lang="ru-RU" dirty="0">
                <a:latin typeface="Bitter Thin" panose="020B0604020202020204" charset="-52"/>
              </a:rPr>
              <a:t>, </a:t>
            </a:r>
            <a:endParaRPr lang="en-US" dirty="0" smtClean="0">
              <a:latin typeface="Bitter Thin" panose="020B0604020202020204" charset="-52"/>
            </a:endParaRPr>
          </a:p>
          <a:p>
            <a:r>
              <a:rPr lang="ru-RU" dirty="0" err="1" smtClean="0">
                <a:latin typeface="Bitter Thin" panose="020B0604020202020204" charset="-52"/>
              </a:rPr>
              <a:t>гумореска</a:t>
            </a:r>
            <a:r>
              <a:rPr lang="ru-RU" dirty="0">
                <a:latin typeface="Bitter Thin" panose="020B0604020202020204" charset="-52"/>
              </a:rPr>
              <a:t>, </a:t>
            </a:r>
            <a:endParaRPr lang="en-US" dirty="0" smtClean="0">
              <a:latin typeface="Bitter Thin" panose="020B0604020202020204" charset="-52"/>
            </a:endParaRPr>
          </a:p>
          <a:p>
            <a:r>
              <a:rPr lang="ru-RU" dirty="0" smtClean="0">
                <a:latin typeface="Bitter Thin" panose="020B0604020202020204" charset="-52"/>
              </a:rPr>
              <a:t>байка</a:t>
            </a:r>
            <a:r>
              <a:rPr lang="ru-RU" dirty="0">
                <a:latin typeface="Bitter Thin" panose="020B0604020202020204" charset="-52"/>
              </a:rPr>
              <a:t>, </a:t>
            </a:r>
            <a:endParaRPr lang="en-US" dirty="0" smtClean="0">
              <a:latin typeface="Bitter Thin" panose="020B0604020202020204" charset="-52"/>
            </a:endParaRPr>
          </a:p>
          <a:p>
            <a:r>
              <a:rPr lang="ru-RU" dirty="0" err="1" smtClean="0">
                <a:latin typeface="Bitter Thin" panose="020B0604020202020204" charset="-52"/>
              </a:rPr>
              <a:t>пародія</a:t>
            </a:r>
            <a:r>
              <a:rPr lang="ru-RU" dirty="0">
                <a:latin typeface="Bitter Thin" panose="020B0604020202020204" charset="-52"/>
              </a:rPr>
              <a:t>, </a:t>
            </a:r>
            <a:endParaRPr lang="en-US" dirty="0" smtClean="0">
              <a:latin typeface="Bitter Thin" panose="020B0604020202020204" charset="-52"/>
            </a:endParaRPr>
          </a:p>
          <a:p>
            <a:r>
              <a:rPr lang="ru-RU" dirty="0" err="1" smtClean="0">
                <a:latin typeface="Bitter Thin" panose="020B0604020202020204" charset="-52"/>
              </a:rPr>
              <a:t>хроніка</a:t>
            </a:r>
            <a:r>
              <a:rPr lang="ru-RU" dirty="0">
                <a:latin typeface="Bitter Thin" panose="020B0604020202020204" charset="-52"/>
              </a:rPr>
              <a:t>, </a:t>
            </a:r>
            <a:endParaRPr lang="en-US" dirty="0" smtClean="0">
              <a:latin typeface="Bitter Thin" panose="020B0604020202020204" charset="-52"/>
            </a:endParaRPr>
          </a:p>
          <a:p>
            <a:r>
              <a:rPr lang="ru-RU" dirty="0" smtClean="0">
                <a:latin typeface="Bitter Thin" panose="020B0604020202020204" charset="-52"/>
              </a:rPr>
              <a:t>портрет</a:t>
            </a:r>
            <a:r>
              <a:rPr lang="ru-RU" dirty="0">
                <a:latin typeface="Bitter Thin" panose="020B0604020202020204" charset="-52"/>
              </a:rPr>
              <a:t>.</a:t>
            </a:r>
          </a:p>
          <a:p>
            <a:endParaRPr lang="ru-RU" dirty="0"/>
          </a:p>
        </p:txBody>
      </p:sp>
      <p:sp>
        <p:nvSpPr>
          <p:cNvPr id="4" name="Прямоугольник 3"/>
          <p:cNvSpPr/>
          <p:nvPr/>
        </p:nvSpPr>
        <p:spPr>
          <a:xfrm>
            <a:off x="3037482" y="1324963"/>
            <a:ext cx="4572000" cy="2554545"/>
          </a:xfrm>
          <a:prstGeom prst="rect">
            <a:avLst/>
          </a:prstGeom>
        </p:spPr>
        <p:txBody>
          <a:bodyPr>
            <a:spAutoFit/>
          </a:bodyPr>
          <a:lstStyle/>
          <a:p>
            <a:r>
              <a:rPr lang="ru-RU" sz="2000" b="1" dirty="0">
                <a:latin typeface="Bitter Thin" panose="020B0604020202020204" charset="-52"/>
              </a:rPr>
              <a:t>Наша </a:t>
            </a:r>
            <a:r>
              <a:rPr lang="ru-RU" sz="2000" b="1" dirty="0" err="1">
                <a:latin typeface="Bitter Thin" panose="020B0604020202020204" charset="-52"/>
              </a:rPr>
              <a:t>концепція</a:t>
            </a:r>
            <a:r>
              <a:rPr lang="ru-RU" sz="2000" b="1" dirty="0">
                <a:latin typeface="Bitter Thin" panose="020B0604020202020204" charset="-52"/>
              </a:rPr>
              <a:t>: </a:t>
            </a:r>
            <a:endParaRPr lang="ru-RU" sz="2000" b="1" dirty="0" smtClean="0">
              <a:latin typeface="Bitter Thin" panose="020B0604020202020204" charset="-52"/>
            </a:endParaRPr>
          </a:p>
          <a:p>
            <a:endParaRPr lang="ru-RU" sz="2000" b="1" dirty="0">
              <a:latin typeface="Bitter Thin" panose="020B0604020202020204" charset="-52"/>
            </a:endParaRPr>
          </a:p>
          <a:p>
            <a:pPr marL="342900" indent="-342900">
              <a:buFont typeface="Wingdings" panose="05000000000000000000" pitchFamily="2" charset="2"/>
              <a:buChar char="§"/>
            </a:pPr>
            <a:r>
              <a:rPr lang="ru-RU" sz="2000" i="1" dirty="0" err="1">
                <a:latin typeface="Bitter Thin" panose="020B0604020202020204" charset="-52"/>
              </a:rPr>
              <a:t>Публіцистична</a:t>
            </a:r>
            <a:r>
              <a:rPr lang="ru-RU" sz="2000" i="1" dirty="0">
                <a:latin typeface="Bitter Thin" panose="020B0604020202020204" charset="-52"/>
              </a:rPr>
              <a:t> </a:t>
            </a:r>
            <a:r>
              <a:rPr lang="ru-RU" sz="2000" i="1" dirty="0" err="1">
                <a:latin typeface="Bitter Thin" panose="020B0604020202020204" charset="-52"/>
              </a:rPr>
              <a:t>стаття</a:t>
            </a:r>
            <a:r>
              <a:rPr lang="ru-RU" sz="2000" i="1" dirty="0">
                <a:latin typeface="Bitter Thin" panose="020B0604020202020204" charset="-52"/>
              </a:rPr>
              <a:t> </a:t>
            </a:r>
          </a:p>
          <a:p>
            <a:pPr marL="342900" indent="-342900">
              <a:buFont typeface="Wingdings" panose="05000000000000000000" pitchFamily="2" charset="2"/>
              <a:buChar char="§"/>
            </a:pPr>
            <a:r>
              <a:rPr lang="ru-RU" sz="2000" i="1" dirty="0" err="1" smtClean="0">
                <a:latin typeface="Bitter Thin" panose="020B0604020202020204" charset="-52"/>
              </a:rPr>
              <a:t>Есе</a:t>
            </a:r>
            <a:r>
              <a:rPr lang="ru-RU" sz="2000" i="1" dirty="0" smtClean="0">
                <a:latin typeface="Bitter Thin" panose="020B0604020202020204" charset="-52"/>
              </a:rPr>
              <a:t> </a:t>
            </a:r>
            <a:endParaRPr lang="ru-RU" sz="2000" i="1" dirty="0">
              <a:latin typeface="Bitter Thin" panose="020B0604020202020204" charset="-52"/>
            </a:endParaRPr>
          </a:p>
          <a:p>
            <a:pPr marL="342900" indent="-342900">
              <a:buFont typeface="Wingdings" panose="05000000000000000000" pitchFamily="2" charset="2"/>
              <a:buChar char="§"/>
            </a:pPr>
            <a:r>
              <a:rPr lang="ru-RU" sz="2000" i="1" dirty="0" err="1">
                <a:latin typeface="Bitter Thin" panose="020B0604020202020204" charset="-52"/>
              </a:rPr>
              <a:t>Замальовка</a:t>
            </a:r>
            <a:r>
              <a:rPr lang="ru-RU" sz="2000" i="1" dirty="0">
                <a:latin typeface="Bitter Thin" panose="020B0604020202020204" charset="-52"/>
              </a:rPr>
              <a:t> </a:t>
            </a:r>
          </a:p>
          <a:p>
            <a:pPr marL="342900" indent="-342900">
              <a:buFont typeface="Wingdings" panose="05000000000000000000" pitchFamily="2" charset="2"/>
              <a:buChar char="§"/>
            </a:pPr>
            <a:r>
              <a:rPr lang="ru-RU" sz="2000" i="1" dirty="0" err="1">
                <a:latin typeface="Bitter Thin" panose="020B0604020202020204" charset="-52"/>
              </a:rPr>
              <a:t>Нарис</a:t>
            </a:r>
            <a:r>
              <a:rPr lang="ru-RU" sz="2000" i="1" dirty="0">
                <a:latin typeface="Bitter Thin" panose="020B0604020202020204" charset="-52"/>
              </a:rPr>
              <a:t> </a:t>
            </a:r>
          </a:p>
          <a:p>
            <a:pPr marL="342900" indent="-342900">
              <a:buFont typeface="Wingdings" panose="05000000000000000000" pitchFamily="2" charset="2"/>
              <a:buChar char="§"/>
            </a:pPr>
            <a:r>
              <a:rPr lang="ru-RU" sz="2000" i="1" dirty="0" err="1">
                <a:latin typeface="Bitter Thin" panose="020B0604020202020204" charset="-52"/>
              </a:rPr>
              <a:t>Фейлетон</a:t>
            </a:r>
            <a:r>
              <a:rPr lang="ru-RU" sz="2000" i="1" dirty="0">
                <a:latin typeface="Bitter Thin" panose="020B0604020202020204" charset="-52"/>
              </a:rPr>
              <a:t> </a:t>
            </a:r>
          </a:p>
          <a:p>
            <a:pPr marL="342900" indent="-342900">
              <a:buFont typeface="Wingdings" panose="05000000000000000000" pitchFamily="2" charset="2"/>
              <a:buChar char="§"/>
            </a:pPr>
            <a:r>
              <a:rPr lang="ru-RU" sz="2000" i="1" dirty="0">
                <a:latin typeface="Bitter Thin" panose="020B0604020202020204" charset="-52"/>
              </a:rPr>
              <a:t>Памфлет</a:t>
            </a:r>
          </a:p>
        </p:txBody>
      </p:sp>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773" y="3452970"/>
            <a:ext cx="936396" cy="1352946"/>
          </a:xfrm>
          <a:prstGeom prst="rect">
            <a:avLst/>
          </a:prstGeom>
        </p:spPr>
      </p:pic>
    </p:spTree>
    <p:extLst>
      <p:ext uri="{BB962C8B-B14F-4D97-AF65-F5344CB8AC3E}">
        <p14:creationId xmlns:p14="http://schemas.microsoft.com/office/powerpoint/2010/main" val="181959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fade">
                                      <p:cBhvr>
                                        <p:cTn id="25" dur="500"/>
                                        <p:tgtEl>
                                          <p:spTgt spid="2">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500"/>
                                        <p:tgtEl>
                                          <p:spTgt spid="2">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fade">
                                      <p:cBhvr>
                                        <p:cTn id="31" dur="500"/>
                                        <p:tgtEl>
                                          <p:spTgt spid="2">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fade">
                                      <p:cBhvr>
                                        <p:cTn id="34" dur="500"/>
                                        <p:tgtEl>
                                          <p:spTgt spid="2">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fade">
                                      <p:cBhvr>
                                        <p:cTn id="37" dur="500"/>
                                        <p:tgtEl>
                                          <p:spTgt spid="2">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11" end="11"/>
                                            </p:txEl>
                                          </p:spTgt>
                                        </p:tgtEl>
                                        <p:attrNameLst>
                                          <p:attrName>style.visibility</p:attrName>
                                        </p:attrNameLst>
                                      </p:cBhvr>
                                      <p:to>
                                        <p:strVal val="visible"/>
                                      </p:to>
                                    </p:set>
                                    <p:animEffect transition="in" filter="fade">
                                      <p:cBhvr>
                                        <p:cTn id="40" dur="500"/>
                                        <p:tgtEl>
                                          <p:spTgt spid="2">
                                            <p:txEl>
                                              <p:pRg st="11" end="1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Effect transition="in" filter="fade">
                                      <p:cBhvr>
                                        <p:cTn id="45" dur="500"/>
                                        <p:tgtEl>
                                          <p:spTgt spid="4">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fade">
                                      <p:cBhvr>
                                        <p:cTn id="48" dur="500"/>
                                        <p:tgtEl>
                                          <p:spTgt spid="4">
                                            <p:txEl>
                                              <p:pRg st="2" end="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fade">
                                      <p:cBhvr>
                                        <p:cTn id="51" dur="500"/>
                                        <p:tgtEl>
                                          <p:spTgt spid="4">
                                            <p:txEl>
                                              <p:pRg st="3" end="3"/>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
                                            <p:txEl>
                                              <p:pRg st="4" end="4"/>
                                            </p:txEl>
                                          </p:spTgt>
                                        </p:tgtEl>
                                        <p:attrNameLst>
                                          <p:attrName>style.visibility</p:attrName>
                                        </p:attrNameLst>
                                      </p:cBhvr>
                                      <p:to>
                                        <p:strVal val="visible"/>
                                      </p:to>
                                    </p:set>
                                    <p:animEffect transition="in" filter="fade">
                                      <p:cBhvr>
                                        <p:cTn id="54" dur="500"/>
                                        <p:tgtEl>
                                          <p:spTgt spid="4">
                                            <p:txEl>
                                              <p:pRg st="4" end="4"/>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Effect transition="in" filter="fade">
                                      <p:cBhvr>
                                        <p:cTn id="57" dur="500"/>
                                        <p:tgtEl>
                                          <p:spTgt spid="4">
                                            <p:txEl>
                                              <p:pRg st="5" end="5"/>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4">
                                            <p:txEl>
                                              <p:pRg st="6" end="6"/>
                                            </p:txEl>
                                          </p:spTgt>
                                        </p:tgtEl>
                                        <p:attrNameLst>
                                          <p:attrName>style.visibility</p:attrName>
                                        </p:attrNameLst>
                                      </p:cBhvr>
                                      <p:to>
                                        <p:strVal val="visible"/>
                                      </p:to>
                                    </p:set>
                                    <p:animEffect transition="in" filter="fade">
                                      <p:cBhvr>
                                        <p:cTn id="60" dur="500"/>
                                        <p:tgtEl>
                                          <p:spTgt spid="4">
                                            <p:txEl>
                                              <p:pRg st="6" end="6"/>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fade">
                                      <p:cBhvr>
                                        <p:cTn id="63"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8"/>
          <p:cNvSpPr txBox="1">
            <a:spLocks noGrp="1"/>
          </p:cNvSpPr>
          <p:nvPr>
            <p:ph type="title"/>
          </p:nvPr>
        </p:nvSpPr>
        <p:spPr>
          <a:xfrm>
            <a:off x="905174" y="389564"/>
            <a:ext cx="4574138" cy="552300"/>
          </a:xfrm>
          <a:prstGeom prst="rect">
            <a:avLst/>
          </a:prstGeom>
        </p:spPr>
        <p:txBody>
          <a:bodyPr spcFirstLastPara="1" wrap="square" lIns="0" tIns="0" rIns="0" bIns="0" anchor="ctr" anchorCtr="0">
            <a:noAutofit/>
          </a:bodyPr>
          <a:lstStyle/>
          <a:p>
            <a:r>
              <a:rPr lang="uk-UA" sz="2000" b="1" dirty="0"/>
              <a:t>Специфіка праці над публіцистичними текстами </a:t>
            </a:r>
            <a:endParaRPr lang="ru-RU" sz="2000" dirty="0"/>
          </a:p>
        </p:txBody>
      </p:sp>
      <p:sp>
        <p:nvSpPr>
          <p:cNvPr id="255" name="Google Shape;255;p28"/>
          <p:cNvSpPr txBox="1">
            <a:spLocks noGrp="1"/>
          </p:cNvSpPr>
          <p:nvPr>
            <p:ph type="body" idx="1"/>
          </p:nvPr>
        </p:nvSpPr>
        <p:spPr>
          <a:xfrm>
            <a:off x="474326" y="1033952"/>
            <a:ext cx="2031012" cy="1538700"/>
          </a:xfrm>
          <a:prstGeom prst="rect">
            <a:avLst/>
          </a:prstGeom>
        </p:spPr>
        <p:txBody>
          <a:bodyPr spcFirstLastPara="1" wrap="square" lIns="0" tIns="0" rIns="0" bIns="0" anchor="t" anchorCtr="0">
            <a:noAutofit/>
          </a:bodyPr>
          <a:lstStyle/>
          <a:p>
            <a:pPr marL="0" lvl="0" indent="0">
              <a:buNone/>
            </a:pPr>
            <a:r>
              <a:rPr lang="ru-RU" sz="1200" b="1" dirty="0" err="1" smtClean="0"/>
              <a:t>Вихід</a:t>
            </a:r>
            <a:r>
              <a:rPr lang="ru-RU" sz="1200" b="1" dirty="0" smtClean="0"/>
              <a:t> </a:t>
            </a:r>
            <a:r>
              <a:rPr lang="ru-RU" sz="1200" b="1" dirty="0" err="1"/>
              <a:t>авторських</a:t>
            </a:r>
            <a:r>
              <a:rPr lang="ru-RU" sz="1200" b="1" dirty="0"/>
              <a:t> </a:t>
            </a:r>
            <a:r>
              <a:rPr lang="ru-RU" sz="1200" b="1" dirty="0" err="1"/>
              <a:t>роздумів</a:t>
            </a:r>
            <a:r>
              <a:rPr lang="ru-RU" sz="1200" b="1" dirty="0"/>
              <a:t> за </a:t>
            </a:r>
            <a:r>
              <a:rPr lang="ru-RU" sz="1200" b="1" dirty="0" err="1"/>
              <a:t>межі</a:t>
            </a:r>
            <a:r>
              <a:rPr lang="ru-RU" sz="1200" b="1" dirty="0"/>
              <a:t> </a:t>
            </a:r>
            <a:r>
              <a:rPr lang="ru-RU" sz="1200" b="1" dirty="0" err="1" smtClean="0"/>
              <a:t>фактів</a:t>
            </a:r>
            <a:endParaRPr lang="ru-RU" sz="1200" b="1" dirty="0" smtClean="0"/>
          </a:p>
          <a:p>
            <a:pPr marL="0" lvl="0" indent="0">
              <a:buNone/>
            </a:pPr>
            <a:r>
              <a:rPr lang="ru-RU" sz="1000" dirty="0" err="1" smtClean="0"/>
              <a:t>Сутність</a:t>
            </a:r>
            <a:r>
              <a:rPr lang="ru-RU" sz="1000" dirty="0" smtClean="0"/>
              <a:t> </a:t>
            </a:r>
            <a:r>
              <a:rPr lang="ru-RU" sz="1000" dirty="0"/>
              <a:t>одного </a:t>
            </a:r>
            <a:r>
              <a:rPr lang="ru-RU" sz="1000" dirty="0" err="1"/>
              <a:t>чи</a:t>
            </a:r>
            <a:r>
              <a:rPr lang="ru-RU" sz="1000" dirty="0"/>
              <a:t> </a:t>
            </a:r>
            <a:r>
              <a:rPr lang="ru-RU" sz="1000" dirty="0" err="1"/>
              <a:t>групи</a:t>
            </a:r>
            <a:r>
              <a:rPr lang="ru-RU" sz="1000" dirty="0"/>
              <a:t> </a:t>
            </a:r>
            <a:r>
              <a:rPr lang="ru-RU" sz="1000" dirty="0" err="1"/>
              <a:t>фактів</a:t>
            </a:r>
            <a:r>
              <a:rPr lang="ru-RU" sz="1000" dirty="0"/>
              <a:t> </a:t>
            </a:r>
            <a:r>
              <a:rPr lang="ru-RU" sz="1000" dirty="0" err="1"/>
              <a:t>зіставляється</a:t>
            </a:r>
            <a:r>
              <a:rPr lang="ru-RU" sz="1000" dirty="0"/>
              <a:t> </a:t>
            </a:r>
            <a:r>
              <a:rPr lang="ru-RU" sz="1000" dirty="0" err="1"/>
              <a:t>із</a:t>
            </a:r>
            <a:r>
              <a:rPr lang="ru-RU" sz="1000" dirty="0"/>
              <a:t> </a:t>
            </a:r>
            <a:r>
              <a:rPr lang="ru-RU" sz="1000" dirty="0" err="1"/>
              <a:t>процесами</a:t>
            </a:r>
            <a:r>
              <a:rPr lang="ru-RU" sz="1000" dirty="0"/>
              <a:t>, </a:t>
            </a:r>
            <a:r>
              <a:rPr lang="ru-RU" sz="1000" dirty="0" err="1"/>
              <a:t>закономірностями</a:t>
            </a:r>
            <a:r>
              <a:rPr lang="ru-RU" sz="1000" dirty="0"/>
              <a:t>, </a:t>
            </a:r>
            <a:r>
              <a:rPr lang="ru-RU" sz="1000" dirty="0" err="1"/>
              <a:t>тенденціями</a:t>
            </a:r>
            <a:r>
              <a:rPr lang="ru-RU" sz="1000" dirty="0"/>
              <a:t>; </a:t>
            </a:r>
            <a:r>
              <a:rPr lang="ru-RU" sz="1000" dirty="0" err="1"/>
              <a:t>окреме</a:t>
            </a:r>
            <a:r>
              <a:rPr lang="ru-RU" sz="1000" dirty="0"/>
              <a:t> , </a:t>
            </a:r>
            <a:r>
              <a:rPr lang="ru-RU" sz="1000" dirty="0" err="1"/>
              <a:t>одиничне</a:t>
            </a:r>
            <a:r>
              <a:rPr lang="ru-RU" sz="1000" dirty="0"/>
              <a:t> – в </a:t>
            </a:r>
            <a:r>
              <a:rPr lang="ru-RU" sz="1000" dirty="0" err="1"/>
              <a:t>контексті</a:t>
            </a:r>
            <a:r>
              <a:rPr lang="ru-RU" sz="1000" dirty="0"/>
              <a:t> </a:t>
            </a:r>
            <a:r>
              <a:rPr lang="ru-RU" sz="1000" dirty="0" err="1"/>
              <a:t>із</a:t>
            </a:r>
            <a:r>
              <a:rPr lang="ru-RU" sz="1000" dirty="0"/>
              <a:t> </a:t>
            </a:r>
            <a:r>
              <a:rPr lang="ru-RU" sz="1000" dirty="0" err="1"/>
              <a:t>загальним</a:t>
            </a:r>
            <a:r>
              <a:rPr lang="ru-RU" sz="1000" dirty="0"/>
              <a:t>, </a:t>
            </a:r>
            <a:r>
              <a:rPr lang="ru-RU" sz="1000" dirty="0" err="1"/>
              <a:t>зовнішнє</a:t>
            </a:r>
            <a:r>
              <a:rPr lang="ru-RU" sz="1000" dirty="0"/>
              <a:t> – у  </a:t>
            </a:r>
            <a:r>
              <a:rPr lang="ru-RU" sz="1000" dirty="0" err="1"/>
              <a:t>розкритті</a:t>
            </a:r>
            <a:r>
              <a:rPr lang="ru-RU" sz="1000" dirty="0"/>
              <a:t> </a:t>
            </a:r>
            <a:r>
              <a:rPr lang="ru-RU" sz="1000" dirty="0" err="1"/>
              <a:t>внутрішнього</a:t>
            </a:r>
            <a:r>
              <a:rPr lang="ru-RU" sz="1000" dirty="0"/>
              <a:t>, </a:t>
            </a:r>
            <a:r>
              <a:rPr lang="ru-RU" sz="1000" dirty="0" err="1"/>
              <a:t>наслідок</a:t>
            </a:r>
            <a:r>
              <a:rPr lang="ru-RU" sz="1000" dirty="0"/>
              <a:t> – в </a:t>
            </a:r>
            <a:r>
              <a:rPr lang="ru-RU" sz="1000" dirty="0" err="1"/>
              <a:t>причинній</a:t>
            </a:r>
            <a:r>
              <a:rPr lang="ru-RU" sz="1000" dirty="0"/>
              <a:t> </a:t>
            </a:r>
            <a:r>
              <a:rPr lang="ru-RU" sz="1000" dirty="0" err="1" smtClean="0"/>
              <a:t>зумовленості</a:t>
            </a:r>
            <a:r>
              <a:rPr lang="ru-RU" sz="1000" dirty="0" smtClean="0"/>
              <a:t>.</a:t>
            </a:r>
            <a:endParaRPr sz="1000" dirty="0" smtClean="0"/>
          </a:p>
        </p:txBody>
      </p:sp>
      <p:sp>
        <p:nvSpPr>
          <p:cNvPr id="256" name="Google Shape;256;p28"/>
          <p:cNvSpPr txBox="1">
            <a:spLocks noGrp="1"/>
          </p:cNvSpPr>
          <p:nvPr>
            <p:ph type="body" idx="2"/>
          </p:nvPr>
        </p:nvSpPr>
        <p:spPr>
          <a:xfrm>
            <a:off x="2795962" y="1040090"/>
            <a:ext cx="1838100" cy="1538700"/>
          </a:xfrm>
          <a:prstGeom prst="rect">
            <a:avLst/>
          </a:prstGeom>
        </p:spPr>
        <p:txBody>
          <a:bodyPr spcFirstLastPara="1" wrap="square" lIns="0" tIns="0" rIns="0" bIns="0" anchor="t" anchorCtr="0">
            <a:noAutofit/>
          </a:bodyPr>
          <a:lstStyle/>
          <a:p>
            <a:pPr marL="0" lvl="0" indent="0">
              <a:buNone/>
            </a:pPr>
            <a:r>
              <a:rPr lang="ru-RU" sz="1200" b="1" dirty="0" err="1" smtClean="0"/>
              <a:t>Виразний</a:t>
            </a:r>
            <a:r>
              <a:rPr lang="ru-RU" sz="1200" b="1" dirty="0" smtClean="0"/>
              <a:t> </a:t>
            </a:r>
            <a:r>
              <a:rPr lang="ru-RU" sz="1200" b="1" dirty="0" err="1"/>
              <a:t>прояв</a:t>
            </a:r>
            <a:r>
              <a:rPr lang="ru-RU" sz="1200" b="1" dirty="0"/>
              <a:t> </a:t>
            </a:r>
            <a:r>
              <a:rPr lang="ru-RU" sz="1200" b="1" dirty="0" err="1"/>
              <a:t>авторського</a:t>
            </a:r>
            <a:r>
              <a:rPr lang="ru-RU" sz="1200" b="1" dirty="0"/>
              <a:t> «я» </a:t>
            </a:r>
            <a:endParaRPr lang="ru-RU" sz="1200" b="1" dirty="0" smtClean="0"/>
          </a:p>
          <a:p>
            <a:pPr marL="0" lvl="0" indent="0">
              <a:buNone/>
            </a:pPr>
            <a:r>
              <a:rPr lang="ru-RU" sz="1200" dirty="0" smtClean="0"/>
              <a:t> </a:t>
            </a:r>
            <a:r>
              <a:rPr lang="ru-RU" sz="1100" dirty="0" smtClean="0"/>
              <a:t>- не </a:t>
            </a:r>
            <a:r>
              <a:rPr lang="ru-RU" sz="1100" dirty="0"/>
              <a:t>в </a:t>
            </a:r>
            <a:r>
              <a:rPr lang="ru-RU" sz="1100" dirty="0" err="1"/>
              <a:t>плані</a:t>
            </a:r>
            <a:r>
              <a:rPr lang="ru-RU" sz="1100" dirty="0"/>
              <a:t> </a:t>
            </a:r>
            <a:r>
              <a:rPr lang="ru-RU" sz="1100" dirty="0" err="1"/>
              <a:t>авторської</a:t>
            </a:r>
            <a:r>
              <a:rPr lang="ru-RU" sz="1100" dirty="0"/>
              <a:t> </a:t>
            </a:r>
            <a:r>
              <a:rPr lang="ru-RU" sz="1100" dirty="0" err="1" smtClean="0"/>
              <a:t>присутності</a:t>
            </a:r>
            <a:r>
              <a:rPr lang="ru-RU" sz="1100" dirty="0" smtClean="0"/>
              <a:t>;</a:t>
            </a:r>
          </a:p>
          <a:p>
            <a:pPr marL="0" lvl="0" indent="0">
              <a:buNone/>
            </a:pPr>
            <a:r>
              <a:rPr lang="ru-RU" sz="1100" dirty="0" smtClean="0"/>
              <a:t> </a:t>
            </a:r>
            <a:r>
              <a:rPr lang="ru-RU" sz="1100" dirty="0"/>
              <a:t>(</a:t>
            </a:r>
            <a:r>
              <a:rPr lang="ru-RU" sz="1100" dirty="0" err="1"/>
              <a:t>особливість</a:t>
            </a:r>
            <a:r>
              <a:rPr lang="ru-RU" sz="1100" dirty="0"/>
              <a:t>, </a:t>
            </a:r>
            <a:r>
              <a:rPr lang="ru-RU" sz="1100" dirty="0" err="1"/>
              <a:t>інтелект</a:t>
            </a:r>
            <a:r>
              <a:rPr lang="ru-RU" sz="1100" dirty="0"/>
              <a:t>, манера </a:t>
            </a:r>
            <a:r>
              <a:rPr lang="ru-RU" sz="1100" dirty="0" err="1"/>
              <a:t>мислення</a:t>
            </a:r>
            <a:r>
              <a:rPr lang="ru-RU" sz="1100" dirty="0"/>
              <a:t> і </a:t>
            </a:r>
            <a:r>
              <a:rPr lang="ru-RU" sz="1100" dirty="0" err="1"/>
              <a:t>вираження</a:t>
            </a:r>
            <a:r>
              <a:rPr lang="ru-RU" sz="1100" dirty="0"/>
              <a:t>, </a:t>
            </a:r>
            <a:r>
              <a:rPr lang="ru-RU" sz="1100" dirty="0" err="1"/>
              <a:t>оригінальна</a:t>
            </a:r>
            <a:r>
              <a:rPr lang="ru-RU" sz="1100" dirty="0"/>
              <a:t> форма </a:t>
            </a:r>
            <a:r>
              <a:rPr lang="ru-RU" sz="1100" dirty="0" err="1"/>
              <a:t>викладу</a:t>
            </a:r>
            <a:r>
              <a:rPr lang="ru-RU" sz="1100" dirty="0" smtClean="0"/>
              <a:t>).</a:t>
            </a:r>
            <a:endParaRPr sz="1100" dirty="0"/>
          </a:p>
        </p:txBody>
      </p:sp>
      <p:sp>
        <p:nvSpPr>
          <p:cNvPr id="257" name="Google Shape;257;p28"/>
          <p:cNvSpPr txBox="1">
            <a:spLocks noGrp="1"/>
          </p:cNvSpPr>
          <p:nvPr>
            <p:ph type="body" idx="3"/>
          </p:nvPr>
        </p:nvSpPr>
        <p:spPr>
          <a:xfrm>
            <a:off x="4826975" y="1033952"/>
            <a:ext cx="1838100" cy="1538700"/>
          </a:xfrm>
          <a:prstGeom prst="rect">
            <a:avLst/>
          </a:prstGeom>
        </p:spPr>
        <p:txBody>
          <a:bodyPr spcFirstLastPara="1" wrap="square" lIns="0" tIns="0" rIns="0" bIns="0" anchor="t" anchorCtr="0">
            <a:noAutofit/>
          </a:bodyPr>
          <a:lstStyle/>
          <a:p>
            <a:pPr marL="0" lvl="0" indent="0">
              <a:buNone/>
            </a:pPr>
            <a:r>
              <a:rPr lang="ru-RU" sz="1200" b="1" dirty="0" err="1"/>
              <a:t>Посилення</a:t>
            </a:r>
            <a:r>
              <a:rPr lang="ru-RU" sz="1200" b="1" dirty="0"/>
              <a:t> </a:t>
            </a:r>
            <a:r>
              <a:rPr lang="ru-RU" sz="1200" b="1" dirty="0" err="1"/>
              <a:t>ролі</a:t>
            </a:r>
            <a:r>
              <a:rPr lang="ru-RU" sz="1200" b="1" dirty="0"/>
              <a:t> </a:t>
            </a:r>
            <a:r>
              <a:rPr lang="ru-RU" sz="1200" b="1" dirty="0" err="1"/>
              <a:t>емоційної</a:t>
            </a:r>
            <a:r>
              <a:rPr lang="ru-RU" sz="1200" b="1" dirty="0"/>
              <a:t> </a:t>
            </a:r>
            <a:r>
              <a:rPr lang="ru-RU" sz="1200" b="1" dirty="0" err="1"/>
              <a:t>аргументації</a:t>
            </a:r>
            <a:r>
              <a:rPr lang="ru-RU" sz="1200" b="1" dirty="0"/>
              <a:t> </a:t>
            </a:r>
            <a:r>
              <a:rPr lang="ru-RU" sz="1200" b="1" dirty="0" err="1"/>
              <a:t>викладу</a:t>
            </a:r>
            <a:r>
              <a:rPr lang="ru-RU" sz="1200" b="1" dirty="0"/>
              <a:t> </a:t>
            </a:r>
            <a:endParaRPr lang="ru-RU" sz="1200" b="1" dirty="0" smtClean="0"/>
          </a:p>
          <a:p>
            <a:pPr marL="0" lvl="0" indent="0">
              <a:buNone/>
            </a:pPr>
            <a:r>
              <a:rPr lang="ru-RU" sz="1100" dirty="0" err="1" smtClean="0"/>
              <a:t>Фактичні</a:t>
            </a:r>
            <a:r>
              <a:rPr lang="ru-RU" sz="1100" dirty="0" smtClean="0"/>
              <a:t> </a:t>
            </a:r>
            <a:r>
              <a:rPr lang="ru-RU" sz="1100" dirty="0" err="1"/>
              <a:t>аргументи</a:t>
            </a:r>
            <a:r>
              <a:rPr lang="ru-RU" sz="1100" dirty="0"/>
              <a:t> тут </a:t>
            </a:r>
            <a:r>
              <a:rPr lang="ru-RU" sz="1100" dirty="0" err="1"/>
              <a:t>замінюються</a:t>
            </a:r>
            <a:r>
              <a:rPr lang="ru-RU" sz="1100" dirty="0"/>
              <a:t> </a:t>
            </a:r>
            <a:r>
              <a:rPr lang="ru-RU" sz="1100" dirty="0" err="1"/>
              <a:t>авторським</a:t>
            </a:r>
            <a:r>
              <a:rPr lang="ru-RU" sz="1100" dirty="0"/>
              <a:t> монологом, </a:t>
            </a:r>
            <a:r>
              <a:rPr lang="ru-RU" sz="1100" dirty="0" err="1"/>
              <a:t>асоціативною</a:t>
            </a:r>
            <a:r>
              <a:rPr lang="ru-RU" sz="1100" dirty="0"/>
              <a:t> </a:t>
            </a:r>
            <a:r>
              <a:rPr lang="ru-RU" sz="1100" dirty="0" err="1"/>
              <a:t>аналогією</a:t>
            </a:r>
            <a:r>
              <a:rPr lang="ru-RU" sz="1100" dirty="0"/>
              <a:t>, </a:t>
            </a:r>
            <a:r>
              <a:rPr lang="ru-RU" sz="1100" dirty="0" err="1"/>
              <a:t>доречною</a:t>
            </a:r>
            <a:r>
              <a:rPr lang="ru-RU" sz="1100" dirty="0"/>
              <a:t> </a:t>
            </a:r>
            <a:r>
              <a:rPr lang="ru-RU" sz="1100" dirty="0" err="1" smtClean="0"/>
              <a:t>гіперболою</a:t>
            </a:r>
            <a:r>
              <a:rPr lang="ru-RU" sz="1100" dirty="0" smtClean="0"/>
              <a:t>.</a:t>
            </a:r>
            <a:endParaRPr sz="1100" dirty="0"/>
          </a:p>
        </p:txBody>
      </p:sp>
      <p:sp>
        <p:nvSpPr>
          <p:cNvPr id="258" name="Google Shape;258;p2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259" name="Google Shape;259;p28"/>
          <p:cNvSpPr txBox="1">
            <a:spLocks noGrp="1"/>
          </p:cNvSpPr>
          <p:nvPr>
            <p:ph type="body" idx="1"/>
          </p:nvPr>
        </p:nvSpPr>
        <p:spPr>
          <a:xfrm>
            <a:off x="496866" y="2830550"/>
            <a:ext cx="1838100" cy="1538700"/>
          </a:xfrm>
          <a:prstGeom prst="rect">
            <a:avLst/>
          </a:prstGeom>
        </p:spPr>
        <p:txBody>
          <a:bodyPr spcFirstLastPara="1" wrap="square" lIns="0" tIns="0" rIns="0" bIns="0" anchor="t" anchorCtr="0">
            <a:noAutofit/>
          </a:bodyPr>
          <a:lstStyle/>
          <a:p>
            <a:pPr marL="0" lvl="0" indent="0">
              <a:buNone/>
            </a:pPr>
            <a:r>
              <a:rPr lang="ru-RU" sz="1200" b="1" dirty="0" err="1"/>
              <a:t>Суспільна</a:t>
            </a:r>
            <a:r>
              <a:rPr lang="ru-RU" sz="1200" b="1" dirty="0"/>
              <a:t> </a:t>
            </a:r>
            <a:r>
              <a:rPr lang="ru-RU" sz="1200" b="1" dirty="0" err="1"/>
              <a:t>злободенність</a:t>
            </a:r>
            <a:r>
              <a:rPr lang="ru-RU" sz="1200" b="1" dirty="0"/>
              <a:t> і </a:t>
            </a:r>
            <a:r>
              <a:rPr lang="ru-RU" sz="1200" b="1" dirty="0" err="1"/>
              <a:t>гострота</a:t>
            </a:r>
            <a:r>
              <a:rPr lang="ru-RU" sz="1200" b="1" dirty="0"/>
              <a:t> </a:t>
            </a:r>
            <a:endParaRPr lang="ru-RU" sz="1200" b="1" dirty="0" smtClean="0"/>
          </a:p>
          <a:p>
            <a:pPr marL="0" lvl="0" indent="0">
              <a:buNone/>
            </a:pPr>
            <a:r>
              <a:rPr lang="ru-RU" sz="1100" dirty="0" err="1"/>
              <a:t>Ц</a:t>
            </a:r>
            <a:r>
              <a:rPr lang="ru-RU" sz="1100" dirty="0" err="1" smtClean="0"/>
              <a:t>е</a:t>
            </a:r>
            <a:r>
              <a:rPr lang="ru-RU" sz="1100" dirty="0" smtClean="0"/>
              <a:t> </a:t>
            </a:r>
            <a:r>
              <a:rPr lang="ru-RU" sz="1100" dirty="0"/>
              <a:t>той </a:t>
            </a:r>
            <a:r>
              <a:rPr lang="ru-RU" sz="1100" dirty="0" err="1"/>
              <a:t>варіант</a:t>
            </a:r>
            <a:r>
              <a:rPr lang="ru-RU" sz="1100" dirty="0"/>
              <a:t>, коли не </a:t>
            </a:r>
            <a:r>
              <a:rPr lang="ru-RU" sz="1100" dirty="0" err="1"/>
              <a:t>можна</a:t>
            </a:r>
            <a:r>
              <a:rPr lang="ru-RU" sz="1100" dirty="0"/>
              <a:t> </a:t>
            </a:r>
            <a:r>
              <a:rPr lang="ru-RU" sz="1100" dirty="0" err="1"/>
              <a:t>мовчати</a:t>
            </a:r>
            <a:r>
              <a:rPr lang="ru-RU" sz="1100" dirty="0"/>
              <a:t>, </a:t>
            </a:r>
            <a:r>
              <a:rPr lang="ru-RU" sz="1100" dirty="0" err="1"/>
              <a:t>або</a:t>
            </a:r>
            <a:r>
              <a:rPr lang="ru-RU" sz="1100" dirty="0"/>
              <a:t> </a:t>
            </a:r>
            <a:r>
              <a:rPr lang="ru-RU" sz="1100" dirty="0" err="1"/>
              <a:t>спокійно</a:t>
            </a:r>
            <a:r>
              <a:rPr lang="ru-RU" sz="1100" dirty="0"/>
              <a:t> й </a:t>
            </a:r>
            <a:r>
              <a:rPr lang="ru-RU" sz="1100" dirty="0" err="1"/>
              <a:t>безпристрасно</a:t>
            </a:r>
            <a:r>
              <a:rPr lang="ru-RU" sz="1100" dirty="0"/>
              <a:t>, сухо й </a:t>
            </a:r>
            <a:r>
              <a:rPr lang="ru-RU" sz="1100" dirty="0" err="1"/>
              <a:t>відсторонено</a:t>
            </a:r>
            <a:r>
              <a:rPr lang="ru-RU" sz="1100" dirty="0"/>
              <a:t>  </a:t>
            </a:r>
            <a:r>
              <a:rPr lang="ru-RU" sz="1100" dirty="0" err="1"/>
              <a:t>повідомляти</a:t>
            </a:r>
            <a:r>
              <a:rPr lang="ru-RU" sz="1100" dirty="0"/>
              <a:t> про </a:t>
            </a:r>
            <a:r>
              <a:rPr lang="ru-RU" sz="1100" dirty="0" err="1"/>
              <a:t>події</a:t>
            </a:r>
            <a:r>
              <a:rPr lang="ru-RU" sz="1100" dirty="0"/>
              <a:t>.</a:t>
            </a:r>
            <a:endParaRPr sz="1100" dirty="0"/>
          </a:p>
        </p:txBody>
      </p:sp>
      <p:sp>
        <p:nvSpPr>
          <p:cNvPr id="260" name="Google Shape;260;p28"/>
          <p:cNvSpPr txBox="1">
            <a:spLocks noGrp="1"/>
          </p:cNvSpPr>
          <p:nvPr>
            <p:ph type="body" idx="2"/>
          </p:nvPr>
        </p:nvSpPr>
        <p:spPr>
          <a:xfrm>
            <a:off x="2661920" y="2840233"/>
            <a:ext cx="1838100" cy="1538700"/>
          </a:xfrm>
          <a:prstGeom prst="rect">
            <a:avLst/>
          </a:prstGeom>
        </p:spPr>
        <p:txBody>
          <a:bodyPr spcFirstLastPara="1" wrap="square" lIns="0" tIns="0" rIns="0" bIns="0" anchor="t" anchorCtr="0">
            <a:noAutofit/>
          </a:bodyPr>
          <a:lstStyle/>
          <a:p>
            <a:pPr marL="0" lvl="0" indent="0">
              <a:buNone/>
            </a:pPr>
            <a:r>
              <a:rPr lang="ru-RU" sz="1200" b="1" dirty="0" err="1"/>
              <a:t>Прояв</a:t>
            </a:r>
            <a:r>
              <a:rPr lang="ru-RU" sz="1200" b="1" dirty="0"/>
              <a:t> автором </a:t>
            </a:r>
            <a:r>
              <a:rPr lang="ru-RU" sz="1200" b="1" dirty="0" err="1"/>
              <a:t>чіткої</a:t>
            </a:r>
            <a:r>
              <a:rPr lang="ru-RU" sz="1200" b="1" dirty="0"/>
              <a:t> </a:t>
            </a:r>
            <a:r>
              <a:rPr lang="ru-RU" sz="1200" b="1" dirty="0" err="1"/>
              <a:t>громадянської</a:t>
            </a:r>
            <a:r>
              <a:rPr lang="ru-RU" sz="1200" b="1" dirty="0"/>
              <a:t> </a:t>
            </a:r>
            <a:r>
              <a:rPr lang="ru-RU" sz="1200" b="1" dirty="0" err="1" smtClean="0"/>
              <a:t>позиції</a:t>
            </a:r>
            <a:endParaRPr lang="ru-RU" sz="1200" b="1" dirty="0" smtClean="0"/>
          </a:p>
          <a:p>
            <a:pPr marL="0" lvl="0" indent="0">
              <a:buNone/>
            </a:pPr>
            <a:r>
              <a:rPr lang="uk-UA" sz="1100" dirty="0"/>
              <a:t>В</a:t>
            </a:r>
            <a:r>
              <a:rPr lang="uk-UA" sz="1100" dirty="0" smtClean="0"/>
              <a:t>ибір </a:t>
            </a:r>
            <a:r>
              <a:rPr lang="uk-UA" sz="1100" dirty="0"/>
              <a:t>теми, актуальність ситуації немов би пробуджує автора взятися </a:t>
            </a:r>
            <a:r>
              <a:rPr lang="uk-UA" sz="1100" dirty="0"/>
              <a:t>з</a:t>
            </a:r>
            <a:r>
              <a:rPr lang="uk-UA" sz="1100" dirty="0" smtClean="0"/>
              <a:t>а </a:t>
            </a:r>
            <a:r>
              <a:rPr lang="uk-UA" sz="1100" dirty="0"/>
              <a:t>перо, по-своєму відгукнутися на вилізлу проблему</a:t>
            </a:r>
            <a:endParaRPr sz="1100" dirty="0"/>
          </a:p>
        </p:txBody>
      </p:sp>
      <p:sp>
        <p:nvSpPr>
          <p:cNvPr id="261" name="Google Shape;261;p28"/>
          <p:cNvSpPr txBox="1">
            <a:spLocks noGrp="1"/>
          </p:cNvSpPr>
          <p:nvPr>
            <p:ph type="body" idx="3"/>
          </p:nvPr>
        </p:nvSpPr>
        <p:spPr>
          <a:xfrm>
            <a:off x="4826974" y="2840233"/>
            <a:ext cx="1838100" cy="1538700"/>
          </a:xfrm>
          <a:prstGeom prst="rect">
            <a:avLst/>
          </a:prstGeom>
        </p:spPr>
        <p:txBody>
          <a:bodyPr spcFirstLastPara="1" wrap="square" lIns="0" tIns="0" rIns="0" bIns="0" anchor="t" anchorCtr="0">
            <a:noAutofit/>
          </a:bodyPr>
          <a:lstStyle/>
          <a:p>
            <a:pPr marL="0" lvl="0" indent="0">
              <a:buNone/>
            </a:pPr>
            <a:r>
              <a:rPr lang="ru-RU" sz="1200" b="1" dirty="0" err="1" smtClean="0"/>
              <a:t>Полемічність</a:t>
            </a:r>
            <a:endParaRPr lang="ru-RU" sz="1200" b="1" dirty="0" smtClean="0"/>
          </a:p>
          <a:p>
            <a:pPr marL="0" lvl="0" indent="0">
              <a:buNone/>
            </a:pPr>
            <a:r>
              <a:rPr lang="ru-RU" sz="1100" dirty="0" err="1" smtClean="0"/>
              <a:t>Зіткнення</a:t>
            </a:r>
            <a:r>
              <a:rPr lang="ru-RU" sz="1100" dirty="0" smtClean="0"/>
              <a:t> </a:t>
            </a:r>
            <a:r>
              <a:rPr lang="ru-RU" sz="1100" dirty="0"/>
              <a:t>думок, </a:t>
            </a:r>
            <a:r>
              <a:rPr lang="ru-RU" sz="1100" dirty="0" err="1"/>
              <a:t>боротьба</a:t>
            </a:r>
            <a:r>
              <a:rPr lang="ru-RU" sz="1100" dirty="0"/>
              <a:t> </a:t>
            </a:r>
            <a:r>
              <a:rPr lang="ru-RU" sz="1100" dirty="0" err="1"/>
              <a:t>ідей</a:t>
            </a:r>
            <a:r>
              <a:rPr lang="ru-RU" sz="1100" dirty="0"/>
              <a:t>, </a:t>
            </a:r>
            <a:r>
              <a:rPr lang="ru-RU" sz="1100" dirty="0" err="1"/>
              <a:t>конфлікт</a:t>
            </a:r>
            <a:r>
              <a:rPr lang="ru-RU" sz="1100" dirty="0"/>
              <a:t> </a:t>
            </a:r>
            <a:r>
              <a:rPr lang="ru-RU" sz="1100" dirty="0" err="1" smtClean="0"/>
              <a:t>інтересів</a:t>
            </a:r>
            <a:r>
              <a:rPr lang="ru-RU" sz="1100" dirty="0" smtClean="0"/>
              <a:t>.</a:t>
            </a:r>
            <a:endParaRPr lang="ru-RU" sz="1100" dirty="0"/>
          </a:p>
          <a:p>
            <a:pPr marL="0" lvl="0" indent="0">
              <a:buNone/>
            </a:pPr>
            <a:endParaRPr lang="ru-RU" sz="1200" dirty="0"/>
          </a:p>
        </p:txBody>
      </p:sp>
      <p:sp>
        <p:nvSpPr>
          <p:cNvPr id="262" name="Google Shape;262;p28"/>
          <p:cNvSpPr/>
          <p:nvPr/>
        </p:nvSpPr>
        <p:spPr>
          <a:xfrm>
            <a:off x="7068400" y="2830550"/>
            <a:ext cx="585016" cy="590016"/>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a:effectLst>
            <a:outerShdw blurRad="14288" dist="9525" dir="5400000" algn="bl" rotWithShape="0">
              <a:schemeClr val="lt2">
                <a:alpha val="750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5">
                                            <p:txEl>
                                              <p:pRg st="0" end="0"/>
                                            </p:txEl>
                                          </p:spTgt>
                                        </p:tgtEl>
                                        <p:attrNameLst>
                                          <p:attrName>style.visibility</p:attrName>
                                        </p:attrNameLst>
                                      </p:cBhvr>
                                      <p:to>
                                        <p:strVal val="visible"/>
                                      </p:to>
                                    </p:set>
                                    <p:animEffect transition="in" filter="fade">
                                      <p:cBhvr>
                                        <p:cTn id="7" dur="500"/>
                                        <p:tgtEl>
                                          <p:spTgt spid="2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5">
                                            <p:txEl>
                                              <p:pRg st="1" end="1"/>
                                            </p:txEl>
                                          </p:spTgt>
                                        </p:tgtEl>
                                        <p:attrNameLst>
                                          <p:attrName>style.visibility</p:attrName>
                                        </p:attrNameLst>
                                      </p:cBhvr>
                                      <p:to>
                                        <p:strVal val="visible"/>
                                      </p:to>
                                    </p:set>
                                    <p:animEffect transition="in" filter="fade">
                                      <p:cBhvr>
                                        <p:cTn id="12" dur="500"/>
                                        <p:tgtEl>
                                          <p:spTgt spid="2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
                                            <p:txEl>
                                              <p:pRg st="0" end="0"/>
                                            </p:txEl>
                                          </p:spTgt>
                                        </p:tgtEl>
                                        <p:attrNameLst>
                                          <p:attrName>style.visibility</p:attrName>
                                        </p:attrNameLst>
                                      </p:cBhvr>
                                      <p:to>
                                        <p:strVal val="visible"/>
                                      </p:to>
                                    </p:set>
                                    <p:animEffect transition="in" filter="fade">
                                      <p:cBhvr>
                                        <p:cTn id="17" dur="500"/>
                                        <p:tgtEl>
                                          <p:spTgt spid="25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
                                            <p:txEl>
                                              <p:pRg st="1" end="1"/>
                                            </p:txEl>
                                          </p:spTgt>
                                        </p:tgtEl>
                                        <p:attrNameLst>
                                          <p:attrName>style.visibility</p:attrName>
                                        </p:attrNameLst>
                                      </p:cBhvr>
                                      <p:to>
                                        <p:strVal val="visible"/>
                                      </p:to>
                                    </p:set>
                                    <p:animEffect transition="in" filter="fade">
                                      <p:cBhvr>
                                        <p:cTn id="22" dur="500"/>
                                        <p:tgtEl>
                                          <p:spTgt spid="25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
                                            <p:txEl>
                                              <p:pRg st="2" end="2"/>
                                            </p:txEl>
                                          </p:spTgt>
                                        </p:tgtEl>
                                        <p:attrNameLst>
                                          <p:attrName>style.visibility</p:attrName>
                                        </p:attrNameLst>
                                      </p:cBhvr>
                                      <p:to>
                                        <p:strVal val="visible"/>
                                      </p:to>
                                    </p:set>
                                    <p:animEffect transition="in" filter="fade">
                                      <p:cBhvr>
                                        <p:cTn id="27" dur="500"/>
                                        <p:tgtEl>
                                          <p:spTgt spid="25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7">
                                            <p:txEl>
                                              <p:pRg st="0" end="0"/>
                                            </p:txEl>
                                          </p:spTgt>
                                        </p:tgtEl>
                                        <p:attrNameLst>
                                          <p:attrName>style.visibility</p:attrName>
                                        </p:attrNameLst>
                                      </p:cBhvr>
                                      <p:to>
                                        <p:strVal val="visible"/>
                                      </p:to>
                                    </p:set>
                                    <p:animEffect transition="in" filter="fade">
                                      <p:cBhvr>
                                        <p:cTn id="32" dur="500"/>
                                        <p:tgtEl>
                                          <p:spTgt spid="25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7">
                                            <p:txEl>
                                              <p:pRg st="1" end="1"/>
                                            </p:txEl>
                                          </p:spTgt>
                                        </p:tgtEl>
                                        <p:attrNameLst>
                                          <p:attrName>style.visibility</p:attrName>
                                        </p:attrNameLst>
                                      </p:cBhvr>
                                      <p:to>
                                        <p:strVal val="visible"/>
                                      </p:to>
                                    </p:set>
                                    <p:animEffect transition="in" filter="fade">
                                      <p:cBhvr>
                                        <p:cTn id="37" dur="500"/>
                                        <p:tgtEl>
                                          <p:spTgt spid="25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9">
                                            <p:txEl>
                                              <p:pRg st="0" end="0"/>
                                            </p:txEl>
                                          </p:spTgt>
                                        </p:tgtEl>
                                        <p:attrNameLst>
                                          <p:attrName>style.visibility</p:attrName>
                                        </p:attrNameLst>
                                      </p:cBhvr>
                                      <p:to>
                                        <p:strVal val="visible"/>
                                      </p:to>
                                    </p:set>
                                    <p:animEffect transition="in" filter="fade">
                                      <p:cBhvr>
                                        <p:cTn id="42" dur="500"/>
                                        <p:tgtEl>
                                          <p:spTgt spid="25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9">
                                            <p:txEl>
                                              <p:pRg st="1" end="1"/>
                                            </p:txEl>
                                          </p:spTgt>
                                        </p:tgtEl>
                                        <p:attrNameLst>
                                          <p:attrName>style.visibility</p:attrName>
                                        </p:attrNameLst>
                                      </p:cBhvr>
                                      <p:to>
                                        <p:strVal val="visible"/>
                                      </p:to>
                                    </p:set>
                                    <p:animEffect transition="in" filter="fade">
                                      <p:cBhvr>
                                        <p:cTn id="47" dur="500"/>
                                        <p:tgtEl>
                                          <p:spTgt spid="259">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0">
                                            <p:txEl>
                                              <p:pRg st="0" end="0"/>
                                            </p:txEl>
                                          </p:spTgt>
                                        </p:tgtEl>
                                        <p:attrNameLst>
                                          <p:attrName>style.visibility</p:attrName>
                                        </p:attrNameLst>
                                      </p:cBhvr>
                                      <p:to>
                                        <p:strVal val="visible"/>
                                      </p:to>
                                    </p:set>
                                    <p:animEffect transition="in" filter="fade">
                                      <p:cBhvr>
                                        <p:cTn id="52" dur="500"/>
                                        <p:tgtEl>
                                          <p:spTgt spid="26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0">
                                            <p:txEl>
                                              <p:charRg st="43" end="163"/>
                                            </p:txEl>
                                          </p:spTgt>
                                        </p:tgtEl>
                                        <p:attrNameLst>
                                          <p:attrName>style.visibility</p:attrName>
                                        </p:attrNameLst>
                                      </p:cBhvr>
                                      <p:to>
                                        <p:strVal val="visible"/>
                                      </p:to>
                                    </p:set>
                                    <p:animEffect transition="in" filter="fade">
                                      <p:cBhvr>
                                        <p:cTn id="57" dur="500"/>
                                        <p:tgtEl>
                                          <p:spTgt spid="260">
                                            <p:txEl>
                                              <p:charRg st="43" end="16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61">
                                            <p:txEl>
                                              <p:pRg st="0" end="0"/>
                                            </p:txEl>
                                          </p:spTgt>
                                        </p:tgtEl>
                                        <p:attrNameLst>
                                          <p:attrName>style.visibility</p:attrName>
                                        </p:attrNameLst>
                                      </p:cBhvr>
                                      <p:to>
                                        <p:strVal val="visible"/>
                                      </p:to>
                                    </p:set>
                                    <p:animEffect transition="in" filter="fade">
                                      <p:cBhvr>
                                        <p:cTn id="62" dur="500"/>
                                        <p:tgtEl>
                                          <p:spTgt spid="26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61">
                                            <p:txEl>
                                              <p:charRg st="13" end="65"/>
                                            </p:txEl>
                                          </p:spTgt>
                                        </p:tgtEl>
                                        <p:attrNameLst>
                                          <p:attrName>style.visibility</p:attrName>
                                        </p:attrNameLst>
                                      </p:cBhvr>
                                      <p:to>
                                        <p:strVal val="visible"/>
                                      </p:to>
                                    </p:set>
                                    <p:animEffect transition="in" filter="fade">
                                      <p:cBhvr>
                                        <p:cTn id="67" dur="500"/>
                                        <p:tgtEl>
                                          <p:spTgt spid="261">
                                            <p:txEl>
                                              <p:charRg st="13" end="6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1">
                                            <p:txEl>
                                              <p:pRg st="2" end="2"/>
                                            </p:txEl>
                                          </p:spTgt>
                                        </p:tgtEl>
                                        <p:attrNameLst>
                                          <p:attrName>style.visibility</p:attrName>
                                        </p:attrNameLst>
                                      </p:cBhvr>
                                      <p:to>
                                        <p:strVal val="visible"/>
                                      </p:to>
                                    </p:set>
                                    <p:animEffect transition="in" filter="fade">
                                      <p:cBhvr>
                                        <p:cTn id="72" dur="500"/>
                                        <p:tgtEl>
                                          <p:spTgt spid="2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build="p"/>
      <p:bldP spid="256" grpId="0" build="p"/>
      <p:bldP spid="257" grpId="0" build="p"/>
      <p:bldP spid="259" grpId="0" build="p"/>
      <p:bldP spid="260" grpId="0" build="p"/>
      <p:bldP spid="26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5"/>
          <p:cNvSpPr txBox="1">
            <a:spLocks noGrp="1"/>
          </p:cNvSpPr>
          <p:nvPr>
            <p:ph type="body" idx="1"/>
          </p:nvPr>
        </p:nvSpPr>
        <p:spPr>
          <a:xfrm>
            <a:off x="3137607" y="800063"/>
            <a:ext cx="2745741" cy="4594188"/>
          </a:xfrm>
          <a:prstGeom prst="rect">
            <a:avLst/>
          </a:prstGeom>
        </p:spPr>
        <p:txBody>
          <a:bodyPr spcFirstLastPara="1" wrap="square" lIns="0" tIns="0" rIns="0" bIns="0" anchor="t" anchorCtr="0">
            <a:noAutofit/>
          </a:bodyPr>
          <a:lstStyle/>
          <a:p>
            <a:pPr marL="0" lvl="0" indent="0" algn="ctr" rtl="0">
              <a:lnSpc>
                <a:spcPct val="150000"/>
              </a:lnSpc>
              <a:spcBef>
                <a:spcPts val="0"/>
              </a:spcBef>
              <a:spcAft>
                <a:spcPts val="0"/>
              </a:spcAft>
              <a:buNone/>
            </a:pPr>
            <a:r>
              <a:rPr lang="uk-UA" sz="1600" b="1" dirty="0" smtClean="0"/>
              <a:t>Характер полеміки:</a:t>
            </a:r>
          </a:p>
          <a:p>
            <a:pPr marL="285750" lvl="0" indent="-285750" algn="l">
              <a:lnSpc>
                <a:spcPct val="150000"/>
              </a:lnSpc>
              <a:buFont typeface="Arial" panose="020B0604020202020204" pitchFamily="34" charset="0"/>
              <a:buChar char="•"/>
            </a:pPr>
            <a:r>
              <a:rPr lang="ru-RU" sz="1400" i="1" dirty="0" smtClean="0">
                <a:solidFill>
                  <a:schemeClr val="accent6"/>
                </a:solidFill>
              </a:rPr>
              <a:t>ГОСТРИЙ НЕПРИМИРЕННИЙ</a:t>
            </a:r>
            <a:r>
              <a:rPr lang="ru-RU" sz="1400" dirty="0" smtClean="0"/>
              <a:t>- </a:t>
            </a:r>
            <a:r>
              <a:rPr lang="ru-RU" sz="1400" dirty="0" err="1"/>
              <a:t>із</a:t>
            </a:r>
            <a:r>
              <a:rPr lang="ru-RU" sz="1400" dirty="0"/>
              <a:t> </a:t>
            </a:r>
            <a:r>
              <a:rPr lang="ru-RU" sz="1400" dirty="0" err="1"/>
              <a:t>політичним</a:t>
            </a:r>
            <a:r>
              <a:rPr lang="ru-RU" sz="1400" dirty="0"/>
              <a:t> противником і </a:t>
            </a:r>
            <a:r>
              <a:rPr lang="ru-RU" sz="1400" dirty="0" smtClean="0"/>
              <a:t>ворогом;</a:t>
            </a:r>
          </a:p>
          <a:p>
            <a:pPr marL="285750" lvl="0" indent="-285750" algn="l">
              <a:lnSpc>
                <a:spcPct val="150000"/>
              </a:lnSpc>
              <a:buFont typeface="Arial" panose="020B0604020202020204" pitchFamily="34" charset="0"/>
              <a:buChar char="•"/>
            </a:pPr>
            <a:endParaRPr lang="ru-RU" sz="1400" dirty="0" smtClean="0"/>
          </a:p>
          <a:p>
            <a:pPr marL="285750" lvl="0" indent="-285750" algn="l">
              <a:lnSpc>
                <a:spcPct val="150000"/>
              </a:lnSpc>
              <a:buFont typeface="Arial" panose="020B0604020202020204" pitchFamily="34" charset="0"/>
              <a:buChar char="•"/>
            </a:pPr>
            <a:r>
              <a:rPr lang="ru-RU" sz="1400" i="1" dirty="0" smtClean="0">
                <a:solidFill>
                  <a:schemeClr val="accent6"/>
                </a:solidFill>
              </a:rPr>
              <a:t>ТОВАРИСЬКИЙ </a:t>
            </a:r>
            <a:r>
              <a:rPr lang="ru-RU" sz="1400" dirty="0"/>
              <a:t>– </a:t>
            </a:r>
            <a:r>
              <a:rPr lang="ru-RU" sz="1400" dirty="0" err="1"/>
              <a:t>із</a:t>
            </a:r>
            <a:r>
              <a:rPr lang="ru-RU" sz="1400" dirty="0"/>
              <a:t> </a:t>
            </a:r>
            <a:r>
              <a:rPr lang="ru-RU" sz="1400" dirty="0" err="1"/>
              <a:t>тими</a:t>
            </a:r>
            <a:r>
              <a:rPr lang="ru-RU" sz="1400" dirty="0"/>
              <a:t>, </a:t>
            </a:r>
            <a:r>
              <a:rPr lang="ru-RU" sz="1400" dirty="0" err="1"/>
              <a:t>хто</a:t>
            </a:r>
            <a:r>
              <a:rPr lang="ru-RU" sz="1400" dirty="0"/>
              <a:t> </a:t>
            </a:r>
            <a:r>
              <a:rPr lang="ru-RU" sz="1400" dirty="0" err="1"/>
              <a:t>помиляється</a:t>
            </a:r>
            <a:r>
              <a:rPr lang="ru-RU" sz="1400" dirty="0"/>
              <a:t>, </a:t>
            </a:r>
            <a:r>
              <a:rPr lang="ru-RU" sz="1400" dirty="0" err="1"/>
              <a:t>хто</a:t>
            </a:r>
            <a:r>
              <a:rPr lang="ru-RU" sz="1400" dirty="0"/>
              <a:t> </a:t>
            </a:r>
            <a:r>
              <a:rPr lang="ru-RU" sz="1400" dirty="0" err="1"/>
              <a:t>під</a:t>
            </a:r>
            <a:r>
              <a:rPr lang="ru-RU" sz="1400" dirty="0"/>
              <a:t> </a:t>
            </a:r>
            <a:r>
              <a:rPr lang="ru-RU" sz="1400" dirty="0" err="1"/>
              <a:t>впливом</a:t>
            </a:r>
            <a:r>
              <a:rPr lang="ru-RU" sz="1400" dirty="0"/>
              <a:t> чужих </a:t>
            </a:r>
            <a:r>
              <a:rPr lang="ru-RU" sz="1400" dirty="0" err="1"/>
              <a:t>ідей</a:t>
            </a:r>
            <a:r>
              <a:rPr lang="ru-RU" sz="1400" dirty="0"/>
              <a:t> (конструктивна </a:t>
            </a:r>
            <a:r>
              <a:rPr lang="ru-RU" sz="1400" dirty="0" err="1"/>
              <a:t>полеміка</a:t>
            </a:r>
            <a:r>
              <a:rPr lang="ru-RU" sz="1400" dirty="0"/>
              <a:t>, </a:t>
            </a:r>
            <a:r>
              <a:rPr lang="ru-RU" sz="1400" dirty="0" err="1"/>
              <a:t>коректність</a:t>
            </a:r>
            <a:r>
              <a:rPr lang="ru-RU" sz="1400" dirty="0"/>
              <a:t> і </a:t>
            </a:r>
            <a:r>
              <a:rPr lang="ru-RU" sz="1400" dirty="0" err="1"/>
              <a:t>повага</a:t>
            </a:r>
            <a:r>
              <a:rPr lang="ru-RU" sz="1400" dirty="0"/>
              <a:t> до </a:t>
            </a:r>
            <a:r>
              <a:rPr lang="ru-RU" sz="1400" dirty="0" err="1"/>
              <a:t>людської</a:t>
            </a:r>
            <a:r>
              <a:rPr lang="ru-RU" sz="1400" dirty="0"/>
              <a:t> </a:t>
            </a:r>
            <a:r>
              <a:rPr lang="ru-RU" sz="1400" dirty="0" err="1"/>
              <a:t>гідності</a:t>
            </a:r>
            <a:r>
              <a:rPr lang="ru-RU" sz="1400" dirty="0" smtClean="0"/>
              <a:t>).</a:t>
            </a:r>
            <a:endParaRPr lang="ru-RU" sz="1400" dirty="0"/>
          </a:p>
          <a:p>
            <a:pPr marL="0" lvl="0" indent="0">
              <a:lnSpc>
                <a:spcPts val="1920"/>
              </a:lnSpc>
              <a:buNone/>
            </a:pPr>
            <a:endParaRPr lang="ru-RU" sz="1400" b="1" dirty="0"/>
          </a:p>
          <a:p>
            <a:pPr marL="0" lvl="0" indent="0" algn="ctr" rtl="0">
              <a:lnSpc>
                <a:spcPct val="150000"/>
              </a:lnSpc>
              <a:spcBef>
                <a:spcPts val="0"/>
              </a:spcBef>
              <a:spcAft>
                <a:spcPts val="0"/>
              </a:spcAft>
              <a:buNone/>
            </a:pPr>
            <a:endParaRPr lang="uk-UA" sz="1400" b="1" dirty="0" smtClean="0"/>
          </a:p>
        </p:txBody>
      </p:sp>
      <p:sp>
        <p:nvSpPr>
          <p:cNvPr id="94" name="Google Shape;94;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2" name="Прямоугольник 1"/>
          <p:cNvSpPr/>
          <p:nvPr/>
        </p:nvSpPr>
        <p:spPr>
          <a:xfrm>
            <a:off x="6313227" y="800063"/>
            <a:ext cx="1299684" cy="646331"/>
          </a:xfrm>
          <a:prstGeom prst="rect">
            <a:avLst/>
          </a:prstGeom>
        </p:spPr>
        <p:txBody>
          <a:bodyPr wrap="square">
            <a:spAutoFit/>
          </a:bodyPr>
          <a:lstStyle/>
          <a:p>
            <a:r>
              <a:rPr lang="ru-RU" sz="3600" dirty="0" smtClean="0">
                <a:solidFill>
                  <a:schemeClr val="accent1">
                    <a:lumMod val="50000"/>
                  </a:schemeClr>
                </a:solidFill>
              </a:rPr>
              <a:t>👨👩</a:t>
            </a:r>
            <a:endParaRPr lang="ru-RU" sz="3600" dirty="0">
              <a:solidFill>
                <a:schemeClr val="accent1">
                  <a:lumMod val="50000"/>
                </a:schemeClr>
              </a:solidFill>
            </a:endParaRPr>
          </a:p>
        </p:txBody>
      </p:sp>
    </p:spTree>
    <p:extLst>
      <p:ext uri="{BB962C8B-B14F-4D97-AF65-F5344CB8AC3E}">
        <p14:creationId xmlns:p14="http://schemas.microsoft.com/office/powerpoint/2010/main" val="343283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xEl>
                                              <p:pRg st="1" end="1"/>
                                            </p:txEl>
                                          </p:spTgt>
                                        </p:tgtEl>
                                        <p:attrNameLst>
                                          <p:attrName>style.visibility</p:attrName>
                                        </p:attrNameLst>
                                      </p:cBhvr>
                                      <p:to>
                                        <p:strVal val="visible"/>
                                      </p:to>
                                    </p:set>
                                    <p:animEffect transition="in" filter="fade">
                                      <p:cBhvr>
                                        <p:cTn id="7" dur="500"/>
                                        <p:tgtEl>
                                          <p:spTgt spid="9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xEl>
                                              <p:pRg st="3" end="3"/>
                                            </p:txEl>
                                          </p:spTgt>
                                        </p:tgtEl>
                                        <p:attrNameLst>
                                          <p:attrName>style.visibility</p:attrName>
                                        </p:attrNameLst>
                                      </p:cBhvr>
                                      <p:to>
                                        <p:strVal val="visible"/>
                                      </p:to>
                                    </p:set>
                                    <p:animEffect transition="in" filter="fade">
                                      <p:cBhvr>
                                        <p:cTn id="12" dur="500"/>
                                        <p:tgtEl>
                                          <p:spTgt spid="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5"/>
          <p:cNvSpPr txBox="1">
            <a:spLocks noGrp="1"/>
          </p:cNvSpPr>
          <p:nvPr>
            <p:ph type="body" idx="1"/>
          </p:nvPr>
        </p:nvSpPr>
        <p:spPr>
          <a:xfrm>
            <a:off x="2981665" y="747361"/>
            <a:ext cx="3121424" cy="4278294"/>
          </a:xfrm>
          <a:prstGeom prst="rect">
            <a:avLst/>
          </a:prstGeom>
        </p:spPr>
        <p:txBody>
          <a:bodyPr spcFirstLastPara="1" wrap="square" lIns="0" tIns="0" rIns="0" bIns="0" anchor="t" anchorCtr="0">
            <a:noAutofit/>
          </a:bodyPr>
          <a:lstStyle/>
          <a:p>
            <a:pPr marL="0" lvl="0" indent="0">
              <a:lnSpc>
                <a:spcPct val="150000"/>
              </a:lnSpc>
              <a:buNone/>
            </a:pPr>
            <a:r>
              <a:rPr lang="ru-RU" sz="1500" b="1" dirty="0" smtClean="0"/>
              <a:t>За </a:t>
            </a:r>
            <a:r>
              <a:rPr lang="ru-RU" sz="1500" b="1" dirty="0" err="1"/>
              <a:t>допомогою</a:t>
            </a:r>
            <a:r>
              <a:rPr lang="ru-RU" sz="1500" b="1" dirty="0"/>
              <a:t> </a:t>
            </a:r>
            <a:r>
              <a:rPr lang="ru-RU" sz="1500" b="1" dirty="0" err="1"/>
              <a:t>полеміки</a:t>
            </a:r>
            <a:r>
              <a:rPr lang="ru-RU" sz="1500" b="1" dirty="0"/>
              <a:t> </a:t>
            </a:r>
            <a:r>
              <a:rPr lang="ru-RU" sz="1500" b="1" dirty="0" err="1"/>
              <a:t>публіцист</a:t>
            </a:r>
            <a:r>
              <a:rPr lang="ru-RU" sz="1500" b="1" dirty="0"/>
              <a:t> </a:t>
            </a:r>
            <a:r>
              <a:rPr lang="ru-RU" sz="1500" b="1" dirty="0" err="1"/>
              <a:t>досягає</a:t>
            </a:r>
            <a:r>
              <a:rPr lang="ru-RU" sz="1500" b="1" dirty="0"/>
              <a:t> таких </a:t>
            </a:r>
            <a:r>
              <a:rPr lang="ru-RU" sz="1500" b="1" dirty="0" err="1"/>
              <a:t>цілей</a:t>
            </a:r>
            <a:r>
              <a:rPr lang="ru-RU" sz="1600" b="1" dirty="0"/>
              <a:t>:</a:t>
            </a:r>
          </a:p>
          <a:p>
            <a:pPr marL="0" lvl="0" indent="0">
              <a:lnSpc>
                <a:spcPct val="150000"/>
              </a:lnSpc>
              <a:buNone/>
            </a:pPr>
            <a:endParaRPr lang="ru-RU" sz="1600" b="1" dirty="0"/>
          </a:p>
          <a:p>
            <a:pPr marL="0" lvl="0" indent="0" algn="ctr" rtl="0">
              <a:lnSpc>
                <a:spcPct val="150000"/>
              </a:lnSpc>
              <a:spcBef>
                <a:spcPts val="0"/>
              </a:spcBef>
              <a:spcAft>
                <a:spcPts val="0"/>
              </a:spcAft>
              <a:buNone/>
            </a:pPr>
            <a:endParaRPr sz="1600" b="1" dirty="0"/>
          </a:p>
        </p:txBody>
      </p:sp>
      <p:sp>
        <p:nvSpPr>
          <p:cNvPr id="94" name="Google Shape;94;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17</a:t>
            </a:fld>
            <a:endParaRPr/>
          </a:p>
        </p:txBody>
      </p:sp>
      <p:sp>
        <p:nvSpPr>
          <p:cNvPr id="2" name="Прямоугольник 1"/>
          <p:cNvSpPr/>
          <p:nvPr/>
        </p:nvSpPr>
        <p:spPr>
          <a:xfrm>
            <a:off x="6313227" y="800063"/>
            <a:ext cx="1299684" cy="646331"/>
          </a:xfrm>
          <a:prstGeom prst="rect">
            <a:avLst/>
          </a:prstGeom>
        </p:spPr>
        <p:txBody>
          <a:bodyPr wrap="square">
            <a:spAutoFit/>
          </a:bodyPr>
          <a:lstStyle/>
          <a:p>
            <a:r>
              <a:rPr lang="ru-RU" sz="3600" dirty="0" smtClean="0">
                <a:solidFill>
                  <a:schemeClr val="accent1">
                    <a:lumMod val="50000"/>
                  </a:schemeClr>
                </a:solidFill>
              </a:rPr>
              <a:t>👨👩</a:t>
            </a:r>
            <a:endParaRPr lang="ru-RU" sz="3600" dirty="0">
              <a:solidFill>
                <a:schemeClr val="accent1">
                  <a:lumMod val="50000"/>
                </a:schemeClr>
              </a:solidFill>
            </a:endParaRPr>
          </a:p>
        </p:txBody>
      </p:sp>
      <p:sp>
        <p:nvSpPr>
          <p:cNvPr id="3" name="Прямоугольник 2"/>
          <p:cNvSpPr/>
          <p:nvPr/>
        </p:nvSpPr>
        <p:spPr>
          <a:xfrm>
            <a:off x="3193312" y="1611291"/>
            <a:ext cx="2470297" cy="2246769"/>
          </a:xfrm>
          <a:prstGeom prst="rect">
            <a:avLst/>
          </a:prstGeom>
        </p:spPr>
        <p:txBody>
          <a:bodyPr wrap="square">
            <a:spAutoFit/>
          </a:bodyPr>
          <a:lstStyle/>
          <a:p>
            <a:pPr marL="285750" indent="-285750">
              <a:buFont typeface="Arial" panose="020B0604020202020204" pitchFamily="34" charset="0"/>
              <a:buChar char="•"/>
            </a:pPr>
            <a:r>
              <a:rPr lang="ru-RU" dirty="0" err="1" smtClean="0">
                <a:latin typeface="Bitter" panose="020B0604020202020204" charset="-52"/>
              </a:rPr>
              <a:t>По-перше</a:t>
            </a:r>
            <a:r>
              <a:rPr lang="ru-RU" dirty="0" smtClean="0">
                <a:latin typeface="Bitter" panose="020B0604020202020204" charset="-52"/>
              </a:rPr>
              <a:t>  </a:t>
            </a:r>
            <a:r>
              <a:rPr lang="ru-RU" b="1" dirty="0" err="1">
                <a:latin typeface="Bitter" panose="020B0604020202020204" charset="-52"/>
              </a:rPr>
              <a:t>знешкоджує</a:t>
            </a:r>
            <a:r>
              <a:rPr lang="ru-RU" b="1" dirty="0">
                <a:latin typeface="Bitter" panose="020B0604020202020204" charset="-52"/>
              </a:rPr>
              <a:t> противника</a:t>
            </a:r>
            <a:r>
              <a:rPr lang="ru-RU" dirty="0">
                <a:latin typeface="Bitter" panose="020B0604020202020204" charset="-52"/>
              </a:rPr>
              <a:t>, </a:t>
            </a:r>
            <a:r>
              <a:rPr lang="ru-RU" dirty="0" err="1">
                <a:latin typeface="Bitter" panose="020B0604020202020204" charset="-52"/>
              </a:rPr>
              <a:t>вплив</a:t>
            </a:r>
            <a:r>
              <a:rPr lang="ru-RU" dirty="0">
                <a:latin typeface="Bitter" panose="020B0604020202020204" charset="-52"/>
              </a:rPr>
              <a:t> </a:t>
            </a:r>
            <a:r>
              <a:rPr lang="ru-RU" dirty="0" err="1">
                <a:latin typeface="Bitter" panose="020B0604020202020204" charset="-52"/>
              </a:rPr>
              <a:t>неправильних</a:t>
            </a:r>
            <a:r>
              <a:rPr lang="ru-RU" dirty="0">
                <a:latin typeface="Bitter" panose="020B0604020202020204" charset="-52"/>
              </a:rPr>
              <a:t> </a:t>
            </a:r>
            <a:r>
              <a:rPr lang="ru-RU" dirty="0" err="1">
                <a:latin typeface="Bitter" panose="020B0604020202020204" charset="-52"/>
              </a:rPr>
              <a:t>суджень</a:t>
            </a:r>
            <a:r>
              <a:rPr lang="ru-RU" dirty="0">
                <a:latin typeface="Bitter" panose="020B0604020202020204" charset="-52"/>
              </a:rPr>
              <a:t> </a:t>
            </a:r>
            <a:r>
              <a:rPr lang="ru-RU" dirty="0" err="1">
                <a:latin typeface="Bitter" panose="020B0604020202020204" charset="-52"/>
              </a:rPr>
              <a:t>чи</a:t>
            </a:r>
            <a:r>
              <a:rPr lang="ru-RU" dirty="0">
                <a:latin typeface="Bitter" panose="020B0604020202020204" charset="-52"/>
              </a:rPr>
              <a:t> </a:t>
            </a:r>
            <a:r>
              <a:rPr lang="ru-RU" dirty="0" smtClean="0">
                <a:latin typeface="Bitter" panose="020B0604020202020204" charset="-52"/>
              </a:rPr>
              <a:t>понять</a:t>
            </a:r>
          </a:p>
          <a:p>
            <a:pPr marL="285750" indent="-285750">
              <a:buFont typeface="Arial" panose="020B0604020202020204" pitchFamily="34" charset="0"/>
              <a:buChar char="•"/>
            </a:pPr>
            <a:endParaRPr lang="ru-RU" dirty="0">
              <a:latin typeface="Bitter" panose="020B0604020202020204" charset="-52"/>
            </a:endParaRPr>
          </a:p>
          <a:p>
            <a:pPr marL="285750" indent="-285750">
              <a:buFont typeface="Arial" panose="020B0604020202020204" pitchFamily="34" charset="0"/>
              <a:buChar char="•"/>
            </a:pPr>
            <a:r>
              <a:rPr lang="ru-RU" dirty="0" err="1" smtClean="0">
                <a:latin typeface="Bitter" panose="020B0604020202020204" charset="-52"/>
              </a:rPr>
              <a:t>По-друге</a:t>
            </a:r>
            <a:r>
              <a:rPr lang="ru-RU" dirty="0">
                <a:latin typeface="Bitter" panose="020B0604020202020204" charset="-52"/>
              </a:rPr>
              <a:t>, </a:t>
            </a:r>
            <a:r>
              <a:rPr lang="ru-RU" dirty="0" err="1">
                <a:latin typeface="Bitter" panose="020B0604020202020204" charset="-52"/>
              </a:rPr>
              <a:t>дискутуючи</a:t>
            </a:r>
            <a:r>
              <a:rPr lang="ru-RU" dirty="0">
                <a:latin typeface="Bitter" panose="020B0604020202020204" charset="-52"/>
              </a:rPr>
              <a:t> і </a:t>
            </a:r>
            <a:r>
              <a:rPr lang="ru-RU" dirty="0" err="1">
                <a:latin typeface="Bitter" panose="020B0604020202020204" charset="-52"/>
              </a:rPr>
              <a:t>викладаючи</a:t>
            </a:r>
            <a:r>
              <a:rPr lang="ru-RU" dirty="0">
                <a:latin typeface="Bitter" panose="020B0604020202020204" charset="-52"/>
              </a:rPr>
              <a:t> </a:t>
            </a:r>
            <a:r>
              <a:rPr lang="ru-RU" dirty="0" err="1">
                <a:latin typeface="Bitter" panose="020B0604020202020204" charset="-52"/>
              </a:rPr>
              <a:t>різні</a:t>
            </a:r>
            <a:r>
              <a:rPr lang="ru-RU" dirty="0">
                <a:latin typeface="Bitter" panose="020B0604020202020204" charset="-52"/>
              </a:rPr>
              <a:t> думки </a:t>
            </a:r>
            <a:r>
              <a:rPr lang="ru-RU" dirty="0" err="1">
                <a:latin typeface="Bitter" panose="020B0604020202020204" charset="-52"/>
              </a:rPr>
              <a:t>чи</a:t>
            </a:r>
            <a:r>
              <a:rPr lang="ru-RU" dirty="0">
                <a:latin typeface="Bitter" panose="020B0604020202020204" charset="-52"/>
              </a:rPr>
              <a:t> погляди, </a:t>
            </a:r>
            <a:r>
              <a:rPr lang="ru-RU" dirty="0" err="1">
                <a:latin typeface="Bitter" panose="020B0604020202020204" charset="-52"/>
              </a:rPr>
              <a:t>публіцист</a:t>
            </a:r>
            <a:r>
              <a:rPr lang="ru-RU" dirty="0">
                <a:latin typeface="Bitter" panose="020B0604020202020204" charset="-52"/>
              </a:rPr>
              <a:t> </a:t>
            </a:r>
            <a:r>
              <a:rPr lang="ru-RU" b="1" dirty="0" err="1">
                <a:latin typeface="Bitter" panose="020B0604020202020204" charset="-52"/>
              </a:rPr>
              <a:t>швидше</a:t>
            </a:r>
            <a:r>
              <a:rPr lang="ru-RU" b="1" dirty="0">
                <a:latin typeface="Bitter" panose="020B0604020202020204" charset="-52"/>
              </a:rPr>
              <a:t> </a:t>
            </a:r>
            <a:r>
              <a:rPr lang="ru-RU" b="1" dirty="0" err="1">
                <a:latin typeface="Bitter" panose="020B0604020202020204" charset="-52"/>
              </a:rPr>
              <a:t>завойовує</a:t>
            </a:r>
            <a:r>
              <a:rPr lang="ru-RU" b="1" dirty="0">
                <a:latin typeface="Bitter" panose="020B0604020202020204" charset="-52"/>
              </a:rPr>
              <a:t> </a:t>
            </a:r>
            <a:r>
              <a:rPr lang="ru-RU" b="1" dirty="0" err="1">
                <a:latin typeface="Bitter" panose="020B0604020202020204" charset="-52"/>
              </a:rPr>
              <a:t>собі</a:t>
            </a:r>
            <a:r>
              <a:rPr lang="ru-RU" b="1" dirty="0">
                <a:latin typeface="Bitter" panose="020B0604020202020204" charset="-52"/>
              </a:rPr>
              <a:t> </a:t>
            </a:r>
            <a:r>
              <a:rPr lang="ru-RU" b="1" dirty="0" err="1">
                <a:latin typeface="Bitter" panose="020B0604020202020204" charset="-52"/>
              </a:rPr>
              <a:t>однодумців</a:t>
            </a:r>
            <a:r>
              <a:rPr lang="ru-RU" b="1" dirty="0">
                <a:latin typeface="Bitter" panose="020B0604020202020204" charset="-52"/>
              </a:rPr>
              <a:t> </a:t>
            </a:r>
          </a:p>
        </p:txBody>
      </p:sp>
    </p:spTree>
    <p:extLst>
      <p:ext uri="{BB962C8B-B14F-4D97-AF65-F5344CB8AC3E}">
        <p14:creationId xmlns:p14="http://schemas.microsoft.com/office/powerpoint/2010/main" val="184537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5" name="Google Shape;215;p26"/>
          <p:cNvSpPr txBox="1">
            <a:spLocks noGrp="1"/>
          </p:cNvSpPr>
          <p:nvPr>
            <p:ph type="ctrTitle" idx="4294967295"/>
          </p:nvPr>
        </p:nvSpPr>
        <p:spPr>
          <a:xfrm>
            <a:off x="855300" y="2778935"/>
            <a:ext cx="7433400" cy="894900"/>
          </a:xfrm>
          <a:prstGeom prst="rect">
            <a:avLst/>
          </a:prstGeom>
          <a:effectLst>
            <a:outerShdw blurRad="14288" dist="9525" dir="5400000" algn="bl" rotWithShape="0">
              <a:schemeClr val="lt2">
                <a:alpha val="70000"/>
              </a:schemeClr>
            </a:outerShdw>
          </a:effectLst>
        </p:spPr>
        <p:txBody>
          <a:bodyPr spcFirstLastPara="1" wrap="square" lIns="0" tIns="0" rIns="0" bIns="0" anchor="ctr" anchorCtr="0">
            <a:noAutofit/>
          </a:bodyPr>
          <a:lstStyle/>
          <a:p>
            <a:pPr marL="0" marR="0" lvl="0" indent="0" algn="ctr" rtl="0">
              <a:lnSpc>
                <a:spcPct val="115000"/>
              </a:lnSpc>
              <a:spcBef>
                <a:spcPts val="0"/>
              </a:spcBef>
              <a:spcAft>
                <a:spcPts val="800"/>
              </a:spcAft>
              <a:buNone/>
            </a:pPr>
            <a:r>
              <a:rPr lang="uk-UA" sz="4400" dirty="0" smtClean="0"/>
              <a:t>СТАВАЙТЕ </a:t>
            </a:r>
            <a:br>
              <a:rPr lang="uk-UA" sz="4400" dirty="0" smtClean="0"/>
            </a:br>
            <a:r>
              <a:rPr lang="uk-UA" sz="4400" dirty="0" smtClean="0"/>
              <a:t>ПРОФЕСІОНАЛАМИ!</a:t>
            </a:r>
            <a:endParaRPr sz="4400" dirty="0"/>
          </a:p>
        </p:txBody>
      </p:sp>
      <p:sp>
        <p:nvSpPr>
          <p:cNvPr id="217" name="Google Shape;217;p26"/>
          <p:cNvSpPr txBox="1">
            <a:spLocks noGrp="1"/>
          </p:cNvSpPr>
          <p:nvPr>
            <p:ph type="ctrTitle" idx="4294967295"/>
          </p:nvPr>
        </p:nvSpPr>
        <p:spPr>
          <a:xfrm>
            <a:off x="855300" y="996656"/>
            <a:ext cx="7433400" cy="894900"/>
          </a:xfrm>
          <a:prstGeom prst="rect">
            <a:avLst/>
          </a:prstGeom>
          <a:effectLst>
            <a:outerShdw blurRad="14288" dist="9525" dir="5400000" algn="bl" rotWithShape="0">
              <a:schemeClr val="lt2">
                <a:alpha val="70000"/>
              </a:schemeClr>
            </a:outerShdw>
          </a:effectLst>
        </p:spPr>
        <p:txBody>
          <a:bodyPr spcFirstLastPara="1" wrap="square" lIns="0" tIns="0" rIns="0" bIns="0" anchor="ctr" anchorCtr="0">
            <a:noAutofit/>
          </a:bodyPr>
          <a:lstStyle/>
          <a:p>
            <a:pPr marL="0" marR="0" lvl="0" indent="0" algn="ctr" rtl="0">
              <a:lnSpc>
                <a:spcPct val="115000"/>
              </a:lnSpc>
              <a:spcBef>
                <a:spcPts val="0"/>
              </a:spcBef>
              <a:spcAft>
                <a:spcPts val="800"/>
              </a:spcAft>
              <a:buNone/>
            </a:pPr>
            <a:r>
              <a:rPr lang="uk-UA" sz="3600" dirty="0" smtClean="0">
                <a:solidFill>
                  <a:schemeClr val="accent6"/>
                </a:solidFill>
              </a:rPr>
              <a:t>ДЯКУЮ ЗА УВАГУ!!!</a:t>
            </a:r>
            <a:endParaRPr sz="3600" dirty="0">
              <a:solidFill>
                <a:schemeClr val="accent6"/>
              </a:solidFill>
            </a:endParaRPr>
          </a:p>
        </p:txBody>
      </p:sp>
      <p:sp>
        <p:nvSpPr>
          <p:cNvPr id="219" name="Google Shape;219;p2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aris template">
  <a:themeElements>
    <a:clrScheme name="Custom 347">
      <a:dk1>
        <a:srgbClr val="49413E"/>
      </a:dk1>
      <a:lt1>
        <a:srgbClr val="FFFFFF"/>
      </a:lt1>
      <a:dk2>
        <a:srgbClr val="9D9A8E"/>
      </a:dk2>
      <a:lt2>
        <a:srgbClr val="EDEADE"/>
      </a:lt2>
      <a:accent1>
        <a:srgbClr val="E2AB30"/>
      </a:accent1>
      <a:accent2>
        <a:srgbClr val="998B36"/>
      </a:accent2>
      <a:accent3>
        <a:srgbClr val="D8CA7E"/>
      </a:accent3>
      <a:accent4>
        <a:srgbClr val="D89168"/>
      </a:accent4>
      <a:accent5>
        <a:srgbClr val="BB584C"/>
      </a:accent5>
      <a:accent6>
        <a:srgbClr val="994F5F"/>
      </a:accent6>
      <a:hlink>
        <a:srgbClr val="6B331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TotalTime>
  <Words>1388</Words>
  <Application>Microsoft Office PowerPoint</Application>
  <PresentationFormat>Экран (16:9)</PresentationFormat>
  <Paragraphs>191</Paragraphs>
  <Slides>18</Slides>
  <Notes>18</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18</vt:i4>
      </vt:variant>
    </vt:vector>
  </HeadingPairs>
  <TitlesOfParts>
    <vt:vector size="30" baseType="lpstr">
      <vt:lpstr>Times New Roman</vt:lpstr>
      <vt:lpstr>Book Antiqua</vt:lpstr>
      <vt:lpstr>Bitter Thin</vt:lpstr>
      <vt:lpstr>Arial</vt:lpstr>
      <vt:lpstr>Wingdings</vt:lpstr>
      <vt:lpstr>Courier New</vt:lpstr>
      <vt:lpstr>Montserrat</vt:lpstr>
      <vt:lpstr>Bahnschrift Condensed</vt:lpstr>
      <vt:lpstr>Bitter</vt:lpstr>
      <vt:lpstr>Dancing Script</vt:lpstr>
      <vt:lpstr>Calibri</vt:lpstr>
      <vt:lpstr>Paris template</vt:lpstr>
      <vt:lpstr>ХУДОЖНЬО-ПУБЛІЦИСТИЧНІ ЖАНРИ ЖУРНАЛІСТИКИ</vt:lpstr>
      <vt:lpstr>ЕТИМОЛОГІЯ СЛОВА </vt:lpstr>
      <vt:lpstr>ЕВОЛЮЦІЯ СИСТЕМИ ЗМІ</vt:lpstr>
      <vt:lpstr>Тлумачення поняття публіцистика в науковій літературі</vt:lpstr>
      <vt:lpstr>Презентация PowerPoint</vt:lpstr>
      <vt:lpstr>ОСНОВНІ ПОНЯТТЯ І ВИЗНАЧЕННЯ</vt:lpstr>
      <vt:lpstr>ОСНОВНІ ПОНЯТТЯ І ВИЗНАЧЕННЯ</vt:lpstr>
      <vt:lpstr>Презентация PowerPoint</vt:lpstr>
      <vt:lpstr>Спільне й відмінне між публіцистикою і художньою літературою</vt:lpstr>
      <vt:lpstr>Спільне й відмінне між публіцистикою і художньою літературою</vt:lpstr>
      <vt:lpstr>Публіцистика як спосіб журналістської творчості</vt:lpstr>
      <vt:lpstr>Публіцистика як спосіб журналістської творчості</vt:lpstr>
      <vt:lpstr>ВАЖЛИВО ДЛЯ ПУБЛІЦИСТА</vt:lpstr>
      <vt:lpstr>Публіцистика як чинник жанротоворення</vt:lpstr>
      <vt:lpstr>Специфіка праці над публіцистичними текстами </vt:lpstr>
      <vt:lpstr>Презентация PowerPoint</vt:lpstr>
      <vt:lpstr>Презентация PowerPoint</vt:lpstr>
      <vt:lpstr>СТАВАЙТЕ  ПРОФЕСІОНАЛАМИ!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ХУДОЖНЬО-ПУБЛІЦИСТИЧНІ ЖАНРИ ЖУРНАЛІСТИКИ</dc:title>
  <cp:lastModifiedBy>Учетная запись Майкрософт</cp:lastModifiedBy>
  <cp:revision>25</cp:revision>
  <dcterms:modified xsi:type="dcterms:W3CDTF">2021-03-21T15:59:06Z</dcterms:modified>
</cp:coreProperties>
</file>