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3" r:id="rId5"/>
    <p:sldId id="259" r:id="rId6"/>
    <p:sldId id="260" r:id="rId7"/>
    <p:sldId id="261" r:id="rId8"/>
    <p:sldId id="264" r:id="rId9"/>
    <p:sldId id="265" r:id="rId10"/>
    <p:sldId id="266" r:id="rId11"/>
    <p:sldId id="262" r:id="rId12"/>
    <p:sldId id="267" r:id="rId13"/>
    <p:sldId id="268" r:id="rId14"/>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23B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75" d="100"/>
          <a:sy n="75" d="100"/>
        </p:scale>
        <p:origin x="1896" y="9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46E17C1-DEBF-4594-A542-E977B8548A1E}" type="datetimeFigureOut">
              <a:rPr lang="uk-UA" smtClean="0"/>
              <a:t>11.10.2020</a:t>
            </a:fld>
            <a:endParaRPr lang="uk-UA"/>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uk-UA"/>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DF30EB33-6A59-4057-B601-DA2063A8981D}" type="slidenum">
              <a:rPr lang="uk-UA" smtClean="0"/>
              <a:t>‹#›</a:t>
            </a:fld>
            <a:endParaRPr lang="uk-UA"/>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20310826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6E17C1-DEBF-4594-A542-E977B8548A1E}" type="datetimeFigureOut">
              <a:rPr lang="uk-UA" smtClean="0"/>
              <a:t>11.10.2020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1253564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ru-RU" smtClean="0"/>
              <a:t>Образец заголовка</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46E17C1-DEBF-4594-A542-E977B8548A1E}" type="datetimeFigureOut">
              <a:rPr lang="uk-UA" smtClean="0"/>
              <a:t>11.10.2020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30EB33-6A59-4057-B601-DA2063A8981D}" type="slidenum">
              <a:rPr lang="uk-UA" smtClean="0"/>
              <a:t>‹#›</a:t>
            </a:fld>
            <a:endParaRPr lang="uk-UA"/>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3819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46E17C1-DEBF-4594-A542-E977B8548A1E}" type="datetimeFigureOut">
              <a:rPr lang="uk-UA" smtClean="0"/>
              <a:t>11.10.2020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569316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ru-RU" smtClean="0"/>
              <a:t>Образец текста</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46E17C1-DEBF-4594-A542-E977B8548A1E}" type="datetimeFigureOut">
              <a:rPr lang="uk-UA" smtClean="0"/>
              <a:t>11.10.2020</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2905447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46E17C1-DEBF-4594-A542-E977B8548A1E}" type="datetimeFigureOut">
              <a:rPr lang="uk-UA" smtClean="0"/>
              <a:t>11.10.2020</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91562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6E17C1-DEBF-4594-A542-E977B8548A1E}" type="datetimeFigureOut">
              <a:rPr lang="uk-UA" smtClean="0"/>
              <a:t>11.10.2020</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406060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ru-RU" smtClean="0"/>
              <a:t>Образец заголовка</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6E17C1-DEBF-4594-A542-E977B8548A1E}" type="datetimeFigureOut">
              <a:rPr lang="uk-UA" smtClean="0"/>
              <a:t>11.10.2020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1794850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46E17C1-DEBF-4594-A542-E977B8548A1E}" type="datetimeFigureOut">
              <a:rPr lang="uk-UA" smtClean="0"/>
              <a:t>11.10.2020</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39487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6E17C1-DEBF-4594-A542-E977B8548A1E}" type="datetimeFigureOut">
              <a:rPr lang="uk-UA" smtClean="0"/>
              <a:t>11.10.2020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577958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46E17C1-DEBF-4594-A542-E977B8548A1E}" type="datetimeFigureOut">
              <a:rPr lang="uk-UA" smtClean="0"/>
              <a:t>11.10.2020</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F30EB33-6A59-4057-B601-DA2063A8981D}" type="slidenum">
              <a:rPr lang="uk-UA" smtClean="0"/>
              <a:t>‹#›</a:t>
            </a:fld>
            <a:endParaRPr lang="uk-UA"/>
          </a:p>
        </p:txBody>
      </p:sp>
    </p:spTree>
    <p:extLst>
      <p:ext uri="{BB962C8B-B14F-4D97-AF65-F5344CB8AC3E}">
        <p14:creationId xmlns:p14="http://schemas.microsoft.com/office/powerpoint/2010/main" val="732769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946E17C1-DEBF-4594-A542-E977B8548A1E}" type="datetimeFigureOut">
              <a:rPr lang="uk-UA" smtClean="0"/>
              <a:t>11.10.2020</a:t>
            </a:fld>
            <a:endParaRPr lang="uk-UA"/>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uk-UA"/>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DF30EB33-6A59-4057-B601-DA2063A8981D}" type="slidenum">
              <a:rPr lang="uk-UA" smtClean="0"/>
              <a:t>‹#›</a:t>
            </a:fld>
            <a:endParaRPr lang="uk-UA"/>
          </a:p>
        </p:txBody>
      </p:sp>
    </p:spTree>
    <p:extLst>
      <p:ext uri="{BB962C8B-B14F-4D97-AF65-F5344CB8AC3E}">
        <p14:creationId xmlns:p14="http://schemas.microsoft.com/office/powerpoint/2010/main" val="30062958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Маньеризм | Artrue"/>
          <p:cNvPicPr>
            <a:picLocks noChangeAspect="1" noChangeArrowheads="1"/>
          </p:cNvPicPr>
          <p:nvPr/>
        </p:nvPicPr>
        <p:blipFill rotWithShape="1">
          <a:blip r:embed="rId2">
            <a:extLst>
              <a:ext uri="{28A0092B-C50C-407E-A947-70E740481C1C}">
                <a14:useLocalDpi xmlns:a14="http://schemas.microsoft.com/office/drawing/2010/main" val="0"/>
              </a:ext>
            </a:extLst>
          </a:blip>
          <a:srcRect l="5418" t="5739" r="1693" b="2218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Прямая соединительная линия 4"/>
          <p:cNvCxnSpPr/>
          <p:nvPr/>
        </p:nvCxnSpPr>
        <p:spPr>
          <a:xfrm>
            <a:off x="1000125" y="5483037"/>
            <a:ext cx="6938963" cy="0"/>
          </a:xfrm>
          <a:prstGeom prst="line">
            <a:avLst/>
          </a:prstGeom>
          <a:ln>
            <a:solidFill>
              <a:schemeClr val="tx1"/>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sp>
        <p:nvSpPr>
          <p:cNvPr id="2" name="Заголовок 1"/>
          <p:cNvSpPr>
            <a:spLocks noGrp="1"/>
          </p:cNvSpPr>
          <p:nvPr>
            <p:ph type="ctrTitle"/>
          </p:nvPr>
        </p:nvSpPr>
        <p:spPr>
          <a:xfrm>
            <a:off x="599185" y="3466277"/>
            <a:ext cx="7778695" cy="2059940"/>
          </a:xfrm>
        </p:spPr>
        <p:txBody>
          <a:bodyPr>
            <a:normAutofit/>
            <a:scene3d>
              <a:camera prst="orthographicFront"/>
              <a:lightRig rig="threePt" dir="t"/>
            </a:scene3d>
            <a:sp3d extrusionH="57150">
              <a:bevelT w="38100" h="38100"/>
            </a:sp3d>
          </a:bodyPr>
          <a:lstStyle/>
          <a:p>
            <a:r>
              <a:rPr lang="uk-UA" sz="6000" b="1" dirty="0" smtClean="0">
                <a:ln w="9525">
                  <a:solidFill>
                    <a:srgbClr val="623B2C"/>
                  </a:solidFill>
                </a:ln>
                <a:effectLst>
                  <a:outerShdw blurRad="38100" dist="38100" dir="2700000" algn="tl">
                    <a:srgbClr val="000000">
                      <a:alpha val="43137"/>
                    </a:srgbClr>
                  </a:outerShdw>
                  <a:reflection blurRad="6350" stA="60000" endA="900" endPos="58000" dir="5400000" sy="-100000" algn="bl" rotWithShape="0"/>
                </a:effectLst>
              </a:rPr>
              <a:t>Леонардо да Вінчі</a:t>
            </a:r>
            <a:endParaRPr lang="uk-UA" sz="6000" b="1" dirty="0">
              <a:ln w="9525">
                <a:solidFill>
                  <a:srgbClr val="623B2C"/>
                </a:solidFill>
              </a:ln>
              <a:effectLst>
                <a:outerShdw blurRad="38100" dist="38100" dir="2700000" algn="tl">
                  <a:srgbClr val="000000">
                    <a:alpha val="43137"/>
                  </a:srgbClr>
                </a:outerShdw>
                <a:reflection blurRad="6350" stA="60000" endA="900" endPos="58000" dir="5400000" sy="-100000" algn="bl" rotWithShape="0"/>
              </a:effectLst>
            </a:endParaRPr>
          </a:p>
        </p:txBody>
      </p:sp>
      <p:sp>
        <p:nvSpPr>
          <p:cNvPr id="3" name="Подзаголовок 2"/>
          <p:cNvSpPr>
            <a:spLocks noGrp="1"/>
          </p:cNvSpPr>
          <p:nvPr>
            <p:ph type="subTitle" idx="1"/>
          </p:nvPr>
        </p:nvSpPr>
        <p:spPr>
          <a:xfrm>
            <a:off x="1977082" y="5837265"/>
            <a:ext cx="9308757" cy="1305491"/>
          </a:xfrm>
        </p:spPr>
        <p:txBody>
          <a:bodyPr>
            <a:normAutofit/>
          </a:bodyPr>
          <a:lstStyle/>
          <a:p>
            <a:pPr algn="r"/>
            <a:r>
              <a:rPr lang="uk-UA" sz="2400" i="1" dirty="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т</a:t>
            </a:r>
            <a:r>
              <a:rPr lang="uk-UA" sz="2400" i="1" dirty="0" smtClean="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ворчість </a:t>
            </a:r>
            <a:r>
              <a:rPr lang="ru-RU" sz="2400" i="1" dirty="0" smtClean="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одного </a:t>
            </a:r>
            <a:r>
              <a:rPr lang="ru-RU" sz="2400" i="1" dirty="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з </a:t>
            </a:r>
            <a:r>
              <a:rPr lang="ru-RU" sz="2400" i="1" dirty="0" err="1">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найбільших</a:t>
            </a:r>
            <a:r>
              <a:rPr lang="ru-RU" sz="2400" i="1" dirty="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 </a:t>
            </a:r>
            <a:r>
              <a:rPr lang="ru-RU" sz="2400" i="1" dirty="0" err="1" smtClean="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представників</a:t>
            </a:r>
            <a:r>
              <a:rPr lang="ru-RU" sz="2400" i="1" dirty="0" smtClean="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 </a:t>
            </a:r>
            <a:r>
              <a:rPr lang="ru-RU" sz="2400" i="1" dirty="0" err="1" smtClean="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мистецтва</a:t>
            </a:r>
            <a:r>
              <a:rPr lang="ru-RU" sz="2400" i="1" dirty="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 </a:t>
            </a:r>
            <a:r>
              <a:rPr lang="ru-RU" sz="2400" i="1" dirty="0" err="1">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Високого</a:t>
            </a:r>
            <a:r>
              <a:rPr lang="ru-RU" sz="2400" i="1" dirty="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 </a:t>
            </a:r>
            <a:r>
              <a:rPr lang="ru-RU" sz="2400" i="1" dirty="0" err="1">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rPr>
              <a:t>Відродження</a:t>
            </a:r>
            <a:endParaRPr lang="uk-UA" sz="2400" i="1" dirty="0">
              <a:ln w="3175">
                <a:solidFill>
                  <a:srgbClr val="623B2C"/>
                </a:solidFill>
              </a:ln>
              <a:solidFill>
                <a:schemeClr val="tx1"/>
              </a:solidFill>
              <a:effectLst>
                <a:outerShdw blurRad="50800" dist="38100" dir="2700000" algn="tl" rotWithShape="0">
                  <a:prstClr val="black">
                    <a:alpha val="40000"/>
                  </a:prstClr>
                </a:outerShdw>
              </a:effectLst>
              <a:latin typeface="+mj-lt"/>
              <a:cs typeface="Arial" panose="020B0604020202020204" pitchFamily="34" charset="0"/>
            </a:endParaRPr>
          </a:p>
        </p:txBody>
      </p:sp>
    </p:spTree>
    <p:extLst>
      <p:ext uri="{BB962C8B-B14F-4D97-AF65-F5344CB8AC3E}">
        <p14:creationId xmlns:p14="http://schemas.microsoft.com/office/powerpoint/2010/main" val="368244057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Дитинство</a:t>
            </a:r>
            <a:endParaRPr lang="uk-UA" b="1" dirty="0"/>
          </a:p>
        </p:txBody>
      </p:sp>
      <p:sp>
        <p:nvSpPr>
          <p:cNvPr id="3" name="Объект 2"/>
          <p:cNvSpPr>
            <a:spLocks noGrp="1"/>
          </p:cNvSpPr>
          <p:nvPr>
            <p:ph idx="1"/>
          </p:nvPr>
        </p:nvSpPr>
        <p:spPr>
          <a:xfrm>
            <a:off x="774700" y="1162638"/>
            <a:ext cx="3327400" cy="4613188"/>
          </a:xfrm>
        </p:spPr>
        <p:txBody>
          <a:bodyPr>
            <a:normAutofit lnSpcReduction="10000"/>
          </a:bodyPr>
          <a:lstStyle/>
          <a:p>
            <a:pPr marL="0" indent="0">
              <a:buNone/>
            </a:pPr>
            <a:r>
              <a:rPr lang="uk-UA" dirty="0"/>
              <a:t>Леонардо да Вінчі народився 15 квітня 1452 року в селищі </a:t>
            </a:r>
            <a:r>
              <a:rPr lang="uk-UA" dirty="0" err="1"/>
              <a:t>Анкіано</a:t>
            </a:r>
            <a:r>
              <a:rPr lang="uk-UA" dirty="0"/>
              <a:t> поблизу </a:t>
            </a:r>
            <a:r>
              <a:rPr lang="uk-UA" dirty="0" smtClean="0"/>
              <a:t>Вінчі, </a:t>
            </a:r>
            <a:r>
              <a:rPr lang="uk-UA" dirty="0"/>
              <a:t>о </a:t>
            </a:r>
            <a:r>
              <a:rPr lang="uk-UA" dirty="0" smtClean="0"/>
              <a:t>третій </a:t>
            </a:r>
            <a:r>
              <a:rPr lang="uk-UA" dirty="0"/>
              <a:t>годині </a:t>
            </a:r>
            <a:r>
              <a:rPr lang="uk-UA" dirty="0" smtClean="0"/>
              <a:t>ночі, </a:t>
            </a:r>
            <a:r>
              <a:rPr lang="uk-UA" dirty="0"/>
              <a:t>тобто о дев'ятій вечора за сучасним відліком </a:t>
            </a:r>
            <a:r>
              <a:rPr lang="uk-UA" dirty="0" smtClean="0"/>
              <a:t>часу. </a:t>
            </a:r>
            <a:r>
              <a:rPr lang="uk-UA" dirty="0"/>
              <a:t>Його батьками були 25-річний нотаріус </a:t>
            </a:r>
            <a:r>
              <a:rPr lang="uk-UA" dirty="0" err="1"/>
              <a:t>П'єро</a:t>
            </a:r>
            <a:r>
              <a:rPr lang="uk-UA" dirty="0"/>
              <a:t> і його кохана, селянка Катерина. Перші роки життя Леонардо провів разом з матір'ю. </a:t>
            </a:r>
            <a:r>
              <a:rPr lang="uk-UA" dirty="0" smtClean="0"/>
              <a:t>Його батько незабаром одружився з багатою і знатною дівчиною, але цей шлюб виявився бездітним, і </a:t>
            </a:r>
            <a:r>
              <a:rPr lang="uk-UA" dirty="0" err="1" smtClean="0"/>
              <a:t>П'єро</a:t>
            </a:r>
            <a:r>
              <a:rPr lang="uk-UA" dirty="0" smtClean="0"/>
              <a:t> забрав свого трирічного сина на виховання. </a:t>
            </a:r>
            <a:endParaRPr lang="uk-UA" dirty="0"/>
          </a:p>
        </p:txBody>
      </p:sp>
      <p:pic>
        <p:nvPicPr>
          <p:cNvPr id="5" name="Picture 2" descr="Такой разный Леонардо да Винчи: imit_omsu — LiveJourn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5586" y="827610"/>
            <a:ext cx="3745211" cy="528324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114283" y="1162638"/>
            <a:ext cx="2960117" cy="4247317"/>
          </a:xfrm>
          <a:prstGeom prst="rect">
            <a:avLst/>
          </a:prstGeom>
          <a:noFill/>
        </p:spPr>
        <p:txBody>
          <a:bodyPr wrap="square" rtlCol="0">
            <a:spAutoFit/>
          </a:bodyPr>
          <a:lstStyle/>
          <a:p>
            <a:r>
              <a:rPr lang="uk-UA" dirty="0" smtClean="0"/>
              <a:t>Розлучений з матір'ю Леонардо все життя намагався відтворити її образ у своїх шедеврах.</a:t>
            </a:r>
            <a:endParaRPr lang="en-US" dirty="0" smtClean="0"/>
          </a:p>
          <a:p>
            <a:endParaRPr lang="uk-UA" dirty="0" smtClean="0"/>
          </a:p>
          <a:p>
            <a:r>
              <a:rPr lang="uk-UA" dirty="0" smtClean="0"/>
              <a:t>Леонардо не мав прізвища в сучасному розумінні; «да Вінчі» означає просто «(родом) з містечка Вінчі». Повне його ім'я — Леонардо, син пана </a:t>
            </a:r>
            <a:r>
              <a:rPr lang="uk-UA" dirty="0" err="1" smtClean="0"/>
              <a:t>П'єро</a:t>
            </a:r>
            <a:r>
              <a:rPr lang="uk-UA" dirty="0" smtClean="0"/>
              <a:t> з Вінчі (</a:t>
            </a:r>
            <a:r>
              <a:rPr lang="uk-UA" dirty="0" err="1" smtClean="0"/>
              <a:t>італ</a:t>
            </a:r>
            <a:r>
              <a:rPr lang="uk-UA" dirty="0" smtClean="0"/>
              <a:t>. </a:t>
            </a:r>
            <a:r>
              <a:rPr lang="en-US" i="1" dirty="0" smtClean="0"/>
              <a:t>Leonardo di </a:t>
            </a:r>
            <a:r>
              <a:rPr lang="en-US" i="1" dirty="0" err="1" smtClean="0"/>
              <a:t>ser</a:t>
            </a:r>
            <a:r>
              <a:rPr lang="en-US" i="1" dirty="0" smtClean="0"/>
              <a:t> </a:t>
            </a:r>
            <a:r>
              <a:rPr lang="en-US" i="1" dirty="0" err="1" smtClean="0"/>
              <a:t>Piero</a:t>
            </a:r>
            <a:r>
              <a:rPr lang="en-US" i="1" dirty="0" smtClean="0"/>
              <a:t> da Vinci</a:t>
            </a:r>
            <a:r>
              <a:rPr lang="en-US" dirty="0" smtClean="0"/>
              <a:t>).</a:t>
            </a:r>
          </a:p>
          <a:p>
            <a:endParaRPr lang="uk-UA" dirty="0"/>
          </a:p>
        </p:txBody>
      </p:sp>
    </p:spTree>
    <p:extLst>
      <p:ext uri="{BB962C8B-B14F-4D97-AF65-F5344CB8AC3E}">
        <p14:creationId xmlns:p14="http://schemas.microsoft.com/office/powerpoint/2010/main" val="197381416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Гильдия Святого Луки - это... Что такое Гильдия Святого Луки?"/>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38" t="19112" r="4225" b="11372"/>
          <a:stretch/>
        </p:blipFill>
        <p:spPr bwMode="auto">
          <a:xfrm>
            <a:off x="5529385" y="3636773"/>
            <a:ext cx="5471355" cy="28444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212359" y="5431916"/>
            <a:ext cx="7115067" cy="1200329"/>
          </a:xfrm>
          <a:prstGeom prst="rect">
            <a:avLst/>
          </a:prstGeom>
          <a:noFill/>
        </p:spPr>
        <p:txBody>
          <a:bodyPr wrap="square" rtlCol="0">
            <a:spAutoFit/>
          </a:bodyPr>
          <a:lstStyle/>
          <a:p>
            <a:r>
              <a:rPr lang="uk-UA" b="1" i="1" dirty="0" smtClean="0">
                <a:ln w="3175">
                  <a:noFill/>
                </a:ln>
                <a:solidFill>
                  <a:schemeClr val="bg1"/>
                </a:solidFill>
                <a:effectLst>
                  <a:outerShdw blurRad="38100" dist="38100" dir="2700000" algn="tl">
                    <a:srgbClr val="000000">
                      <a:alpha val="43137"/>
                    </a:srgbClr>
                  </a:outerShdw>
                </a:effectLst>
              </a:rPr>
              <a:t>Гільдія Святого Луки</a:t>
            </a:r>
            <a:r>
              <a:rPr lang="uk-UA" i="1" dirty="0" smtClean="0">
                <a:ln w="3175">
                  <a:noFill/>
                </a:ln>
                <a:solidFill>
                  <a:schemeClr val="bg1"/>
                </a:solidFill>
                <a:effectLst>
                  <a:outerShdw blurRad="38100" dist="38100" dir="2700000" algn="tl">
                    <a:srgbClr val="000000">
                      <a:alpha val="43137"/>
                    </a:srgbClr>
                  </a:outerShdw>
                </a:effectLst>
              </a:rPr>
              <a:t> </a:t>
            </a:r>
            <a:r>
              <a:rPr lang="en-US" i="1" dirty="0" smtClean="0">
                <a:ln w="3175">
                  <a:noFill/>
                </a:ln>
                <a:solidFill>
                  <a:schemeClr val="bg1"/>
                </a:solidFill>
                <a:effectLst>
                  <a:outerShdw blurRad="38100" dist="38100" dir="2700000" algn="tl">
                    <a:srgbClr val="000000">
                      <a:alpha val="43137"/>
                    </a:srgbClr>
                  </a:outerShdw>
                </a:effectLst>
              </a:rPr>
              <a:t>— </a:t>
            </a:r>
            <a:r>
              <a:rPr lang="uk-UA" i="1" dirty="0" smtClean="0">
                <a:ln w="3175">
                  <a:noFill/>
                </a:ln>
                <a:solidFill>
                  <a:schemeClr val="bg1"/>
                </a:solidFill>
                <a:effectLst>
                  <a:outerShdw blurRad="38100" dist="38100" dir="2700000" algn="tl">
                    <a:srgbClr val="000000">
                      <a:alpha val="43137"/>
                    </a:srgbClr>
                  </a:outerShdw>
                </a:effectLst>
              </a:rPr>
              <a:t>цехові об'єднання художників, скульпторів і друкарів, що набули поширення з </a:t>
            </a:r>
            <a:r>
              <a:rPr lang="en-US" i="1" dirty="0" smtClean="0">
                <a:ln w="3175">
                  <a:noFill/>
                </a:ln>
                <a:solidFill>
                  <a:schemeClr val="bg1"/>
                </a:solidFill>
                <a:effectLst>
                  <a:outerShdw blurRad="38100" dist="38100" dir="2700000" algn="tl">
                    <a:srgbClr val="000000">
                      <a:alpha val="43137"/>
                    </a:srgbClr>
                  </a:outerShdw>
                </a:effectLst>
              </a:rPr>
              <a:t>XV </a:t>
            </a:r>
            <a:r>
              <a:rPr lang="uk-UA" i="1" dirty="0" smtClean="0">
                <a:ln w="3175">
                  <a:noFill/>
                </a:ln>
                <a:solidFill>
                  <a:schemeClr val="bg1"/>
                </a:solidFill>
                <a:effectLst>
                  <a:outerShdw blurRad="38100" dist="38100" dir="2700000" algn="tl">
                    <a:srgbClr val="000000">
                      <a:alpha val="43137"/>
                    </a:srgbClr>
                  </a:outerShdw>
                </a:effectLst>
              </a:rPr>
              <a:t>століття на Нижньому Рейні та </a:t>
            </a:r>
            <a:r>
              <a:rPr lang="uk-UA" i="1" dirty="0" smtClean="0">
                <a:ln w="3175">
                  <a:noFill/>
                </a:ln>
                <a:solidFill>
                  <a:schemeClr val="bg1"/>
                </a:solidFill>
              </a:rPr>
              <a:t>в Нідерландах.</a:t>
            </a:r>
            <a:endParaRPr lang="uk-UA" i="1" dirty="0">
              <a:ln w="3175">
                <a:noFill/>
              </a:ln>
              <a:solidFill>
                <a:schemeClr val="bg1"/>
              </a:solidFill>
            </a:endParaRPr>
          </a:p>
        </p:txBody>
      </p:sp>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Навчання</a:t>
            </a:r>
            <a:endParaRPr lang="uk-UA" b="1" dirty="0"/>
          </a:p>
        </p:txBody>
      </p:sp>
      <p:sp>
        <p:nvSpPr>
          <p:cNvPr id="3" name="Объект 2"/>
          <p:cNvSpPr>
            <a:spLocks noGrp="1"/>
          </p:cNvSpPr>
          <p:nvPr>
            <p:ph idx="1"/>
          </p:nvPr>
        </p:nvSpPr>
        <p:spPr>
          <a:xfrm>
            <a:off x="774700" y="1162638"/>
            <a:ext cx="10502900" cy="4613188"/>
          </a:xfrm>
        </p:spPr>
        <p:txBody>
          <a:bodyPr>
            <a:normAutofit/>
          </a:bodyPr>
          <a:lstStyle/>
          <a:p>
            <a:pPr marL="0" indent="0">
              <a:buNone/>
            </a:pPr>
            <a:r>
              <a:rPr lang="uk-UA" dirty="0"/>
              <a:t>Першим вчителем Леонардо (коли йому було приблизно 15 років) вважають </a:t>
            </a:r>
            <a:r>
              <a:rPr lang="uk-UA" dirty="0" err="1"/>
              <a:t>Андреа</a:t>
            </a:r>
            <a:r>
              <a:rPr lang="uk-UA" dirty="0"/>
              <a:t> </a:t>
            </a:r>
            <a:r>
              <a:rPr lang="uk-UA" dirty="0" err="1"/>
              <a:t>дель</a:t>
            </a:r>
            <a:r>
              <a:rPr lang="uk-UA" dirty="0"/>
              <a:t> </a:t>
            </a:r>
            <a:r>
              <a:rPr lang="uk-UA" dirty="0" err="1"/>
              <a:t>Верроккіо</a:t>
            </a:r>
            <a:r>
              <a:rPr lang="uk-UA" dirty="0"/>
              <a:t> </a:t>
            </a:r>
            <a:r>
              <a:rPr lang="uk-UA" dirty="0" smtClean="0"/>
              <a:t>(</a:t>
            </a:r>
            <a:r>
              <a:rPr lang="en-US" i="1" dirty="0" smtClean="0"/>
              <a:t>Andrea </a:t>
            </a:r>
            <a:r>
              <a:rPr lang="en-US" i="1" dirty="0"/>
              <a:t>del Verrocchio</a:t>
            </a:r>
            <a:r>
              <a:rPr lang="en-US" dirty="0"/>
              <a:t>), </a:t>
            </a:r>
            <a:r>
              <a:rPr lang="uk-UA" dirty="0"/>
              <a:t>італійського скульптора та художника епохи Відродження. </a:t>
            </a:r>
            <a:endParaRPr lang="uk-UA" dirty="0"/>
          </a:p>
        </p:txBody>
      </p:sp>
      <p:pic>
        <p:nvPicPr>
          <p:cNvPr id="4098" name="Picture 2" descr="Андреа дель Верроккьо . Обсуждение на LiveInternet - Российский Сервис  Онлайн-Дневников"/>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508" y="2275207"/>
            <a:ext cx="2882899" cy="395126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533650" y="2095152"/>
            <a:ext cx="8743950" cy="2031325"/>
          </a:xfrm>
          <a:prstGeom prst="rect">
            <a:avLst/>
          </a:prstGeom>
          <a:noFill/>
        </p:spPr>
        <p:txBody>
          <a:bodyPr wrap="square" rtlCol="0">
            <a:spAutoFit/>
          </a:bodyPr>
          <a:lstStyle/>
          <a:p>
            <a:r>
              <a:rPr lang="uk-UA" dirty="0" smtClean="0"/>
              <a:t> У майстерні </a:t>
            </a:r>
            <a:r>
              <a:rPr lang="uk-UA" dirty="0" err="1" smtClean="0"/>
              <a:t>Верроккіо</a:t>
            </a:r>
            <a:r>
              <a:rPr lang="uk-UA" dirty="0" smtClean="0"/>
              <a:t>, що містилася </a:t>
            </a:r>
            <a:r>
              <a:rPr lang="uk-UA" dirty="0" smtClean="0"/>
              <a:t>в </a:t>
            </a:r>
            <a:r>
              <a:rPr lang="uk-UA" dirty="0" smtClean="0"/>
              <a:t>інтелектуальному </a:t>
            </a:r>
          </a:p>
          <a:p>
            <a:r>
              <a:rPr lang="uk-UA" dirty="0" smtClean="0"/>
              <a:t>      центрі тодішньої Італії — місті Флоренції, Леонардо вивчав </a:t>
            </a:r>
          </a:p>
          <a:p>
            <a:r>
              <a:rPr lang="uk-UA" dirty="0"/>
              <a:t> </a:t>
            </a:r>
            <a:r>
              <a:rPr lang="uk-UA" dirty="0" smtClean="0"/>
              <a:t>        </a:t>
            </a:r>
            <a:r>
              <a:rPr lang="uk-UA" dirty="0" smtClean="0"/>
              <a:t>також гуманітарні науки, тут він набув деяких технічних знань. </a:t>
            </a:r>
          </a:p>
          <a:p>
            <a:r>
              <a:rPr lang="uk-UA" dirty="0" smtClean="0"/>
              <a:t>            У 1473 році, у віці 20 років, Леонардо да Вінчі </a:t>
            </a:r>
          </a:p>
          <a:p>
            <a:r>
              <a:rPr lang="uk-UA" dirty="0" smtClean="0"/>
              <a:t>               отримав кваліфікацію майстра в </a:t>
            </a:r>
            <a:r>
              <a:rPr lang="uk-UA" i="1" dirty="0" smtClean="0"/>
              <a:t>Гільдії Святого Луки</a:t>
            </a:r>
            <a:r>
              <a:rPr lang="uk-UA" dirty="0" smtClean="0"/>
              <a:t>.</a:t>
            </a:r>
          </a:p>
          <a:p>
            <a:endParaRPr lang="uk-UA" dirty="0" smtClean="0"/>
          </a:p>
          <a:p>
            <a:endParaRPr lang="uk-UA" dirty="0"/>
          </a:p>
        </p:txBody>
      </p:sp>
      <p:sp>
        <p:nvSpPr>
          <p:cNvPr id="7" name="TextBox 6"/>
          <p:cNvSpPr txBox="1"/>
          <p:nvPr/>
        </p:nvSpPr>
        <p:spPr>
          <a:xfrm>
            <a:off x="3200451" y="5431915"/>
            <a:ext cx="7115067" cy="1200329"/>
          </a:xfrm>
          <a:prstGeom prst="rect">
            <a:avLst/>
          </a:prstGeom>
          <a:noFill/>
        </p:spPr>
        <p:txBody>
          <a:bodyPr wrap="square" rtlCol="0">
            <a:spAutoFit/>
          </a:bodyPr>
          <a:lstStyle/>
          <a:p>
            <a:r>
              <a:rPr lang="uk-UA" b="1" i="1" dirty="0" smtClean="0">
                <a:ln w="3175">
                  <a:noFill/>
                </a:ln>
                <a:solidFill>
                  <a:schemeClr val="accent6"/>
                </a:solidFill>
              </a:rPr>
              <a:t>Гільдія Святого Луки</a:t>
            </a:r>
            <a:r>
              <a:rPr lang="uk-UA" i="1" dirty="0" smtClean="0">
                <a:ln w="3175">
                  <a:noFill/>
                </a:ln>
                <a:solidFill>
                  <a:schemeClr val="accent6"/>
                </a:solidFill>
              </a:rPr>
              <a:t> </a:t>
            </a:r>
            <a:r>
              <a:rPr lang="en-US" i="1" dirty="0" smtClean="0">
                <a:ln w="3175">
                  <a:noFill/>
                </a:ln>
                <a:solidFill>
                  <a:schemeClr val="accent6"/>
                </a:solidFill>
              </a:rPr>
              <a:t>— </a:t>
            </a:r>
            <a:r>
              <a:rPr lang="uk-UA" i="1" dirty="0" smtClean="0">
                <a:ln w="3175">
                  <a:noFill/>
                </a:ln>
                <a:solidFill>
                  <a:schemeClr val="accent6"/>
                </a:solidFill>
              </a:rPr>
              <a:t>цехові об'єднання художників, скульпторів і друкарів, що набули поширення з </a:t>
            </a:r>
            <a:r>
              <a:rPr lang="en-US" i="1" dirty="0" smtClean="0">
                <a:ln w="3175">
                  <a:noFill/>
                </a:ln>
                <a:solidFill>
                  <a:schemeClr val="accent6"/>
                </a:solidFill>
              </a:rPr>
              <a:t>XV </a:t>
            </a:r>
            <a:r>
              <a:rPr lang="uk-UA" i="1" dirty="0" smtClean="0">
                <a:ln w="3175">
                  <a:noFill/>
                </a:ln>
                <a:solidFill>
                  <a:schemeClr val="accent6"/>
                </a:solidFill>
              </a:rPr>
              <a:t>століття на Нижньому Рейні та в Нідерландах.</a:t>
            </a:r>
            <a:endParaRPr lang="uk-UA" i="1" dirty="0">
              <a:ln w="3175">
                <a:noFill/>
              </a:ln>
              <a:solidFill>
                <a:schemeClr val="accent6"/>
              </a:solidFill>
            </a:endParaRPr>
          </a:p>
        </p:txBody>
      </p:sp>
    </p:spTree>
    <p:extLst>
      <p:ext uri="{BB962C8B-B14F-4D97-AF65-F5344CB8AC3E}">
        <p14:creationId xmlns:p14="http://schemas.microsoft.com/office/powerpoint/2010/main" val="2219816514"/>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Творчість Леонардо да Вінчі</a:t>
            </a:r>
            <a:endParaRPr lang="uk-UA" b="1" dirty="0"/>
          </a:p>
        </p:txBody>
      </p:sp>
      <p:pic>
        <p:nvPicPr>
          <p:cNvPr id="9218" name="Picture 2" descr="Портрет Жиневры Бенчи Леонардо да Винчи. Жиневра де Бенчи, Ginevra de'  Benci - картина, описание, анализ&l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750" y="1372188"/>
            <a:ext cx="4181475" cy="48768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9700" y="1372188"/>
            <a:ext cx="10105652" cy="1754326"/>
          </a:xfrm>
          <a:prstGeom prst="rect">
            <a:avLst/>
          </a:prstGeom>
          <a:noFill/>
        </p:spPr>
        <p:txBody>
          <a:bodyPr wrap="none" rtlCol="0">
            <a:spAutoFit/>
          </a:bodyPr>
          <a:lstStyle/>
          <a:p>
            <a:r>
              <a:rPr lang="uk-UA" dirty="0"/>
              <a:t> </a:t>
            </a:r>
            <a:r>
              <a:rPr lang="uk-UA" dirty="0" smtClean="0"/>
              <a:t>            </a:t>
            </a:r>
            <a:r>
              <a:rPr lang="uk-UA" dirty="0" smtClean="0"/>
              <a:t>Як художник Леонардо да Вінчі стоїть на грані двох епох — </a:t>
            </a:r>
          </a:p>
          <a:p>
            <a:r>
              <a:rPr lang="uk-UA" dirty="0" smtClean="0"/>
              <a:t>                   раннього і високого Відродження. </a:t>
            </a:r>
          </a:p>
          <a:p>
            <a:r>
              <a:rPr lang="uk-UA" dirty="0"/>
              <a:t> </a:t>
            </a:r>
            <a:r>
              <a:rPr lang="uk-UA" dirty="0" smtClean="0"/>
              <a:t>                     </a:t>
            </a:r>
            <a:r>
              <a:rPr lang="uk-UA" dirty="0" smtClean="0"/>
              <a:t>Він підсумовує багатий художній досвід </a:t>
            </a:r>
            <a:r>
              <a:rPr lang="en-US" dirty="0" smtClean="0"/>
              <a:t>XV </a:t>
            </a:r>
            <a:r>
              <a:rPr lang="uk-UA" dirty="0" smtClean="0"/>
              <a:t>століття, і він закладає основи </a:t>
            </a:r>
          </a:p>
          <a:p>
            <a:r>
              <a:rPr lang="uk-UA" dirty="0" smtClean="0"/>
              <a:t>                          для мистецтва </a:t>
            </a:r>
            <a:r>
              <a:rPr lang="en-US" dirty="0" smtClean="0"/>
              <a:t>XVI </a:t>
            </a:r>
            <a:r>
              <a:rPr lang="uk-UA" dirty="0" smtClean="0"/>
              <a:t>століття. Леонардо ставить собі метою дати об’єктивне </a:t>
            </a:r>
          </a:p>
          <a:p>
            <a:r>
              <a:rPr lang="uk-UA" dirty="0" smtClean="0"/>
              <a:t>                             відображення дійсності. Але цю дійсність він сприймає вже по-іншому. </a:t>
            </a:r>
          </a:p>
          <a:p>
            <a:r>
              <a:rPr lang="uk-UA" dirty="0" smtClean="0"/>
              <a:t>                               Він шукає узагальнених форм, типових рішень, ясної художньої мови. </a:t>
            </a:r>
          </a:p>
        </p:txBody>
      </p:sp>
      <p:sp>
        <p:nvSpPr>
          <p:cNvPr id="6" name="TextBox 5"/>
          <p:cNvSpPr txBox="1"/>
          <p:nvPr/>
        </p:nvSpPr>
        <p:spPr>
          <a:xfrm>
            <a:off x="2085975" y="3126514"/>
            <a:ext cx="9210675" cy="3416320"/>
          </a:xfrm>
          <a:prstGeom prst="rect">
            <a:avLst/>
          </a:prstGeom>
          <a:noFill/>
        </p:spPr>
        <p:txBody>
          <a:bodyPr wrap="square" rtlCol="0">
            <a:spAutoFit/>
          </a:bodyPr>
          <a:lstStyle/>
          <a:p>
            <a:r>
              <a:rPr lang="uk-UA" dirty="0" smtClean="0"/>
              <a:t>                     Його вже не задовольняє аналітичний реалізм </a:t>
            </a:r>
            <a:r>
              <a:rPr lang="en-US" dirty="0" smtClean="0"/>
              <a:t>XV </a:t>
            </a:r>
            <a:r>
              <a:rPr lang="uk-UA" dirty="0" smtClean="0"/>
              <a:t>століття, </a:t>
            </a:r>
          </a:p>
          <a:p>
            <a:r>
              <a:rPr lang="uk-UA" dirty="0" smtClean="0"/>
              <a:t>                      у якому інтерес до деталей нерідко затемнював головне. </a:t>
            </a:r>
          </a:p>
          <a:p>
            <a:r>
              <a:rPr lang="uk-UA" dirty="0" smtClean="0"/>
              <a:t>                      Його цікавлять нові задачі — удосконалення психологічних </a:t>
            </a:r>
          </a:p>
          <a:p>
            <a:r>
              <a:rPr lang="uk-UA" dirty="0" smtClean="0"/>
              <a:t>                     засобів вираження і більш глибоке розкриття внутрішнього </a:t>
            </a:r>
          </a:p>
          <a:p>
            <a:r>
              <a:rPr lang="uk-UA" dirty="0" smtClean="0"/>
              <a:t>                    світу людини, спрощення композиційного ладу заради досягнення </a:t>
            </a:r>
          </a:p>
          <a:p>
            <a:r>
              <a:rPr lang="uk-UA" dirty="0" smtClean="0"/>
              <a:t>                   більшої монументальності, використання світлотіні </a:t>
            </a:r>
          </a:p>
          <a:p>
            <a:r>
              <a:rPr lang="uk-UA" dirty="0" smtClean="0"/>
              <a:t>                 з метою посилення життєвості образів, розробка реалістичного </a:t>
            </a:r>
          </a:p>
          <a:p>
            <a:r>
              <a:rPr lang="uk-UA" dirty="0" smtClean="0"/>
              <a:t>               творчого методу і підведення під нього міцної теоретичної основи. </a:t>
            </a:r>
          </a:p>
          <a:p>
            <a:r>
              <a:rPr lang="uk-UA" dirty="0" smtClean="0"/>
              <a:t>            Реаліст у науці, Леонардо залишається реалістом і в мистецтві. </a:t>
            </a:r>
          </a:p>
          <a:p>
            <a:r>
              <a:rPr lang="uk-UA" dirty="0" smtClean="0"/>
              <a:t>         Але його реалізм знаменує більш високий ступінь розвитку.</a:t>
            </a:r>
          </a:p>
          <a:p>
            <a:endParaRPr lang="uk-UA" dirty="0" smtClean="0"/>
          </a:p>
          <a:p>
            <a:endParaRPr lang="uk-UA" dirty="0"/>
          </a:p>
        </p:txBody>
      </p:sp>
    </p:spTree>
    <p:extLst>
      <p:ext uri="{BB962C8B-B14F-4D97-AF65-F5344CB8AC3E}">
        <p14:creationId xmlns:p14="http://schemas.microsoft.com/office/powerpoint/2010/main" val="1530762170"/>
      </p:ext>
    </p:extLst>
  </p:cSld>
  <p:clrMapOvr>
    <a:masterClrMapping/>
  </p:clrMapOvr>
  <p:transition spd="slow">
    <p:cove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Творчість: Таємна вечеря</a:t>
            </a:r>
            <a:endParaRPr lang="uk-UA" b="1" dirty="0"/>
          </a:p>
        </p:txBody>
      </p:sp>
      <p:pic>
        <p:nvPicPr>
          <p:cNvPr id="5122" name="Picture 2" descr="Таємна Вечеря Леонардо да Вінчі"/>
          <p:cNvPicPr>
            <a:picLocks noChangeAspect="1" noChangeArrowheads="1"/>
          </p:cNvPicPr>
          <p:nvPr/>
        </p:nvPicPr>
        <p:blipFill rotWithShape="1">
          <a:blip r:embed="rId2">
            <a:extLst>
              <a:ext uri="{28A0092B-C50C-407E-A947-70E740481C1C}">
                <a14:useLocalDpi xmlns:a14="http://schemas.microsoft.com/office/drawing/2010/main" val="0"/>
              </a:ext>
            </a:extLst>
          </a:blip>
          <a:srcRect l="3068" t="28686" r="3432" b="9666"/>
          <a:stretch/>
        </p:blipFill>
        <p:spPr bwMode="auto">
          <a:xfrm>
            <a:off x="2058670" y="2377032"/>
            <a:ext cx="7124700" cy="2184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
        <p:nvSpPr>
          <p:cNvPr id="3" name="Объект 2"/>
          <p:cNvSpPr>
            <a:spLocks noGrp="1"/>
          </p:cNvSpPr>
          <p:nvPr>
            <p:ph idx="1"/>
          </p:nvPr>
        </p:nvSpPr>
        <p:spPr>
          <a:xfrm>
            <a:off x="774700" y="1162638"/>
            <a:ext cx="10502900" cy="4613188"/>
          </a:xfrm>
        </p:spPr>
        <p:txBody>
          <a:bodyPr>
            <a:normAutofit/>
          </a:bodyPr>
          <a:lstStyle/>
          <a:p>
            <a:pPr marL="0" indent="0">
              <a:buNone/>
            </a:pPr>
            <a:r>
              <a:rPr lang="uk-UA" dirty="0"/>
              <a:t>У 1495-97 роках, на замовлення герцога </a:t>
            </a:r>
            <a:r>
              <a:rPr lang="uk-UA" dirty="0" err="1"/>
              <a:t>Лодовіко</a:t>
            </a:r>
            <a:r>
              <a:rPr lang="uk-UA" dirty="0"/>
              <a:t>, да Вінчі приступив до виконання оформлення однієї із стін трапезної міланського монастиря Санта Марія </a:t>
            </a:r>
            <a:r>
              <a:rPr lang="uk-UA" dirty="0" err="1"/>
              <a:t>делле</a:t>
            </a:r>
            <a:r>
              <a:rPr lang="uk-UA" dirty="0"/>
              <a:t> Граціє. </a:t>
            </a:r>
            <a:r>
              <a:rPr lang="uk-UA" dirty="0"/>
              <a:t/>
            </a:r>
            <a:br>
              <a:rPr lang="uk-UA" dirty="0"/>
            </a:br>
            <a:r>
              <a:rPr lang="uk-UA" dirty="0"/>
              <a:t>Два роки життя пішло на завершення роботи – величезної фрески орієнтовним розміром чотири з половиною на вісім з половиною метрів. </a:t>
            </a:r>
            <a:endParaRPr lang="uk-UA" dirty="0"/>
          </a:p>
        </p:txBody>
      </p:sp>
      <p:sp>
        <p:nvSpPr>
          <p:cNvPr id="4" name="TextBox 3"/>
          <p:cNvSpPr txBox="1"/>
          <p:nvPr/>
        </p:nvSpPr>
        <p:spPr>
          <a:xfrm>
            <a:off x="774700" y="4628697"/>
            <a:ext cx="10502900" cy="1754326"/>
          </a:xfrm>
          <a:prstGeom prst="rect">
            <a:avLst/>
          </a:prstGeom>
          <a:noFill/>
        </p:spPr>
        <p:txBody>
          <a:bodyPr wrap="square" rtlCol="0">
            <a:spAutoFit/>
          </a:bodyPr>
          <a:lstStyle/>
          <a:p>
            <a:r>
              <a:rPr lang="uk-UA" dirty="0"/>
              <a:t>Уперше Леонардо розмістив фігуру Іуди, зрадника Христа, серед інших апостолів. Уперше майстру вдалося передати емоційну реакцію учнів, коли Ісус за вечерею сказав, що серед них є зрадник. </a:t>
            </a:r>
            <a:r>
              <a:rPr lang="uk-UA" dirty="0" smtClean="0"/>
              <a:t/>
            </a:r>
            <a:br>
              <a:rPr lang="uk-UA" dirty="0" smtClean="0"/>
            </a:br>
            <a:r>
              <a:rPr lang="uk-UA" dirty="0"/>
              <a:t>Композиція розділена на чотири групи. </a:t>
            </a:r>
            <a:r>
              <a:rPr lang="uk-UA" dirty="0" smtClean="0"/>
              <a:t/>
            </a:r>
            <a:br>
              <a:rPr lang="uk-UA" dirty="0" smtClean="0"/>
            </a:br>
            <a:r>
              <a:rPr lang="uk-UA" dirty="0"/>
              <a:t>У центрі – Ісус Христос. Він щойно сказав пророчі слова про зраду. Апостоли вражені. Іуда – третій зліва, з мішечком монет. Він вагався. Поряд – улюблений учень Христа – Іоанн. </a:t>
            </a:r>
          </a:p>
        </p:txBody>
      </p:sp>
    </p:spTree>
    <p:extLst>
      <p:ext uri="{BB962C8B-B14F-4D97-AF65-F5344CB8AC3E}">
        <p14:creationId xmlns:p14="http://schemas.microsoft.com/office/powerpoint/2010/main" val="1233320007"/>
      </p:ext>
    </p:extLst>
  </p:cSld>
  <p:clrMapOvr>
    <a:masterClrMapping/>
  </p:clrMapOvr>
  <p:transition spd="slow">
    <p:cov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Творчість: Джоконда</a:t>
            </a:r>
            <a:endParaRPr lang="uk-UA" b="1" dirty="0"/>
          </a:p>
        </p:txBody>
      </p:sp>
      <p:sp>
        <p:nvSpPr>
          <p:cNvPr id="3" name="Объект 2"/>
          <p:cNvSpPr>
            <a:spLocks noGrp="1"/>
          </p:cNvSpPr>
          <p:nvPr>
            <p:ph idx="1"/>
          </p:nvPr>
        </p:nvSpPr>
        <p:spPr>
          <a:xfrm>
            <a:off x="774700" y="1162638"/>
            <a:ext cx="3368675" cy="4613188"/>
          </a:xfrm>
        </p:spPr>
        <p:txBody>
          <a:bodyPr>
            <a:noAutofit/>
          </a:bodyPr>
          <a:lstStyle/>
          <a:p>
            <a:pPr marL="0" indent="0">
              <a:buNone/>
            </a:pPr>
            <a:r>
              <a:rPr lang="uk-UA" dirty="0"/>
              <a:t>У 1499 році французи захопили </a:t>
            </a:r>
            <a:r>
              <a:rPr lang="uk-UA" dirty="0" smtClean="0"/>
              <a:t>Мілан, Леонардо </a:t>
            </a:r>
            <a:r>
              <a:rPr lang="uk-UA" dirty="0"/>
              <a:t>да Вінчі був змушений покинути місто. Почалися його мандри у розшуках притулку. На деякий час художник зупинився у Флоренції. Тут, за однією із версій, на замовлення багатого флорентійця </a:t>
            </a:r>
            <a:r>
              <a:rPr lang="uk-UA" dirty="0" err="1"/>
              <a:t>Франческо</a:t>
            </a:r>
            <a:r>
              <a:rPr lang="uk-UA" dirty="0"/>
              <a:t> ді </a:t>
            </a:r>
            <a:r>
              <a:rPr lang="uk-UA" dirty="0" err="1"/>
              <a:t>Бартоломео</a:t>
            </a:r>
            <a:r>
              <a:rPr lang="uk-UA" dirty="0"/>
              <a:t> </a:t>
            </a:r>
            <a:r>
              <a:rPr lang="uk-UA" dirty="0" err="1"/>
              <a:t>дель</a:t>
            </a:r>
            <a:r>
              <a:rPr lang="uk-UA" dirty="0"/>
              <a:t> Джокондо він створив портрет третьої дружини замовника – Мадонни (або </a:t>
            </a:r>
            <a:r>
              <a:rPr lang="uk-UA" dirty="0" err="1"/>
              <a:t>Мони</a:t>
            </a:r>
            <a:r>
              <a:rPr lang="uk-UA" dirty="0"/>
              <a:t>) Лізи. Хоча багато сучасних дослідників вважають цей історичний факт недоведеним і переконані, що на картині зображена інша особа. </a:t>
            </a:r>
            <a:endParaRPr lang="uk-UA" dirty="0"/>
          </a:p>
        </p:txBody>
      </p:sp>
      <p:pic>
        <p:nvPicPr>
          <p:cNvPr id="6146" name="Picture 2" descr="Джоконд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4675" y="1162637"/>
            <a:ext cx="3390900" cy="4876801"/>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
        <p:nvSpPr>
          <p:cNvPr id="7" name="Объект 2"/>
          <p:cNvSpPr txBox="1">
            <a:spLocks/>
          </p:cNvSpPr>
          <p:nvPr/>
        </p:nvSpPr>
        <p:spPr>
          <a:xfrm>
            <a:off x="8016875" y="1162637"/>
            <a:ext cx="3368675" cy="4613188"/>
          </a:xfrm>
          <a:prstGeom prst="rect">
            <a:avLst/>
          </a:prstGeom>
        </p:spPr>
        <p:txBody>
          <a:bodyPr vert="horz" lIns="91440" tIns="45720" rIns="91440" bIns="45720" rtlCol="0">
            <a:no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marL="0" indent="0">
              <a:buNone/>
            </a:pPr>
            <a:r>
              <a:rPr lang="uk-UA" dirty="0"/>
              <a:t>Сучасні дослідники прийшли до висновку, що на картині </a:t>
            </a:r>
            <a:r>
              <a:rPr lang="uk-UA" dirty="0" err="1"/>
              <a:t>Мона</a:t>
            </a:r>
            <a:r>
              <a:rPr lang="uk-UA" dirty="0"/>
              <a:t> Ліза вагітна. Це ще одна таємниця, яку художник досконало приховав у складках одягу Джоконди. </a:t>
            </a:r>
            <a:r>
              <a:rPr lang="uk-UA" dirty="0"/>
              <a:t/>
            </a:r>
            <a:br>
              <a:rPr lang="uk-UA" dirty="0"/>
            </a:br>
            <a:r>
              <a:rPr lang="uk-UA" dirty="0"/>
              <a:t>І хоча „</a:t>
            </a:r>
            <a:r>
              <a:rPr lang="uk-UA" dirty="0" err="1"/>
              <a:t>Мона</a:t>
            </a:r>
            <a:r>
              <a:rPr lang="uk-UA" dirty="0"/>
              <a:t> Ліза” створена в Італії, місцем її зберігання є Париж. Колишній королівський палац Лувр став місцем, в якому зачудований глядач може споглядати таємничу посмішку найзагадковішої жінки, яка коли–небудь зображувалася на художньому полотні. </a:t>
            </a:r>
            <a:endParaRPr lang="uk-UA" dirty="0"/>
          </a:p>
        </p:txBody>
      </p:sp>
    </p:spTree>
    <p:extLst>
      <p:ext uri="{BB962C8B-B14F-4D97-AF65-F5344CB8AC3E}">
        <p14:creationId xmlns:p14="http://schemas.microsoft.com/office/powerpoint/2010/main" val="1631156384"/>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Творчість: Пані з горностаєм</a:t>
            </a:r>
            <a:endParaRPr lang="uk-UA" b="1" dirty="0"/>
          </a:p>
        </p:txBody>
      </p:sp>
      <p:sp>
        <p:nvSpPr>
          <p:cNvPr id="3" name="Объект 2"/>
          <p:cNvSpPr>
            <a:spLocks noGrp="1"/>
          </p:cNvSpPr>
          <p:nvPr>
            <p:ph idx="1"/>
          </p:nvPr>
        </p:nvSpPr>
        <p:spPr>
          <a:xfrm>
            <a:off x="4470400" y="1095963"/>
            <a:ext cx="6731000" cy="4613188"/>
          </a:xfrm>
        </p:spPr>
        <p:txBody>
          <a:bodyPr>
            <a:noAutofit/>
          </a:bodyPr>
          <a:lstStyle/>
          <a:p>
            <a:pPr marL="0" indent="0">
              <a:buNone/>
            </a:pPr>
            <a:r>
              <a:rPr lang="uk-UA" b="1" dirty="0" smtClean="0"/>
              <a:t>«Пані </a:t>
            </a:r>
            <a:r>
              <a:rPr lang="uk-UA" b="1" dirty="0"/>
              <a:t>з </a:t>
            </a:r>
            <a:r>
              <a:rPr lang="uk-UA" b="1" dirty="0" smtClean="0"/>
              <a:t>горностаєм»</a:t>
            </a:r>
            <a:r>
              <a:rPr lang="uk-UA" dirty="0"/>
              <a:t> </a:t>
            </a:r>
            <a:r>
              <a:rPr lang="uk-UA" dirty="0" smtClean="0"/>
              <a:t>(</a:t>
            </a:r>
            <a:r>
              <a:rPr lang="en-US" i="1" dirty="0" err="1" smtClean="0"/>
              <a:t>Dama</a:t>
            </a:r>
            <a:r>
              <a:rPr lang="en-US" i="1" dirty="0" smtClean="0"/>
              <a:t> </a:t>
            </a:r>
            <a:r>
              <a:rPr lang="en-US" i="1" dirty="0"/>
              <a:t>con </a:t>
            </a:r>
            <a:r>
              <a:rPr lang="en-US" i="1" dirty="0" err="1"/>
              <a:t>l'ermellino</a:t>
            </a:r>
            <a:r>
              <a:rPr lang="en-US" dirty="0"/>
              <a:t>) — </a:t>
            </a:r>
            <a:r>
              <a:rPr lang="uk-UA" dirty="0"/>
              <a:t>жіночий портрет пензля Леонардо да Вінчі, написаний близько 1489—1490 років. На думку багатьох дослідників, зображує </a:t>
            </a:r>
            <a:r>
              <a:rPr lang="uk-UA" dirty="0" err="1"/>
              <a:t>Чечилію</a:t>
            </a:r>
            <a:r>
              <a:rPr lang="uk-UA" dirty="0"/>
              <a:t> </a:t>
            </a:r>
            <a:r>
              <a:rPr lang="uk-UA" dirty="0" err="1"/>
              <a:t>Галлерані</a:t>
            </a:r>
            <a:r>
              <a:rPr lang="uk-UA" dirty="0"/>
              <a:t> і написаний в період, коли вона була коханкою міланського герцога </a:t>
            </a:r>
            <a:r>
              <a:rPr lang="uk-UA" dirty="0" err="1"/>
              <a:t>Людовіко</a:t>
            </a:r>
            <a:r>
              <a:rPr lang="uk-UA" dirty="0"/>
              <a:t> </a:t>
            </a:r>
            <a:r>
              <a:rPr lang="uk-UA" dirty="0" err="1" smtClean="0"/>
              <a:t>Сфорца</a:t>
            </a:r>
            <a:r>
              <a:rPr lang="uk-UA" dirty="0" smtClean="0"/>
              <a:t>. </a:t>
            </a:r>
            <a:r>
              <a:rPr lang="uk-UA" dirty="0"/>
              <a:t>В літературі прийнято вказувати, що на портреті зображена 17-річна </a:t>
            </a:r>
            <a:r>
              <a:rPr lang="uk-UA" dirty="0" err="1" smtClean="0"/>
              <a:t>Чечилія</a:t>
            </a:r>
            <a:r>
              <a:rPr lang="uk-UA" dirty="0" smtClean="0"/>
              <a:t>, що, проте, не може бути доведеним. Існують </a:t>
            </a:r>
            <a:r>
              <a:rPr lang="uk-UA" dirty="0"/>
              <a:t>непрямі дані про </a:t>
            </a:r>
            <a:r>
              <a:rPr lang="uk-UA" dirty="0" smtClean="0"/>
              <a:t>її знайомство з Леонардо, вона </a:t>
            </a:r>
            <a:r>
              <a:rPr lang="uk-UA" dirty="0"/>
              <a:t>зустрілася з ним в замку </a:t>
            </a:r>
            <a:r>
              <a:rPr lang="uk-UA" dirty="0" err="1"/>
              <a:t>Сфорца</a:t>
            </a:r>
            <a:r>
              <a:rPr lang="uk-UA" dirty="0"/>
              <a:t>, як вважається, в 1489 році він почав писати її портрет. Вона запрошувала його на зустрічі міланських інтелектуалів, на яких обговорювалися філософія та інші науки, </a:t>
            </a:r>
            <a:r>
              <a:rPr lang="uk-UA" dirty="0" err="1"/>
              <a:t>Чечилія</a:t>
            </a:r>
            <a:r>
              <a:rPr lang="uk-UA" dirty="0"/>
              <a:t> особисто головувала на цих зустрічах.</a:t>
            </a:r>
          </a:p>
          <a:p>
            <a:pPr marL="0" indent="0">
              <a:buNone/>
            </a:pPr>
            <a:r>
              <a:rPr lang="uk-UA" dirty="0"/>
              <a:t>У Леонардо </a:t>
            </a:r>
            <a:r>
              <a:rPr lang="uk-UA" dirty="0" err="1"/>
              <a:t>збереглась</a:t>
            </a:r>
            <a:r>
              <a:rPr lang="uk-UA" dirty="0"/>
              <a:t> чернетка листа, ймовірно адресованого </a:t>
            </a:r>
            <a:r>
              <a:rPr lang="uk-UA" dirty="0" err="1"/>
              <a:t>Чечилії</a:t>
            </a:r>
            <a:r>
              <a:rPr lang="uk-UA" dirty="0"/>
              <a:t>, що починається</a:t>
            </a:r>
            <a:r>
              <a:rPr lang="uk-UA" dirty="0" smtClean="0"/>
              <a:t>: </a:t>
            </a:r>
            <a:r>
              <a:rPr lang="uk-UA" i="1" dirty="0" smtClean="0"/>
              <a:t>«</a:t>
            </a:r>
            <a:r>
              <a:rPr lang="uk-UA" i="1" dirty="0"/>
              <a:t>Кохана моя богиня …»</a:t>
            </a:r>
            <a:r>
              <a:rPr lang="uk-UA" dirty="0"/>
              <a:t> (</a:t>
            </a:r>
            <a:r>
              <a:rPr lang="en-US" i="1" dirty="0" err="1"/>
              <a:t>amantissima</a:t>
            </a:r>
            <a:r>
              <a:rPr lang="en-US" i="1" dirty="0"/>
              <a:t> </a:t>
            </a:r>
            <a:r>
              <a:rPr lang="en-US" i="1" dirty="0" err="1"/>
              <a:t>mia</a:t>
            </a:r>
            <a:r>
              <a:rPr lang="en-US" i="1" dirty="0"/>
              <a:t> diva</a:t>
            </a:r>
            <a:r>
              <a:rPr lang="en-US" dirty="0"/>
              <a:t>). </a:t>
            </a:r>
            <a:r>
              <a:rPr lang="uk-UA" dirty="0"/>
              <a:t>Існують припущення про інтимний зв'язок між Леонардо і </a:t>
            </a:r>
            <a:r>
              <a:rPr lang="uk-UA" dirty="0" err="1"/>
              <a:t>Чечилією</a:t>
            </a:r>
            <a:r>
              <a:rPr lang="uk-UA" dirty="0"/>
              <a:t>, але вони мало обґрунтовані, оскільки подібний стиль письма не був характерний для любовного листування, а достовірні свідчення про інтерес Леонардо до жінок відсутні.</a:t>
            </a:r>
          </a:p>
          <a:p>
            <a:pPr marL="0" indent="0">
              <a:buNone/>
            </a:pPr>
            <a:endParaRPr lang="uk-UA" dirty="0"/>
          </a:p>
        </p:txBody>
      </p:sp>
      <p:pic>
        <p:nvPicPr>
          <p:cNvPr id="7170" name="Picture 2" descr="Пані з горностаєм — Вікіпеді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243" y="1162638"/>
            <a:ext cx="3784283" cy="51492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6362817"/>
      </p:ext>
    </p:extLst>
  </p:cSld>
  <p:clrMapOvr>
    <a:masterClrMapping/>
  </p:clrMapOvr>
  <p:transition spd="slow">
    <p:cove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smtClean="0"/>
              <a:t>Творчість: Спаситель світу</a:t>
            </a:r>
            <a:endParaRPr lang="uk-UA" b="1" dirty="0"/>
          </a:p>
        </p:txBody>
      </p:sp>
      <p:sp>
        <p:nvSpPr>
          <p:cNvPr id="3" name="Объект 2"/>
          <p:cNvSpPr>
            <a:spLocks noGrp="1"/>
          </p:cNvSpPr>
          <p:nvPr>
            <p:ph idx="1"/>
          </p:nvPr>
        </p:nvSpPr>
        <p:spPr>
          <a:xfrm>
            <a:off x="4876800" y="1019763"/>
            <a:ext cx="6386286" cy="4613188"/>
          </a:xfrm>
        </p:spPr>
        <p:txBody>
          <a:bodyPr>
            <a:noAutofit/>
          </a:bodyPr>
          <a:lstStyle/>
          <a:p>
            <a:pPr marL="0" indent="0">
              <a:buNone/>
            </a:pPr>
            <a:r>
              <a:rPr lang="uk-UA" b="1" dirty="0"/>
              <a:t>«Спаситель світу»</a:t>
            </a:r>
            <a:r>
              <a:rPr lang="uk-UA" dirty="0"/>
              <a:t> — картина Леонардо да Вінчі, яку довгий час вважали втраченою. Її замовником зазвичай називають короля Франції Людовіка </a:t>
            </a:r>
            <a:r>
              <a:rPr lang="en-US" dirty="0" smtClean="0"/>
              <a:t>XII. </a:t>
            </a:r>
            <a:r>
              <a:rPr lang="uk-UA" dirty="0"/>
              <a:t>Кілька ескізів зберігаються у Віндзорському </a:t>
            </a:r>
            <a:r>
              <a:rPr lang="uk-UA" dirty="0" smtClean="0"/>
              <a:t>замку. Припускають</a:t>
            </a:r>
            <a:r>
              <a:rPr lang="uk-UA" dirty="0"/>
              <a:t>, що одна з них і є сильно зіпсованим оригіналом Леонардо, закінченим кимось із його майстерні</a:t>
            </a:r>
            <a:r>
              <a:rPr lang="uk-UA" dirty="0" smtClean="0"/>
              <a:t>.</a:t>
            </a:r>
          </a:p>
          <a:p>
            <a:pPr marL="0" indent="0">
              <a:buNone/>
            </a:pPr>
            <a:r>
              <a:rPr lang="uk-UA" dirty="0"/>
              <a:t>Упродовж десятиліть маркіз де Гане намагався переконати музейне співтовариство в первинності того "Спасителя", який прикрашав його маєток у Парижі. За версією де Гане, один з колишніх власників картини, барон де </a:t>
            </a:r>
            <a:r>
              <a:rPr lang="uk-UA" dirty="0" err="1"/>
              <a:t>Ларанті</a:t>
            </a:r>
            <a:r>
              <a:rPr lang="uk-UA" dirty="0"/>
              <a:t>, придбав її у </a:t>
            </a:r>
            <a:r>
              <a:rPr lang="en-US" dirty="0"/>
              <a:t>XIX </a:t>
            </a:r>
            <a:r>
              <a:rPr lang="uk-UA" dirty="0"/>
              <a:t>столітті з монастиря в Нанті, куди заповіла передати роботу вдова Людовика </a:t>
            </a:r>
            <a:r>
              <a:rPr lang="en-US" dirty="0" smtClean="0"/>
              <a:t>XII.</a:t>
            </a:r>
            <a:endParaRPr lang="en-US" dirty="0"/>
          </a:p>
          <a:p>
            <a:pPr marL="0" indent="0">
              <a:buNone/>
            </a:pPr>
            <a:r>
              <a:rPr lang="uk-UA" dirty="0" smtClean="0"/>
              <a:t>У </a:t>
            </a:r>
            <a:r>
              <a:rPr lang="uk-UA" dirty="0"/>
              <a:t>1999 році картину продали на аукціоні «</a:t>
            </a:r>
            <a:r>
              <a:rPr lang="uk-UA" dirty="0" err="1"/>
              <a:t>Сотбі</a:t>
            </a:r>
            <a:r>
              <a:rPr lang="uk-UA" dirty="0"/>
              <a:t>» за $332 000.</a:t>
            </a:r>
          </a:p>
          <a:p>
            <a:pPr marL="0" indent="0">
              <a:buNone/>
            </a:pPr>
            <a:endParaRPr lang="uk-UA" dirty="0"/>
          </a:p>
        </p:txBody>
      </p:sp>
      <p:pic>
        <p:nvPicPr>
          <p:cNvPr id="10242" name="Picture 2" descr="Спаситель світу (Леонардо да Вінчі) — Вікіпедія"/>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80" t="1031" r="2448" b="2016"/>
          <a:stretch/>
        </p:blipFill>
        <p:spPr bwMode="auto">
          <a:xfrm>
            <a:off x="400049" y="1197183"/>
            <a:ext cx="4019551" cy="5327441"/>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189264"/>
      </p:ext>
    </p:extLst>
  </p:cSld>
  <p:clrMapOvr>
    <a:masterClrMapping/>
  </p:clrMapOvr>
  <p:transition spd="slow">
    <p:cove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37095"/>
            <a:ext cx="9692640" cy="669830"/>
          </a:xfrm>
        </p:spPr>
        <p:txBody>
          <a:bodyPr>
            <a:normAutofit fontScale="90000"/>
          </a:bodyPr>
          <a:lstStyle/>
          <a:p>
            <a:r>
              <a:rPr lang="uk-UA" b="1" dirty="0" smtClean="0"/>
              <a:t>Творчість: Мадонна в скелях</a:t>
            </a:r>
            <a:endParaRPr lang="uk-UA" b="1" dirty="0"/>
          </a:p>
        </p:txBody>
      </p:sp>
      <p:pic>
        <p:nvPicPr>
          <p:cNvPr id="11271" name="Picture 7" descr="Virgin of the Rocks (Louvre).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789"/>
          <a:stretch/>
        </p:blipFill>
        <p:spPr bwMode="auto">
          <a:xfrm>
            <a:off x="0" y="2114295"/>
            <a:ext cx="3014767" cy="4737356"/>
          </a:xfrm>
          <a:prstGeom prst="rect">
            <a:avLst/>
          </a:prstGeom>
          <a:noFill/>
          <a:extLst>
            <a:ext uri="{909E8E84-426E-40DD-AFC4-6F175D3DCCD1}">
              <a14:hiddenFill xmlns:a14="http://schemas.microsoft.com/office/drawing/2010/main">
                <a:solidFill>
                  <a:srgbClr val="FFFFFF"/>
                </a:solidFill>
              </a14:hiddenFill>
            </a:ext>
          </a:extLst>
        </p:spPr>
      </p:pic>
      <p:pic>
        <p:nvPicPr>
          <p:cNvPr id="11273" name="Picture 9" descr="Leonardo da Vinci Virgin of the Rocks (National Gallery Lond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1698" b="1729"/>
          <a:stretch/>
        </p:blipFill>
        <p:spPr bwMode="auto">
          <a:xfrm>
            <a:off x="8114151" y="1948167"/>
            <a:ext cx="3182499" cy="490348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228600" y="713358"/>
            <a:ext cx="10972800" cy="646331"/>
          </a:xfrm>
          <a:prstGeom prst="rect">
            <a:avLst/>
          </a:prstGeom>
          <a:noFill/>
        </p:spPr>
        <p:txBody>
          <a:bodyPr wrap="square" rtlCol="0">
            <a:spAutoFit/>
          </a:bodyPr>
          <a:lstStyle/>
          <a:p>
            <a:r>
              <a:rPr lang="uk-UA" b="1" dirty="0" smtClean="0"/>
              <a:t>«Мадонна в скелях»</a:t>
            </a:r>
            <a:r>
              <a:rPr lang="uk-UA" dirty="0" smtClean="0"/>
              <a:t>, </a:t>
            </a:r>
            <a:r>
              <a:rPr lang="uk-UA" b="1" dirty="0" smtClean="0"/>
              <a:t>«Мадонна в гроті»</a:t>
            </a:r>
            <a:r>
              <a:rPr lang="uk-UA" dirty="0" smtClean="0"/>
              <a:t> (</a:t>
            </a:r>
            <a:r>
              <a:rPr lang="en-US" i="1" dirty="0" smtClean="0"/>
              <a:t>La </a:t>
            </a:r>
            <a:r>
              <a:rPr lang="en-US" i="1" dirty="0" err="1" smtClean="0"/>
              <a:t>Vergine</a:t>
            </a:r>
            <a:r>
              <a:rPr lang="en-US" i="1" dirty="0" smtClean="0"/>
              <a:t> </a:t>
            </a:r>
            <a:r>
              <a:rPr lang="en-US" i="1" dirty="0" err="1" smtClean="0"/>
              <a:t>delle</a:t>
            </a:r>
            <a:r>
              <a:rPr lang="en-US" i="1" dirty="0" smtClean="0"/>
              <a:t> </a:t>
            </a:r>
            <a:r>
              <a:rPr lang="en-US" i="1" dirty="0" err="1" smtClean="0"/>
              <a:t>rocce</a:t>
            </a:r>
            <a:r>
              <a:rPr lang="en-US" dirty="0" smtClean="0"/>
              <a:t>) — </a:t>
            </a:r>
            <a:r>
              <a:rPr lang="uk-UA" dirty="0" smtClean="0"/>
              <a:t>назва двох картин Леонардо да Вінчі, одна з яких виставлена в Луврі, а інша в Лондонській Національній галереї.</a:t>
            </a:r>
            <a:endParaRPr lang="uk-UA" dirty="0"/>
          </a:p>
        </p:txBody>
      </p:sp>
      <p:sp>
        <p:nvSpPr>
          <p:cNvPr id="3" name="Объект 2"/>
          <p:cNvSpPr>
            <a:spLocks noGrp="1"/>
          </p:cNvSpPr>
          <p:nvPr>
            <p:ph idx="1"/>
          </p:nvPr>
        </p:nvSpPr>
        <p:spPr>
          <a:xfrm>
            <a:off x="401062" y="1359689"/>
            <a:ext cx="10439915" cy="733389"/>
          </a:xfrm>
        </p:spPr>
        <p:txBody>
          <a:bodyPr>
            <a:noAutofit/>
          </a:bodyPr>
          <a:lstStyle/>
          <a:p>
            <a:pPr marL="0" indent="0">
              <a:buNone/>
            </a:pPr>
            <a:r>
              <a:rPr lang="uk-UA" dirty="0" smtClean="0"/>
              <a:t>На </a:t>
            </a:r>
            <a:r>
              <a:rPr lang="uk-UA" dirty="0"/>
              <a:t>картині зображена Діва Марія на колінах, що кладе руку на голову Івана Хрестителя. Праворуч ангел притримує немовля Ісуса, який підняв руку в жесті благословення. </a:t>
            </a:r>
          </a:p>
        </p:txBody>
      </p:sp>
      <p:sp>
        <p:nvSpPr>
          <p:cNvPr id="10" name="TextBox 9"/>
          <p:cNvSpPr txBox="1"/>
          <p:nvPr/>
        </p:nvSpPr>
        <p:spPr>
          <a:xfrm>
            <a:off x="3104922" y="2042386"/>
            <a:ext cx="5009229" cy="4801314"/>
          </a:xfrm>
          <a:prstGeom prst="rect">
            <a:avLst/>
          </a:prstGeom>
          <a:noFill/>
        </p:spPr>
        <p:txBody>
          <a:bodyPr wrap="square" rtlCol="0">
            <a:spAutoFit/>
          </a:bodyPr>
          <a:lstStyle/>
          <a:p>
            <a:r>
              <a:rPr lang="uk-UA" dirty="0" smtClean="0"/>
              <a:t>В </a:t>
            </a:r>
            <a:r>
              <a:rPr lang="uk-UA" dirty="0" err="1" smtClean="0"/>
              <a:t>луврській</a:t>
            </a:r>
            <a:r>
              <a:rPr lang="uk-UA" dirty="0" smtClean="0"/>
              <a:t> копії янгол показує рукою на маленького Івана Хрестителя, а в лондонській — ні. Також картини дещо відрізняються за кольором. Вся сцена сповнена ніжності і спокою, що дуже контрастує з пейзажним тлом, яке складається з стрімких скель. Леонардо передає глибину простору не тільки з допомогою геометрії, але і за допомогою розробленого ним прийому </a:t>
            </a:r>
            <a:r>
              <a:rPr lang="uk-UA" dirty="0" err="1" smtClean="0"/>
              <a:t>сфумато</a:t>
            </a:r>
            <a:r>
              <a:rPr lang="uk-UA" dirty="0" smtClean="0"/>
              <a:t>, коли обриси предметів пом'якшуються для акцентування і їх ніби огортає легка димка. </a:t>
            </a:r>
            <a:r>
              <a:rPr lang="ru-RU" dirty="0" err="1" smtClean="0"/>
              <a:t>Цю</a:t>
            </a:r>
            <a:r>
              <a:rPr lang="ru-RU" dirty="0" smtClean="0"/>
              <a:t> </a:t>
            </a:r>
            <a:r>
              <a:rPr lang="ru-RU" dirty="0" err="1" smtClean="0"/>
              <a:t>вівтарну</a:t>
            </a:r>
            <a:r>
              <a:rPr lang="ru-RU" dirty="0" smtClean="0"/>
              <a:t> картину Леонардо </a:t>
            </a:r>
            <a:r>
              <a:rPr lang="ru-RU" dirty="0" err="1" smtClean="0"/>
              <a:t>замовило</a:t>
            </a:r>
            <a:r>
              <a:rPr lang="ru-RU" dirty="0" smtClean="0"/>
              <a:t> </a:t>
            </a:r>
            <a:r>
              <a:rPr lang="ru-RU" dirty="0" err="1" smtClean="0"/>
              <a:t>одне</a:t>
            </a:r>
            <a:r>
              <a:rPr lang="ru-RU" dirty="0" smtClean="0"/>
              <a:t> </a:t>
            </a:r>
            <a:r>
              <a:rPr lang="ru-RU" dirty="0" err="1" smtClean="0"/>
              <a:t>релігійне</a:t>
            </a:r>
            <a:r>
              <a:rPr lang="ru-RU" dirty="0" smtClean="0"/>
              <a:t> братство, </a:t>
            </a:r>
            <a:r>
              <a:rPr lang="ru-RU" dirty="0" err="1" smtClean="0"/>
              <a:t>проте</a:t>
            </a:r>
            <a:r>
              <a:rPr lang="ru-RU" dirty="0" smtClean="0"/>
              <a:t> через </a:t>
            </a:r>
            <a:r>
              <a:rPr lang="ru-RU" dirty="0" err="1" smtClean="0"/>
              <a:t>розходження</a:t>
            </a:r>
            <a:r>
              <a:rPr lang="ru-RU" dirty="0" smtClean="0"/>
              <a:t> в </a:t>
            </a:r>
            <a:r>
              <a:rPr lang="ru-RU" dirty="0" err="1" smtClean="0"/>
              <a:t>ціні</a:t>
            </a:r>
            <a:r>
              <a:rPr lang="ru-RU" dirty="0" smtClean="0"/>
              <a:t> художник </a:t>
            </a:r>
            <a:r>
              <a:rPr lang="ru-RU" dirty="0" err="1" smtClean="0"/>
              <a:t>вирішив</a:t>
            </a:r>
            <a:r>
              <a:rPr lang="ru-RU" dirty="0" smtClean="0"/>
              <a:t> </a:t>
            </a:r>
            <a:r>
              <a:rPr lang="ru-RU" dirty="0" err="1" smtClean="0"/>
              <a:t>її</a:t>
            </a:r>
            <a:r>
              <a:rPr lang="ru-RU" dirty="0" smtClean="0"/>
              <a:t> </a:t>
            </a:r>
            <a:r>
              <a:rPr lang="ru-RU" dirty="0" err="1" smtClean="0"/>
              <a:t>залишити</a:t>
            </a:r>
            <a:r>
              <a:rPr lang="ru-RU" dirty="0" smtClean="0"/>
              <a:t> в себе</a:t>
            </a:r>
            <a:r>
              <a:rPr lang="uk-UA" dirty="0" smtClean="0"/>
              <a:t>.</a:t>
            </a:r>
          </a:p>
          <a:p>
            <a:endParaRPr lang="uk-UA" dirty="0"/>
          </a:p>
        </p:txBody>
      </p:sp>
      <p:sp>
        <p:nvSpPr>
          <p:cNvPr id="12" name="Прямоугольник 11"/>
          <p:cNvSpPr/>
          <p:nvPr/>
        </p:nvSpPr>
        <p:spPr>
          <a:xfrm>
            <a:off x="-161925" y="6589954"/>
            <a:ext cx="3266847" cy="270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err="1" smtClean="0">
                <a:solidFill>
                  <a:schemeClr val="tx1"/>
                </a:solidFill>
              </a:rPr>
              <a:t>Луврська</a:t>
            </a:r>
            <a:r>
              <a:rPr lang="uk-UA" dirty="0" smtClean="0">
                <a:solidFill>
                  <a:schemeClr val="tx1"/>
                </a:solidFill>
              </a:rPr>
              <a:t> версія</a:t>
            </a:r>
            <a:endParaRPr lang="uk-UA" dirty="0">
              <a:solidFill>
                <a:schemeClr val="tx1"/>
              </a:solidFill>
            </a:endParaRPr>
          </a:p>
        </p:txBody>
      </p:sp>
      <p:sp>
        <p:nvSpPr>
          <p:cNvPr id="16" name="Прямоугольник 15"/>
          <p:cNvSpPr/>
          <p:nvPr/>
        </p:nvSpPr>
        <p:spPr>
          <a:xfrm>
            <a:off x="8029803" y="6592330"/>
            <a:ext cx="3266847" cy="270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smtClean="0">
                <a:solidFill>
                  <a:schemeClr val="tx1"/>
                </a:solidFill>
              </a:rPr>
              <a:t>Лондонська версія</a:t>
            </a:r>
            <a:endParaRPr lang="uk-UA" dirty="0">
              <a:solidFill>
                <a:schemeClr val="tx1"/>
              </a:solidFill>
            </a:endParaRPr>
          </a:p>
        </p:txBody>
      </p:sp>
    </p:spTree>
    <p:extLst>
      <p:ext uri="{BB962C8B-B14F-4D97-AF65-F5344CB8AC3E}">
        <p14:creationId xmlns:p14="http://schemas.microsoft.com/office/powerpoint/2010/main" val="78687818"/>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7035" y="96510"/>
            <a:ext cx="9692640" cy="669830"/>
          </a:xfrm>
        </p:spPr>
        <p:txBody>
          <a:bodyPr>
            <a:normAutofit fontScale="90000"/>
          </a:bodyPr>
          <a:lstStyle/>
          <a:p>
            <a:r>
              <a:rPr lang="uk-UA" b="1" dirty="0" smtClean="0"/>
              <a:t>Творчість: </a:t>
            </a:r>
            <a:r>
              <a:rPr lang="uk-UA" b="1" dirty="0" err="1" smtClean="0"/>
              <a:t>Благовіщення</a:t>
            </a:r>
            <a:endParaRPr lang="uk-UA" b="1" dirty="0"/>
          </a:p>
        </p:txBody>
      </p:sp>
      <p:sp>
        <p:nvSpPr>
          <p:cNvPr id="3" name="Объект 2"/>
          <p:cNvSpPr>
            <a:spLocks noGrp="1"/>
          </p:cNvSpPr>
          <p:nvPr>
            <p:ph idx="1"/>
          </p:nvPr>
        </p:nvSpPr>
        <p:spPr>
          <a:xfrm>
            <a:off x="466811" y="631840"/>
            <a:ext cx="10943624" cy="4613188"/>
          </a:xfrm>
        </p:spPr>
        <p:txBody>
          <a:bodyPr>
            <a:noAutofit/>
          </a:bodyPr>
          <a:lstStyle/>
          <a:p>
            <a:pPr marL="0" indent="0">
              <a:buNone/>
            </a:pPr>
            <a:r>
              <a:rPr lang="uk-UA" b="1" dirty="0" err="1"/>
              <a:t>Благовіщення</a:t>
            </a:r>
            <a:r>
              <a:rPr lang="uk-UA" dirty="0"/>
              <a:t> </a:t>
            </a:r>
            <a:r>
              <a:rPr lang="uk-UA" dirty="0" smtClean="0"/>
              <a:t>(</a:t>
            </a:r>
            <a:r>
              <a:rPr lang="en-US" i="1" dirty="0" err="1" smtClean="0"/>
              <a:t>Annunciazione</a:t>
            </a:r>
            <a:r>
              <a:rPr lang="en-US" dirty="0"/>
              <a:t>) — </a:t>
            </a:r>
            <a:r>
              <a:rPr lang="uk-UA" dirty="0"/>
              <a:t>о</a:t>
            </a:r>
            <a:r>
              <a:rPr lang="uk-UA" dirty="0" smtClean="0"/>
              <a:t>дна </a:t>
            </a:r>
            <a:r>
              <a:rPr lang="uk-UA" dirty="0"/>
              <a:t>з перших картин да Вінчі на релігійну тему. Художник написав картину, будучи ще учнем в </a:t>
            </a:r>
            <a:r>
              <a:rPr lang="uk-UA" dirty="0" err="1"/>
              <a:t>майтерні</a:t>
            </a:r>
            <a:r>
              <a:rPr lang="uk-UA" dirty="0"/>
              <a:t> </a:t>
            </a:r>
            <a:r>
              <a:rPr lang="uk-UA" dirty="0" err="1"/>
              <a:t>Андреа</a:t>
            </a:r>
            <a:r>
              <a:rPr lang="uk-UA" dirty="0"/>
              <a:t> </a:t>
            </a:r>
            <a:r>
              <a:rPr lang="uk-UA" dirty="0" err="1"/>
              <a:t>дель</a:t>
            </a:r>
            <a:r>
              <a:rPr lang="uk-UA" dirty="0"/>
              <a:t> </a:t>
            </a:r>
            <a:r>
              <a:rPr lang="uk-UA" dirty="0" err="1"/>
              <a:t>Верроккіо</a:t>
            </a:r>
            <a:r>
              <a:rPr lang="uk-UA" dirty="0" smtClean="0"/>
              <a:t>.</a:t>
            </a:r>
            <a:r>
              <a:rPr lang="ru-RU" dirty="0"/>
              <a:t> </a:t>
            </a:r>
            <a:r>
              <a:rPr lang="ru-RU" dirty="0" smtClean="0"/>
              <a:t>Вона написана </a:t>
            </a:r>
            <a:r>
              <a:rPr lang="ru-RU" dirty="0"/>
              <a:t>як </a:t>
            </a:r>
            <a:r>
              <a:rPr lang="ru-RU" dirty="0" err="1"/>
              <a:t>запрестольний</a:t>
            </a:r>
            <a:r>
              <a:rPr lang="ru-RU" dirty="0"/>
              <a:t> образ для церкви </a:t>
            </a:r>
            <a:r>
              <a:rPr lang="ru-RU" dirty="0" err="1"/>
              <a:t>жіночого</a:t>
            </a:r>
            <a:r>
              <a:rPr lang="ru-RU" dirty="0"/>
              <a:t> </a:t>
            </a:r>
            <a:r>
              <a:rPr lang="ru-RU" dirty="0" err="1"/>
              <a:t>монастиря</a:t>
            </a:r>
            <a:r>
              <a:rPr lang="ru-RU" dirty="0"/>
              <a:t> Святого </a:t>
            </a:r>
            <a:r>
              <a:rPr lang="ru-RU" dirty="0" err="1"/>
              <a:t>Бартоломео</a:t>
            </a:r>
            <a:r>
              <a:rPr lang="ru-RU" dirty="0"/>
              <a:t> в Монте-</a:t>
            </a:r>
            <a:r>
              <a:rPr lang="ru-RU" dirty="0" err="1"/>
              <a:t>Олівето</a:t>
            </a:r>
            <a:r>
              <a:rPr lang="ru-RU" dirty="0"/>
              <a:t>-</a:t>
            </a:r>
            <a:r>
              <a:rPr lang="ru-RU" dirty="0" err="1"/>
              <a:t>Маджоре</a:t>
            </a:r>
            <a:r>
              <a:rPr lang="ru-RU" dirty="0"/>
              <a:t> </a:t>
            </a:r>
            <a:r>
              <a:rPr lang="ru-RU" dirty="0" err="1"/>
              <a:t>неподалік</a:t>
            </a:r>
            <a:r>
              <a:rPr lang="ru-RU" dirty="0"/>
              <a:t> </a:t>
            </a:r>
            <a:r>
              <a:rPr lang="ru-RU" dirty="0" err="1" smtClean="0"/>
              <a:t>Флоренції</a:t>
            </a:r>
            <a:r>
              <a:rPr lang="ru-RU" dirty="0" smtClean="0"/>
              <a:t>. </a:t>
            </a:r>
            <a:r>
              <a:rPr lang="uk-UA" dirty="0" smtClean="0"/>
              <a:t>На </a:t>
            </a:r>
            <a:r>
              <a:rPr lang="uk-UA" dirty="0"/>
              <a:t>картині зображено подію, яка описана в Євангелії від Луки (Лук. 1:26-39), коли архангел </a:t>
            </a:r>
            <a:r>
              <a:rPr lang="uk-UA" dirty="0" err="1"/>
              <a:t>Гавриїл</a:t>
            </a:r>
            <a:r>
              <a:rPr lang="uk-UA" dirty="0"/>
              <a:t>, посланий Богом, проголосив: </a:t>
            </a:r>
            <a:r>
              <a:rPr lang="uk-UA" i="1" dirty="0"/>
              <a:t>«Радуйся, Благодатна! Господь з Тобою» </a:t>
            </a:r>
            <a:r>
              <a:rPr lang="uk-UA" dirty="0"/>
              <a:t>і повідомив Діві Марії про її вагітність. Також архангел наказав назвати народженого сина Ісусом</a:t>
            </a:r>
            <a:r>
              <a:rPr lang="uk-UA" dirty="0" smtClean="0"/>
              <a:t>.</a:t>
            </a:r>
            <a:r>
              <a:rPr lang="uk-UA" dirty="0"/>
              <a:t> </a:t>
            </a:r>
            <a:r>
              <a:rPr lang="uk-UA" dirty="0" smtClean="0"/>
              <a:t>На </a:t>
            </a:r>
            <a:r>
              <a:rPr lang="uk-UA" dirty="0"/>
              <a:t>передньому плані художник зобразив крилатого архангела </a:t>
            </a:r>
            <a:r>
              <a:rPr lang="uk-UA" dirty="0" err="1"/>
              <a:t>Гавриїла</a:t>
            </a:r>
            <a:r>
              <a:rPr lang="uk-UA" dirty="0"/>
              <a:t> в поклоні з білою лілією (символ непорочності Діви Марії) в лівій руці. Правою рукою архангел благословляє Марію, яка сидить біля свого будинку. Шати архангела стеляться по килиму з квітів і трав, зображених досить умовно. Діву Марію художник, згідно з традицією, пише з Біблією, яка поміщена на мармурову підставку, багато прикрашену рельєфом. </a:t>
            </a:r>
          </a:p>
        </p:txBody>
      </p:sp>
      <p:pic>
        <p:nvPicPr>
          <p:cNvPr id="12290" name="Picture 2" descr="Annunciation (Leonardo) (cropped).jpg"/>
          <p:cNvPicPr>
            <a:picLocks noChangeAspect="1" noChangeArrowheads="1"/>
          </p:cNvPicPr>
          <p:nvPr/>
        </p:nvPicPr>
        <p:blipFill rotWithShape="1">
          <a:blip r:embed="rId2">
            <a:extLst>
              <a:ext uri="{28A0092B-C50C-407E-A947-70E740481C1C}">
                <a14:useLocalDpi xmlns:a14="http://schemas.microsoft.com/office/drawing/2010/main" val="0"/>
              </a:ext>
            </a:extLst>
          </a:blip>
          <a:srcRect t="4855" b="8599"/>
          <a:stretch/>
        </p:blipFill>
        <p:spPr bwMode="auto">
          <a:xfrm>
            <a:off x="2254078" y="3632056"/>
            <a:ext cx="8380124" cy="32259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698527"/>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4700" y="236553"/>
            <a:ext cx="9692640" cy="669830"/>
          </a:xfrm>
        </p:spPr>
        <p:txBody>
          <a:bodyPr>
            <a:normAutofit fontScale="90000"/>
          </a:bodyPr>
          <a:lstStyle/>
          <a:p>
            <a:r>
              <a:rPr lang="uk-UA" b="1" dirty="0" err="1" smtClean="0"/>
              <a:t>Вітрувіанська</a:t>
            </a:r>
            <a:r>
              <a:rPr lang="uk-UA" b="1" dirty="0" smtClean="0"/>
              <a:t> людина</a:t>
            </a:r>
            <a:endParaRPr lang="uk-UA" b="1" dirty="0"/>
          </a:p>
        </p:txBody>
      </p:sp>
      <p:sp>
        <p:nvSpPr>
          <p:cNvPr id="3" name="Объект 2"/>
          <p:cNvSpPr>
            <a:spLocks noGrp="1"/>
          </p:cNvSpPr>
          <p:nvPr>
            <p:ph idx="1"/>
          </p:nvPr>
        </p:nvSpPr>
        <p:spPr>
          <a:xfrm>
            <a:off x="774700" y="1019763"/>
            <a:ext cx="6119586" cy="4613188"/>
          </a:xfrm>
        </p:spPr>
        <p:txBody>
          <a:bodyPr>
            <a:noAutofit/>
          </a:bodyPr>
          <a:lstStyle/>
          <a:p>
            <a:pPr marL="0" indent="0">
              <a:buNone/>
            </a:pPr>
            <a:r>
              <a:rPr lang="ru-RU" b="1" dirty="0" err="1" smtClean="0"/>
              <a:t>Вітрувіанська</a:t>
            </a:r>
            <a:r>
              <a:rPr lang="ru-RU" b="1" dirty="0" smtClean="0"/>
              <a:t> </a:t>
            </a:r>
            <a:r>
              <a:rPr lang="ru-RU" b="1" dirty="0" err="1" smtClean="0"/>
              <a:t>людина</a:t>
            </a:r>
            <a:r>
              <a:rPr lang="ru-RU" dirty="0"/>
              <a:t> — </a:t>
            </a:r>
            <a:r>
              <a:rPr lang="ru-RU" dirty="0" err="1"/>
              <a:t>знаменитий</a:t>
            </a:r>
            <a:r>
              <a:rPr lang="ru-RU" dirty="0"/>
              <a:t> </a:t>
            </a:r>
            <a:r>
              <a:rPr lang="ru-RU" dirty="0" err="1"/>
              <a:t>малюнок</a:t>
            </a:r>
            <a:r>
              <a:rPr lang="ru-RU" dirty="0"/>
              <a:t>, </a:t>
            </a:r>
            <a:r>
              <a:rPr lang="ru-RU" dirty="0" err="1"/>
              <a:t>що</a:t>
            </a:r>
            <a:r>
              <a:rPr lang="ru-RU" dirty="0"/>
              <a:t> </a:t>
            </a:r>
            <a:r>
              <a:rPr lang="ru-RU" dirty="0" err="1"/>
              <a:t>супроводжується</a:t>
            </a:r>
            <a:r>
              <a:rPr lang="ru-RU" dirty="0"/>
              <a:t> </a:t>
            </a:r>
            <a:r>
              <a:rPr lang="ru-RU" dirty="0" err="1"/>
              <a:t>пояснювальними</a:t>
            </a:r>
            <a:r>
              <a:rPr lang="ru-RU" dirty="0"/>
              <a:t> </a:t>
            </a:r>
            <a:r>
              <a:rPr lang="ru-RU" dirty="0" err="1"/>
              <a:t>написами</a:t>
            </a:r>
            <a:r>
              <a:rPr lang="ru-RU" dirty="0"/>
              <a:t>, </a:t>
            </a:r>
            <a:r>
              <a:rPr lang="ru-RU" dirty="0" err="1"/>
              <a:t>виконаний</a:t>
            </a:r>
            <a:r>
              <a:rPr lang="ru-RU" dirty="0"/>
              <a:t> Леонардо да </a:t>
            </a:r>
            <a:r>
              <a:rPr lang="ru-RU" dirty="0" err="1" smtClean="0"/>
              <a:t>Вінчі</a:t>
            </a:r>
            <a:r>
              <a:rPr lang="ru-RU" dirty="0" smtClean="0"/>
              <a:t>, </a:t>
            </a:r>
            <a:r>
              <a:rPr lang="ru-RU" dirty="0" err="1" smtClean="0"/>
              <a:t>поміщений</a:t>
            </a:r>
            <a:r>
              <a:rPr lang="ru-RU" dirty="0" smtClean="0"/>
              <a:t> </a:t>
            </a:r>
            <a:r>
              <a:rPr lang="ru-RU" dirty="0"/>
              <a:t>в одному з </a:t>
            </a:r>
            <a:r>
              <a:rPr lang="ru-RU" dirty="0" err="1"/>
              <a:t>його</a:t>
            </a:r>
            <a:r>
              <a:rPr lang="ru-RU" dirty="0"/>
              <a:t> </a:t>
            </a:r>
            <a:r>
              <a:rPr lang="ru-RU" dirty="0" err="1"/>
              <a:t>журналів</a:t>
            </a:r>
            <a:r>
              <a:rPr lang="ru-RU" dirty="0"/>
              <a:t>. На </a:t>
            </a:r>
            <a:r>
              <a:rPr lang="ru-RU" dirty="0" err="1"/>
              <a:t>ньому</a:t>
            </a:r>
            <a:r>
              <a:rPr lang="ru-RU" dirty="0"/>
              <a:t> </a:t>
            </a:r>
            <a:r>
              <a:rPr lang="ru-RU" dirty="0" err="1"/>
              <a:t>зображена</a:t>
            </a:r>
            <a:r>
              <a:rPr lang="ru-RU" dirty="0"/>
              <a:t> </a:t>
            </a:r>
            <a:r>
              <a:rPr lang="ru-RU" dirty="0" err="1"/>
              <a:t>фігура</a:t>
            </a:r>
            <a:r>
              <a:rPr lang="ru-RU" dirty="0"/>
              <a:t> </a:t>
            </a:r>
            <a:r>
              <a:rPr lang="ru-RU" dirty="0" err="1"/>
              <a:t>оголеного</a:t>
            </a:r>
            <a:r>
              <a:rPr lang="ru-RU" dirty="0"/>
              <a:t> </a:t>
            </a:r>
            <a:r>
              <a:rPr lang="ru-RU" dirty="0" err="1"/>
              <a:t>чоловіка</a:t>
            </a:r>
            <a:r>
              <a:rPr lang="ru-RU" dirty="0"/>
              <a:t> в </a:t>
            </a:r>
            <a:r>
              <a:rPr lang="ru-RU" dirty="0" err="1"/>
              <a:t>двох</a:t>
            </a:r>
            <a:r>
              <a:rPr lang="ru-RU" dirty="0"/>
              <a:t> </a:t>
            </a:r>
            <a:r>
              <a:rPr lang="ru-RU" dirty="0" err="1"/>
              <a:t>накладених</a:t>
            </a:r>
            <a:r>
              <a:rPr lang="ru-RU" dirty="0"/>
              <a:t> одна на </a:t>
            </a:r>
            <a:r>
              <a:rPr lang="ru-RU" dirty="0" err="1"/>
              <a:t>іншу</a:t>
            </a:r>
            <a:r>
              <a:rPr lang="ru-RU" dirty="0"/>
              <a:t> </a:t>
            </a:r>
            <a:r>
              <a:rPr lang="ru-RU" dirty="0" err="1"/>
              <a:t>позиціях</a:t>
            </a:r>
            <a:r>
              <a:rPr lang="ru-RU" dirty="0"/>
              <a:t>: з </a:t>
            </a:r>
            <a:r>
              <a:rPr lang="ru-RU" dirty="0" err="1"/>
              <a:t>розведеними</a:t>
            </a:r>
            <a:r>
              <a:rPr lang="ru-RU" dirty="0"/>
              <a:t> в </a:t>
            </a:r>
            <a:r>
              <a:rPr lang="ru-RU" dirty="0" err="1"/>
              <a:t>сторони</a:t>
            </a:r>
            <a:r>
              <a:rPr lang="ru-RU" dirty="0"/>
              <a:t> руками і ногами, вписана в коло; з </a:t>
            </a:r>
            <a:r>
              <a:rPr lang="ru-RU" dirty="0" err="1"/>
              <a:t>розведеними</a:t>
            </a:r>
            <a:r>
              <a:rPr lang="ru-RU" dirty="0"/>
              <a:t> руками та </a:t>
            </a:r>
            <a:r>
              <a:rPr lang="ru-RU" dirty="0" err="1"/>
              <a:t>зведеними</a:t>
            </a:r>
            <a:r>
              <a:rPr lang="ru-RU" dirty="0"/>
              <a:t> разом ногами, вписана в квадрат. </a:t>
            </a:r>
            <a:r>
              <a:rPr lang="ru-RU" dirty="0" err="1"/>
              <a:t>Малюнок</a:t>
            </a:r>
            <a:r>
              <a:rPr lang="ru-RU" dirty="0"/>
              <a:t> і </a:t>
            </a:r>
            <a:r>
              <a:rPr lang="ru-RU" dirty="0" err="1"/>
              <a:t>пояснення</a:t>
            </a:r>
            <a:r>
              <a:rPr lang="ru-RU" dirty="0"/>
              <a:t> до </a:t>
            </a:r>
            <a:r>
              <a:rPr lang="ru-RU" dirty="0" err="1"/>
              <a:t>нього</a:t>
            </a:r>
            <a:r>
              <a:rPr lang="ru-RU" dirty="0"/>
              <a:t> </a:t>
            </a:r>
            <a:r>
              <a:rPr lang="ru-RU" dirty="0" err="1"/>
              <a:t>іноді</a:t>
            </a:r>
            <a:r>
              <a:rPr lang="ru-RU" dirty="0"/>
              <a:t> </a:t>
            </a:r>
            <a:r>
              <a:rPr lang="ru-RU" dirty="0" err="1"/>
              <a:t>називають</a:t>
            </a:r>
            <a:r>
              <a:rPr lang="ru-RU" dirty="0"/>
              <a:t> </a:t>
            </a:r>
            <a:r>
              <a:rPr lang="ru-RU" i="1" dirty="0" err="1"/>
              <a:t>канонічними</a:t>
            </a:r>
            <a:r>
              <a:rPr lang="ru-RU" i="1" dirty="0"/>
              <a:t> </a:t>
            </a:r>
            <a:r>
              <a:rPr lang="ru-RU" i="1" dirty="0" err="1"/>
              <a:t>пропорціями</a:t>
            </a:r>
            <a:r>
              <a:rPr lang="ru-RU" dirty="0"/>
              <a:t>.</a:t>
            </a:r>
          </a:p>
          <a:p>
            <a:pPr marL="0" indent="0">
              <a:buNone/>
            </a:pPr>
            <a:r>
              <a:rPr lang="ru-RU" dirty="0" err="1" smtClean="0"/>
              <a:t>Згідно</a:t>
            </a:r>
            <a:r>
              <a:rPr lang="ru-RU" dirty="0" smtClean="0"/>
              <a:t> </a:t>
            </a:r>
            <a:r>
              <a:rPr lang="ru-RU" dirty="0"/>
              <a:t>з </a:t>
            </a:r>
            <a:r>
              <a:rPr lang="ru-RU" dirty="0" err="1"/>
              <a:t>супровідними</a:t>
            </a:r>
            <a:r>
              <a:rPr lang="ru-RU" dirty="0"/>
              <a:t> </a:t>
            </a:r>
            <a:r>
              <a:rPr lang="ru-RU" dirty="0" err="1"/>
              <a:t>записами</a:t>
            </a:r>
            <a:r>
              <a:rPr lang="ru-RU" dirty="0"/>
              <a:t> Леонардо, </a:t>
            </a:r>
            <a:r>
              <a:rPr lang="ru-RU" dirty="0" err="1"/>
              <a:t>він</a:t>
            </a:r>
            <a:r>
              <a:rPr lang="ru-RU" dirty="0"/>
              <a:t> </a:t>
            </a:r>
            <a:r>
              <a:rPr lang="ru-RU" dirty="0" err="1"/>
              <a:t>був</a:t>
            </a:r>
            <a:r>
              <a:rPr lang="ru-RU" dirty="0"/>
              <a:t> </a:t>
            </a:r>
            <a:r>
              <a:rPr lang="ru-RU" dirty="0" err="1"/>
              <a:t>створений</a:t>
            </a:r>
            <a:r>
              <a:rPr lang="ru-RU" dirty="0"/>
              <a:t> для </a:t>
            </a:r>
            <a:r>
              <a:rPr lang="ru-RU" dirty="0" err="1"/>
              <a:t>визначення</a:t>
            </a:r>
            <a:r>
              <a:rPr lang="ru-RU" dirty="0"/>
              <a:t> </a:t>
            </a:r>
            <a:r>
              <a:rPr lang="ru-RU" dirty="0" err="1"/>
              <a:t>пропорцій</a:t>
            </a:r>
            <a:r>
              <a:rPr lang="ru-RU" dirty="0"/>
              <a:t> </a:t>
            </a:r>
            <a:r>
              <a:rPr lang="ru-RU" dirty="0" err="1"/>
              <a:t>людського</a:t>
            </a:r>
            <a:r>
              <a:rPr lang="ru-RU" dirty="0"/>
              <a:t> (</a:t>
            </a:r>
            <a:r>
              <a:rPr lang="ru-RU" dirty="0" err="1"/>
              <a:t>чоловічого</a:t>
            </a:r>
            <a:r>
              <a:rPr lang="ru-RU" dirty="0"/>
              <a:t>) </a:t>
            </a:r>
            <a:r>
              <a:rPr lang="ru-RU" dirty="0" err="1" smtClean="0"/>
              <a:t>тіла</a:t>
            </a:r>
            <a:r>
              <a:rPr lang="ru-RU" dirty="0" smtClean="0"/>
              <a:t>. </a:t>
            </a:r>
            <a:r>
              <a:rPr lang="uk-UA" dirty="0" smtClean="0"/>
              <a:t>Повторне </a:t>
            </a:r>
            <a:r>
              <a:rPr lang="uk-UA" dirty="0"/>
              <a:t>відкриття математичних пропорцій людського тіла в </a:t>
            </a:r>
            <a:r>
              <a:rPr lang="en-US" dirty="0"/>
              <a:t>XV </a:t>
            </a:r>
            <a:r>
              <a:rPr lang="uk-UA" dirty="0"/>
              <a:t>столітті, зроблене Да Вінчі та іншими вченими, стало одним з великих досягнень, що передували італійському ренесансу.</a:t>
            </a:r>
          </a:p>
          <a:p>
            <a:pPr marL="0" indent="0">
              <a:buNone/>
            </a:pPr>
            <a:r>
              <a:rPr lang="uk-UA" dirty="0"/>
              <a:t>Малюнок сам по собі часто використовується як неявний символ внутрішньої симетрії людського тіла і Всесвіту в цілому</a:t>
            </a:r>
            <a:r>
              <a:rPr lang="uk-UA" dirty="0" smtClean="0"/>
              <a:t>.</a:t>
            </a:r>
            <a:endParaRPr lang="uk-UA" dirty="0"/>
          </a:p>
        </p:txBody>
      </p:sp>
      <p:pic>
        <p:nvPicPr>
          <p:cNvPr id="8194" name="Picture 2" descr="https://upload.wikimedia.org/wikipedia/commons/thumb/2/22/Da_Vinci_Vitruve_Luc_Viatour.jpg/800px-Da_Vinci_Vitruve_Luc_Viatou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652" y="906383"/>
            <a:ext cx="4147674" cy="564083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4343825"/>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7500" y="-101600"/>
            <a:ext cx="9692640" cy="669830"/>
          </a:xfrm>
        </p:spPr>
        <p:txBody>
          <a:bodyPr>
            <a:normAutofit/>
          </a:bodyPr>
          <a:lstStyle/>
          <a:p>
            <a:r>
              <a:rPr lang="uk-UA" sz="3600" u="sng" dirty="0" smtClean="0">
                <a:latin typeface="Calligraph Modern" panose="040B0500000000000000" pitchFamily="82" charset="0"/>
              </a:rPr>
              <a:t>Цікаві факти</a:t>
            </a:r>
            <a:endParaRPr lang="uk-UA" sz="3600" u="sng" dirty="0">
              <a:latin typeface="Calligraph Modern" panose="040B0500000000000000" pitchFamily="82" charset="0"/>
            </a:endParaRPr>
          </a:p>
        </p:txBody>
      </p:sp>
      <p:sp>
        <p:nvSpPr>
          <p:cNvPr id="3" name="Объект 2"/>
          <p:cNvSpPr>
            <a:spLocks noGrp="1"/>
          </p:cNvSpPr>
          <p:nvPr>
            <p:ph idx="1"/>
          </p:nvPr>
        </p:nvSpPr>
        <p:spPr>
          <a:xfrm>
            <a:off x="0" y="466630"/>
            <a:ext cx="11252200" cy="6543770"/>
          </a:xfrm>
        </p:spPr>
        <p:txBody>
          <a:bodyPr>
            <a:noAutofit/>
          </a:bodyPr>
          <a:lstStyle/>
          <a:p>
            <a:r>
              <a:rPr lang="uk-UA" dirty="0"/>
              <a:t>Леонардо не залишив жодного автопортрета, який би міг бути однозначно приписаний йому. Вчені вагаються щодо того, чи знаменитий автопортрет Леонардо сангіною </a:t>
            </a:r>
            <a:r>
              <a:rPr lang="uk-UA" dirty="0" smtClean="0"/>
              <a:t>і </a:t>
            </a:r>
            <a:r>
              <a:rPr lang="uk-UA" dirty="0"/>
              <a:t>який зображує його старим, є саме автопортретом. Вважають, що, можливо, це всього лише етюд голови апостола для «Таємної вечері</a:t>
            </a:r>
            <a:r>
              <a:rPr lang="uk-UA" dirty="0" smtClean="0"/>
              <a:t>».</a:t>
            </a:r>
          </a:p>
          <a:p>
            <a:r>
              <a:rPr lang="uk-UA" dirty="0" smtClean="0"/>
              <a:t>Леонардо </a:t>
            </a:r>
            <a:r>
              <a:rPr lang="uk-UA" dirty="0"/>
              <a:t>першим пояснив, чому небо синє. У книзі «Про живопис» він писав: «Синява неба відбувається завдяки товщі освітлених частинок повітря, яка розташована між Землею і чорнотою, яка знаходиться вгорі».</a:t>
            </a:r>
          </a:p>
          <a:p>
            <a:r>
              <a:rPr lang="uk-UA" dirty="0"/>
              <a:t>Леонардо був </a:t>
            </a:r>
            <a:r>
              <a:rPr lang="uk-UA" dirty="0" err="1"/>
              <a:t>амбідекстером</a:t>
            </a:r>
            <a:r>
              <a:rPr lang="uk-UA" dirty="0"/>
              <a:t> — однаковою мірою добре володів правою і лівою рукою. Кажуть навіть, що він міг одночасно писати різні тексти різними руками. Однак більшість праць він написав лівою рукою справа наліво.</a:t>
            </a:r>
          </a:p>
          <a:p>
            <a:r>
              <a:rPr lang="uk-UA" dirty="0"/>
              <a:t>Вважають, що да Вінчі був </a:t>
            </a:r>
            <a:r>
              <a:rPr lang="uk-UA" dirty="0" smtClean="0"/>
              <a:t>вегетаріанцем.</a:t>
            </a:r>
            <a:r>
              <a:rPr lang="uk-UA" dirty="0"/>
              <a:t> Часто приписувана да Вінчі фраза «Якщо людина прагне до свободи, чому вона птахів і звірів тримає в клітках?.. людина воістину цар звірів, адже вона жорстоко винищує їх. Ми живемо, вбиваючи інших. Ми ходячі цвинтарі! Ще в ранньому віці я відмовився від м'яса</a:t>
            </a:r>
            <a:r>
              <a:rPr lang="uk-UA" dirty="0" smtClean="0"/>
              <a:t>».</a:t>
            </a:r>
          </a:p>
          <a:p>
            <a:r>
              <a:rPr lang="uk-UA" dirty="0" smtClean="0"/>
              <a:t>Леонардо в своїх знаменитих щоденниках писав справа наліво в дзеркальному відображенні. Багато хто думає, що таким чином він хотів зробити таємними свої дослідження. За іншою версією, дзеркальний почерк був його індивідуальною особливістю (є навіть відомості, що йому було простіше писати так, ніж нормальним чином).</a:t>
            </a:r>
          </a:p>
          <a:p>
            <a:r>
              <a:rPr lang="uk-UA" dirty="0" smtClean="0"/>
              <a:t>Вчені з генетичної лабораторії </a:t>
            </a:r>
            <a:r>
              <a:rPr lang="en-US" dirty="0" err="1" smtClean="0"/>
              <a:t>Boyalife</a:t>
            </a:r>
            <a:r>
              <a:rPr lang="en-US" dirty="0" smtClean="0"/>
              <a:t> Group </a:t>
            </a:r>
            <a:r>
              <a:rPr lang="uk-UA" dirty="0" smtClean="0"/>
              <a:t>планують клонувати геніального італійського вченого, письменника і художника Леонардо да Вінчі.</a:t>
            </a:r>
            <a:endParaRPr lang="uk-UA" dirty="0"/>
          </a:p>
        </p:txBody>
      </p:sp>
      <p:pic>
        <p:nvPicPr>
          <p:cNvPr id="13318" name="Picture 6" descr="Леонардо да Винчи: где родился, чем прославился, различные факты"/>
          <p:cNvPicPr>
            <a:picLocks noChangeAspect="1" noChangeArrowheads="1"/>
          </p:cNvPicPr>
          <p:nvPr/>
        </p:nvPicPr>
        <p:blipFill rotWithShape="1">
          <a:blip r:embed="rId2">
            <a:extLst>
              <a:ext uri="{28A0092B-C50C-407E-A947-70E740481C1C}">
                <a14:useLocalDpi xmlns:a14="http://schemas.microsoft.com/office/drawing/2010/main" val="0"/>
              </a:ext>
            </a:extLst>
          </a:blip>
          <a:srcRect l="33257" r="53171"/>
          <a:stretch/>
        </p:blipFill>
        <p:spPr bwMode="auto">
          <a:xfrm>
            <a:off x="11252201" y="0"/>
            <a:ext cx="9524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008865"/>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635500"/>
            <a:ext cx="6197600" cy="1409700"/>
          </a:xfrm>
        </p:spPr>
        <p:txBody>
          <a:bodyPr>
            <a:normAutofit/>
          </a:bodyPr>
          <a:lstStyle/>
          <a:p>
            <a:r>
              <a:rPr lang="uk-UA" sz="7200" u="sng" dirty="0" smtClean="0">
                <a:latin typeface="Arabella Swash" panose="02000000000000000000" pitchFamily="2" charset="0"/>
              </a:rPr>
              <a:t>Дякую за увагу!</a:t>
            </a:r>
            <a:endParaRPr lang="uk-UA" sz="7200" u="sng" dirty="0">
              <a:latin typeface="Arabella Swash" panose="02000000000000000000" pitchFamily="2" charset="0"/>
            </a:endParaRPr>
          </a:p>
        </p:txBody>
      </p:sp>
      <p:pic>
        <p:nvPicPr>
          <p:cNvPr id="13318" name="Picture 6" descr="Леонардо да Винчи: где родился, чем прославился, различные факты"/>
          <p:cNvPicPr>
            <a:picLocks noChangeAspect="1" noChangeArrowheads="1"/>
          </p:cNvPicPr>
          <p:nvPr/>
        </p:nvPicPr>
        <p:blipFill rotWithShape="1">
          <a:blip r:embed="rId2">
            <a:extLst>
              <a:ext uri="{28A0092B-C50C-407E-A947-70E740481C1C}">
                <a14:useLocalDpi xmlns:a14="http://schemas.microsoft.com/office/drawing/2010/main" val="0"/>
              </a:ext>
            </a:extLst>
          </a:blip>
          <a:srcRect l="33257" r="53171"/>
          <a:stretch/>
        </p:blipFill>
        <p:spPr bwMode="auto">
          <a:xfrm>
            <a:off x="11252201" y="0"/>
            <a:ext cx="952499"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302501" y="2616200"/>
            <a:ext cx="3111500" cy="1015663"/>
          </a:xfrm>
          <a:prstGeom prst="rect">
            <a:avLst/>
          </a:prstGeom>
          <a:noFill/>
        </p:spPr>
        <p:txBody>
          <a:bodyPr wrap="square" rtlCol="0">
            <a:spAutoFit/>
          </a:bodyPr>
          <a:lstStyle/>
          <a:p>
            <a:r>
              <a:rPr lang="uk-UA" sz="2000" dirty="0" smtClean="0"/>
              <a:t>Підготував</a:t>
            </a:r>
          </a:p>
          <a:p>
            <a:r>
              <a:rPr lang="uk-UA" sz="2000" dirty="0" err="1"/>
              <a:t>с</a:t>
            </a:r>
            <a:r>
              <a:rPr lang="uk-UA" sz="2000" dirty="0" err="1" smtClean="0"/>
              <a:t>туден</a:t>
            </a:r>
            <a:r>
              <a:rPr lang="uk-UA" sz="2000" dirty="0" smtClean="0"/>
              <a:t> групи ПРТ-21</a:t>
            </a:r>
          </a:p>
          <a:p>
            <a:r>
              <a:rPr lang="uk-UA" sz="2000" dirty="0" smtClean="0"/>
              <a:t>Назар </a:t>
            </a:r>
            <a:r>
              <a:rPr lang="uk-UA" sz="2000" dirty="0" err="1" smtClean="0"/>
              <a:t>Комарницький</a:t>
            </a:r>
            <a:endParaRPr lang="uk-UA" sz="2000" dirty="0"/>
          </a:p>
        </p:txBody>
      </p:sp>
    </p:spTree>
    <p:extLst>
      <p:ext uri="{BB962C8B-B14F-4D97-AF65-F5344CB8AC3E}">
        <p14:creationId xmlns:p14="http://schemas.microsoft.com/office/powerpoint/2010/main" val="2933007532"/>
      </p:ext>
    </p:extLst>
  </p:cSld>
  <p:clrMapOvr>
    <a:masterClrMapping/>
  </p:clrMapOvr>
  <p:transition spd="slow">
    <p:cover/>
  </p:transition>
  <p:timing>
    <p:tnLst>
      <p:par>
        <p:cTn id="1" dur="indefinite" restart="never" nodeType="tmRoot"/>
      </p:par>
    </p:tnLst>
  </p:timing>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docProps/app.xml><?xml version="1.0" encoding="utf-8"?>
<Properties xmlns="http://schemas.openxmlformats.org/officeDocument/2006/extended-properties" xmlns:vt="http://schemas.openxmlformats.org/officeDocument/2006/docPropsVTypes">
  <Template>TM03457515[[fn=Вид]]</Template>
  <TotalTime>217</TotalTime>
  <Words>494</Words>
  <Application>Microsoft Office PowerPoint</Application>
  <PresentationFormat>Широкоэкранный</PresentationFormat>
  <Paragraphs>69</Paragraphs>
  <Slides>13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13</vt:i4>
      </vt:variant>
    </vt:vector>
  </HeadingPairs>
  <TitlesOfParts>
    <vt:vector size="19" baseType="lpstr">
      <vt:lpstr>Arabella Swash</vt:lpstr>
      <vt:lpstr>Arial</vt:lpstr>
      <vt:lpstr>Calligraph Modern</vt:lpstr>
      <vt:lpstr>Century Schoolbook</vt:lpstr>
      <vt:lpstr>Wingdings 2</vt:lpstr>
      <vt:lpstr>View</vt:lpstr>
      <vt:lpstr>Леонардо да Вінчі</vt:lpstr>
      <vt:lpstr>Дитинство</vt:lpstr>
      <vt:lpstr>Навчання</vt:lpstr>
      <vt:lpstr>Творчість Леонардо да Вінчі</vt:lpstr>
      <vt:lpstr>Творчість: Таємна вечеря</vt:lpstr>
      <vt:lpstr>Творчість: Джоконда</vt:lpstr>
      <vt:lpstr>Творчість: Пані з горностаєм</vt:lpstr>
      <vt:lpstr>Творчість: Спаситель світу</vt:lpstr>
      <vt:lpstr>Творчість: Мадонна в скелях</vt:lpstr>
      <vt:lpstr>Творчість: Благовіщення</vt:lpstr>
      <vt:lpstr>Вітрувіанська людина</vt:lpstr>
      <vt:lpstr>Цікаві факти</vt:lpstr>
      <vt:lpstr>Дякую за увагу!</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Леонардо да Вінчі</dc:title>
  <dc:creator>User</dc:creator>
  <cp:lastModifiedBy>User</cp:lastModifiedBy>
  <cp:revision>22</cp:revision>
  <dcterms:created xsi:type="dcterms:W3CDTF">2020-10-11T18:19:45Z</dcterms:created>
  <dcterms:modified xsi:type="dcterms:W3CDTF">2020-10-11T21:57:03Z</dcterms:modified>
</cp:coreProperties>
</file>