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27F"/>
    <a:srgbClr val="04105A"/>
    <a:srgbClr val="ED613E"/>
    <a:srgbClr val="BF3C48"/>
    <a:srgbClr val="856E45"/>
    <a:srgbClr val="6F267F"/>
    <a:srgbClr val="FECB00"/>
    <a:srgbClr val="729F11"/>
    <a:srgbClr val="111E31"/>
    <a:srgbClr val="F7E8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3914243"/>
      </p:ext>
    </p:extLst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494358"/>
      </p:ext>
    </p:extLst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8002404"/>
      </p:ext>
    </p:extLst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55464324"/>
      </p:ext>
    </p:extLst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2076799"/>
      </p:ext>
    </p:extLst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074372"/>
      </p:ext>
    </p:extLst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1097153"/>
      </p:ext>
    </p:extLst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1073231"/>
      </p:ext>
    </p:extLst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137033"/>
      </p:ext>
    </p:extLst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8878316"/>
      </p:ext>
    </p:extLst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7276554"/>
      </p:ext>
    </p:extLst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5;&#1088;&#1077;&#1079;&#1077;&#1085;&#1090;&#1072;&#1094;&#1080;&#1103;\&#1040;&#1091;&#1076;&#1080;&#1086;\fon-dlya-prezentacii-video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0164" y="-850006"/>
            <a:ext cx="7083380" cy="3567448"/>
          </a:xfrm>
        </p:spPr>
        <p:txBody>
          <a:bodyPr>
            <a:normAutofit/>
          </a:bodyPr>
          <a:lstStyle/>
          <a:p>
            <a:r>
              <a:rPr lang="uk-UA" sz="7200" b="1" dirty="0" smtClean="0">
                <a:solidFill>
                  <a:srgbClr val="04105A"/>
                </a:solidFill>
                <a:latin typeface="+mn-lt"/>
              </a:rPr>
              <a:t>Найкращі фразеологізми</a:t>
            </a:r>
            <a:endParaRPr lang="en-US" sz="7200" b="1" dirty="0">
              <a:solidFill>
                <a:srgbClr val="04105A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55162" y="3056875"/>
            <a:ext cx="4992624" cy="1655762"/>
          </a:xfrm>
        </p:spPr>
        <p:txBody>
          <a:bodyPr/>
          <a:lstStyle/>
          <a:p>
            <a:pPr algn="r"/>
            <a:r>
              <a:rPr lang="uk-UA" dirty="0" smtClean="0">
                <a:solidFill>
                  <a:srgbClr val="47627F"/>
                </a:solidFill>
              </a:rPr>
              <a:t>Підготував студент групи </a:t>
            </a:r>
            <a:r>
              <a:rPr lang="uk-UA" dirty="0" err="1" smtClean="0">
                <a:solidFill>
                  <a:srgbClr val="47627F"/>
                </a:solidFill>
              </a:rPr>
              <a:t>ЕП</a:t>
            </a:r>
            <a:r>
              <a:rPr lang="uk-UA" dirty="0" smtClean="0">
                <a:solidFill>
                  <a:srgbClr val="47627F"/>
                </a:solidFill>
              </a:rPr>
              <a:t> 16-09-1</a:t>
            </a:r>
          </a:p>
          <a:p>
            <a:pPr algn="r"/>
            <a:r>
              <a:rPr lang="uk-UA" dirty="0" err="1" smtClean="0">
                <a:solidFill>
                  <a:srgbClr val="47627F"/>
                </a:solidFill>
              </a:rPr>
              <a:t>Хаблак</a:t>
            </a:r>
            <a:r>
              <a:rPr lang="uk-UA" dirty="0" smtClean="0">
                <a:solidFill>
                  <a:srgbClr val="47627F"/>
                </a:solidFill>
              </a:rPr>
              <a:t> Данило</a:t>
            </a:r>
            <a:endParaRPr lang="en-US" dirty="0">
              <a:solidFill>
                <a:srgbClr val="47627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7448" y="6284890"/>
            <a:ext cx="275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Маріуполь 2019</a:t>
            </a:r>
            <a:endParaRPr lang="ru-RU" dirty="0"/>
          </a:p>
        </p:txBody>
      </p:sp>
      <p:pic>
        <p:nvPicPr>
          <p:cNvPr id="6" name="fon-dlya-prezentacii-vid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82167" y="19220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943609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7758" y="243557"/>
            <a:ext cx="51122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Облизати</a:t>
            </a:r>
            <a:r>
              <a:rPr lang="ru-RU" sz="3600" b="1" dirty="0" smtClean="0">
                <a:latin typeface="Bookman Old Style" pitchFamily="18" charset="0"/>
              </a:rPr>
              <a:t> макогона</a:t>
            </a: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Остаться</a:t>
            </a:r>
            <a:r>
              <a:rPr lang="uk-UA" sz="3600" dirty="0" smtClean="0">
                <a:latin typeface="Bookman Old Style" pitchFamily="18" charset="0"/>
              </a:rPr>
              <a:t> с носом)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1378" y="1518565"/>
            <a:ext cx="6612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Зазнати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невдачі</a:t>
            </a:r>
            <a:r>
              <a:rPr lang="ru-RU" sz="2400" dirty="0" smtClean="0">
                <a:latin typeface="Bookman Old Style" pitchFamily="18" charset="0"/>
              </a:rPr>
              <a:t>; </a:t>
            </a:r>
            <a:r>
              <a:rPr lang="ru-RU" sz="2400" dirty="0" err="1" smtClean="0">
                <a:latin typeface="Bookman Old Style" pitchFamily="18" charset="0"/>
              </a:rPr>
              <a:t>мовчки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зносити</a:t>
            </a:r>
            <a:r>
              <a:rPr lang="ru-RU" sz="2400" dirty="0" smtClean="0">
                <a:latin typeface="Bookman Old Style" pitchFamily="18" charset="0"/>
              </a:rPr>
              <a:t> образу.</a:t>
            </a:r>
          </a:p>
        </p:txBody>
      </p:sp>
      <p:pic>
        <p:nvPicPr>
          <p:cNvPr id="4" name="Рисунок 3" descr="Зазнати невдач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87" y="4544698"/>
            <a:ext cx="2486025" cy="1838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Зазнати невдачі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0316" y="2199752"/>
            <a:ext cx="2162175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Зазнати невдачі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7901" y="2717440"/>
            <a:ext cx="3041561" cy="3041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3050" y="217799"/>
            <a:ext cx="47788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Порости</a:t>
            </a:r>
            <a:r>
              <a:rPr lang="ru-RU" sz="3600" b="1" dirty="0" smtClean="0">
                <a:latin typeface="Bookman Old Style" pitchFamily="18" charset="0"/>
              </a:rPr>
              <a:t> травою </a:t>
            </a:r>
          </a:p>
          <a:p>
            <a:r>
              <a:rPr lang="uk-UA" sz="3600" dirty="0" smtClean="0">
                <a:latin typeface="Bookman Old Style" pitchFamily="18" charset="0"/>
              </a:rPr>
              <a:t>(Порости </a:t>
            </a:r>
            <a:r>
              <a:rPr lang="uk-UA" sz="3600" dirty="0" err="1" smtClean="0">
                <a:latin typeface="Bookman Old Style" pitchFamily="18" charset="0"/>
              </a:rPr>
              <a:t>бурьяном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3570" y="1611886"/>
            <a:ext cx="71284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Давно </a:t>
            </a:r>
            <a:r>
              <a:rPr lang="ru-RU" sz="2400" dirty="0" err="1" smtClean="0">
                <a:latin typeface="Bookman Old Style" pitchFamily="18" charset="0"/>
              </a:rPr>
              <a:t>перестати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існувати</a:t>
            </a:r>
            <a:r>
              <a:rPr lang="ru-RU" sz="2400" dirty="0" smtClean="0">
                <a:latin typeface="Bookman Old Style" pitchFamily="18" charset="0"/>
              </a:rPr>
              <a:t>; </a:t>
            </a:r>
            <a:r>
              <a:rPr lang="ru-RU" sz="2400" dirty="0" err="1" smtClean="0">
                <a:latin typeface="Bookman Old Style" pitchFamily="18" charset="0"/>
              </a:rPr>
              <a:t>щезнути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навіки</a:t>
            </a:r>
            <a:r>
              <a:rPr lang="ru-RU" sz="2400" dirty="0" smtClean="0">
                <a:latin typeface="Bookman Old Style" pitchFamily="18" charset="0"/>
              </a:rPr>
              <a:t>, </a:t>
            </a:r>
            <a:r>
              <a:rPr lang="ru-RU" sz="2400" dirty="0" err="1" smtClean="0">
                <a:latin typeface="Bookman Old Style" pitchFamily="18" charset="0"/>
              </a:rPr>
              <a:t>забутися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перестати існува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1397" y="2584003"/>
            <a:ext cx="3858654" cy="3858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8696" y="248723"/>
            <a:ext cx="1544392" cy="1158294"/>
          </a:xfrm>
          <a:prstGeom prst="rect">
            <a:avLst/>
          </a:prstGeom>
          <a:effectLst>
            <a:reflection blurRad="6350" stA="50000" endA="300" endPos="55000" dir="5400000" sy="-100000" algn="bl" rotWithShape="0"/>
            <a:softEdge rad="63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2841" y="346588"/>
            <a:ext cx="68595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Сім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err="1" smtClean="0">
                <a:latin typeface="Bookman Old Style" pitchFamily="18" charset="0"/>
              </a:rPr>
              <a:t>п’ятниць</a:t>
            </a:r>
            <a:r>
              <a:rPr lang="ru-RU" sz="3600" b="1" dirty="0" smtClean="0">
                <a:latin typeface="Bookman Old Style" pitchFamily="18" charset="0"/>
              </a:rPr>
              <a:t> на </a:t>
            </a:r>
            <a:r>
              <a:rPr lang="ru-RU" sz="3600" b="1" dirty="0" err="1" smtClean="0">
                <a:latin typeface="Bookman Old Style" pitchFamily="18" charset="0"/>
              </a:rPr>
              <a:t>тиждень</a:t>
            </a:r>
            <a:r>
              <a:rPr lang="ru-RU" sz="3600" b="1" dirty="0" smtClean="0">
                <a:latin typeface="Bookman Old Style" pitchFamily="18" charset="0"/>
              </a:rPr>
              <a:t> </a:t>
            </a: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Семь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пятниц</a:t>
            </a:r>
            <a:r>
              <a:rPr lang="uk-UA" sz="3600" dirty="0" smtClean="0">
                <a:latin typeface="Bookman Old Style" pitchFamily="18" charset="0"/>
              </a:rPr>
              <a:t> на </a:t>
            </a:r>
            <a:r>
              <a:rPr lang="uk-UA" sz="3600" dirty="0" err="1" smtClean="0">
                <a:latin typeface="Bookman Old Style" pitchFamily="18" charset="0"/>
              </a:rPr>
              <a:t>неделе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0308" y="1634475"/>
            <a:ext cx="6234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Про тих, </a:t>
            </a:r>
            <a:r>
              <a:rPr lang="ru-RU" sz="2400" dirty="0" err="1" smtClean="0">
                <a:latin typeface="Bookman Old Style" pitchFamily="18" charset="0"/>
              </a:rPr>
              <a:t>хто</a:t>
            </a:r>
            <a:r>
              <a:rPr lang="ru-RU" sz="2400" dirty="0" smtClean="0">
                <a:latin typeface="Bookman Old Style" pitchFamily="18" charset="0"/>
              </a:rPr>
              <a:t> легко </a:t>
            </a:r>
            <a:r>
              <a:rPr lang="ru-RU" sz="2400" dirty="0" err="1" smtClean="0">
                <a:latin typeface="Bookman Old Style" pitchFamily="18" charset="0"/>
              </a:rPr>
              <a:t>міняє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свої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рішення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Семь пятниц на недел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5916" y="2756077"/>
            <a:ext cx="5426299" cy="3052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Семь пятниц на неделе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0887" y="2632200"/>
            <a:ext cx="1838325" cy="2486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5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2055" y="269315"/>
            <a:ext cx="44069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Хоч</a:t>
            </a:r>
            <a:r>
              <a:rPr lang="ru-RU" sz="3600" b="1" dirty="0" smtClean="0">
                <a:latin typeface="Bookman Old Style" pitchFamily="18" charset="0"/>
              </a:rPr>
              <a:t> греблю гати</a:t>
            </a: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Пруд</a:t>
            </a:r>
            <a:r>
              <a:rPr lang="uk-UA" sz="3600" dirty="0" smtClean="0">
                <a:latin typeface="Bookman Old Style" pitchFamily="18" charset="0"/>
              </a:rPr>
              <a:t> пруди)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6905" y="1647354"/>
            <a:ext cx="2215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Дуже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багато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Дуже багато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5330" y="2859110"/>
            <a:ext cx="3645806" cy="2643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Дуже бага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7332" y="2215248"/>
            <a:ext cx="3074665" cy="2176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4693" y="243557"/>
            <a:ext cx="65421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Хоч</a:t>
            </a:r>
            <a:r>
              <a:rPr lang="ru-RU" sz="3600" b="1" dirty="0" smtClean="0">
                <a:latin typeface="Bookman Old Style" pitchFamily="18" charset="0"/>
              </a:rPr>
              <a:t> до рани </a:t>
            </a:r>
            <a:r>
              <a:rPr lang="ru-RU" sz="3600" b="1" dirty="0" err="1" smtClean="0">
                <a:latin typeface="Bookman Old Style" pitchFamily="18" charset="0"/>
              </a:rPr>
              <a:t>прикладай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Хоть</a:t>
            </a:r>
            <a:r>
              <a:rPr lang="uk-UA" sz="3600" dirty="0" smtClean="0">
                <a:latin typeface="Bookman Old Style" pitchFamily="18" charset="0"/>
              </a:rPr>
              <a:t> к </a:t>
            </a:r>
            <a:r>
              <a:rPr lang="uk-UA" sz="3600" dirty="0" err="1" smtClean="0">
                <a:latin typeface="Bookman Old Style" pitchFamily="18" charset="0"/>
              </a:rPr>
              <a:t>ране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прикладывай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57244" y="1621596"/>
            <a:ext cx="3150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Про добру </a:t>
            </a:r>
            <a:r>
              <a:rPr lang="ru-RU" sz="2400" dirty="0" err="1" smtClean="0">
                <a:latin typeface="Bookman Old Style" pitchFamily="18" charset="0"/>
              </a:rPr>
              <a:t>людину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8045" y="3110383"/>
            <a:ext cx="246697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76" y="2859108"/>
            <a:ext cx="3823216" cy="2891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2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8798" y="295072"/>
            <a:ext cx="41665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Цвісти</a:t>
            </a:r>
            <a:r>
              <a:rPr lang="ru-RU" sz="3600" b="1" dirty="0" smtClean="0">
                <a:latin typeface="Bookman Old Style" pitchFamily="18" charset="0"/>
              </a:rPr>
              <a:t> як мак</a:t>
            </a: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Цвести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как</a:t>
            </a:r>
            <a:r>
              <a:rPr lang="uk-UA" sz="3600" dirty="0" smtClean="0">
                <a:latin typeface="Bookman Old Style" pitchFamily="18" charset="0"/>
              </a:rPr>
              <a:t> мак)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5587" y="1634475"/>
            <a:ext cx="4812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Бути у </a:t>
            </a:r>
            <a:r>
              <a:rPr lang="ru-RU" sz="2400" dirty="0" err="1" smtClean="0">
                <a:latin typeface="Bookman Old Style" pitchFamily="18" charset="0"/>
              </a:rPr>
              <a:t>розквіті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фізичних</a:t>
            </a:r>
            <a:r>
              <a:rPr lang="ru-RU" sz="2400" dirty="0" smtClean="0">
                <a:latin typeface="Bookman Old Style" pitchFamily="18" charset="0"/>
              </a:rPr>
              <a:t> сил.</a:t>
            </a:r>
          </a:p>
        </p:txBody>
      </p:sp>
      <p:pic>
        <p:nvPicPr>
          <p:cNvPr id="4" name="Рисунок 3" descr="Цвести как ма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0234" y="2255090"/>
            <a:ext cx="3108762" cy="2020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Цвести как ма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8238" y="3155324"/>
            <a:ext cx="3845704" cy="2554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4449" y="243556"/>
            <a:ext cx="74895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Як </a:t>
            </a:r>
            <a:r>
              <a:rPr lang="ru-RU" sz="3600" b="1" dirty="0" err="1" smtClean="0">
                <a:latin typeface="Bookman Old Style" pitchFamily="18" charset="0"/>
              </a:rPr>
              <a:t>виросте</a:t>
            </a:r>
            <a:r>
              <a:rPr lang="ru-RU" sz="3600" b="1" dirty="0" smtClean="0">
                <a:latin typeface="Bookman Old Style" pitchFamily="18" charset="0"/>
              </a:rPr>
              <a:t> трава на </a:t>
            </a:r>
            <a:r>
              <a:rPr lang="ru-RU" sz="3600" b="1" dirty="0" err="1" smtClean="0">
                <a:latin typeface="Bookman Old Style" pitchFamily="18" charset="0"/>
              </a:rPr>
              <a:t>помості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Когда</a:t>
            </a:r>
            <a:r>
              <a:rPr lang="uk-UA" sz="3600" dirty="0" smtClean="0">
                <a:latin typeface="Bookman Old Style" pitchFamily="18" charset="0"/>
              </a:rPr>
              <a:t> рак на горе </a:t>
            </a:r>
            <a:r>
              <a:rPr lang="uk-UA" sz="3600" dirty="0" err="1" smtClean="0">
                <a:latin typeface="Bookman Old Style" pitchFamily="18" charset="0"/>
              </a:rPr>
              <a:t>свиснет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4783" y="1611885"/>
            <a:ext cx="72958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2400" dirty="0" err="1" smtClean="0">
                <a:latin typeface="Bookman Old Style" pitchFamily="18" charset="0"/>
              </a:rPr>
              <a:t>Категоричне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заперечення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змісту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зазначеного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речення</a:t>
            </a:r>
            <a:r>
              <a:rPr lang="ru-RU" sz="2400" dirty="0" smtClean="0">
                <a:latin typeface="Bookman Old Style" pitchFamily="18" charset="0"/>
              </a:rPr>
              <a:t>; </a:t>
            </a:r>
            <a:r>
              <a:rPr lang="ru-RU" sz="2400" dirty="0" err="1" smtClean="0">
                <a:latin typeface="Bookman Old Style" pitchFamily="18" charset="0"/>
              </a:rPr>
              <a:t>ніколи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Когда рак на горе свисн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6087" y="3170886"/>
            <a:ext cx="3595425" cy="2405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Когда рак на горе свиснет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9190" y="3515932"/>
            <a:ext cx="3708850" cy="2386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7612" y="256435"/>
            <a:ext cx="51988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Яблуку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err="1" smtClean="0">
                <a:latin typeface="Bookman Old Style" pitchFamily="18" charset="0"/>
              </a:rPr>
              <a:t>ніде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err="1" smtClean="0">
                <a:latin typeface="Bookman Old Style" pitchFamily="18" charset="0"/>
              </a:rPr>
              <a:t>впасти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Яблоку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негде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упасть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9019" y="1647354"/>
            <a:ext cx="1943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Мало </a:t>
            </a:r>
            <a:r>
              <a:rPr lang="ru-RU" sz="2400" dirty="0" err="1" smtClean="0">
                <a:latin typeface="Bookman Old Style" pitchFamily="18" charset="0"/>
              </a:rPr>
              <a:t>місця</a:t>
            </a:r>
            <a:endParaRPr lang="ru-RU" sz="2400" dirty="0" smtClean="0">
              <a:latin typeface="Bookman Old Style" pitchFamily="18" charset="0"/>
            </a:endParaRPr>
          </a:p>
        </p:txBody>
      </p:sp>
      <p:pic>
        <p:nvPicPr>
          <p:cNvPr id="4" name="Рисунок 3" descr="Яблоку негде упасть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261" y="3498574"/>
            <a:ext cx="3717235" cy="24162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Яблоку негде упаст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7774" y="2738146"/>
            <a:ext cx="3960156" cy="2641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9320" y="1188612"/>
            <a:ext cx="8084580" cy="461976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8453" y="682580"/>
            <a:ext cx="6279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Ангельске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err="1" smtClean="0">
                <a:latin typeface="Bookman Old Style" pitchFamily="18" charset="0"/>
              </a:rPr>
              <a:t>терпіння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ru-RU" sz="3600" dirty="0" smtClean="0">
                <a:latin typeface="Bookman Old Style" pitchFamily="18" charset="0"/>
              </a:rPr>
              <a:t>Ангельское терпение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88770" y="1956447"/>
            <a:ext cx="5601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Безмірне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і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доброзичливе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терпіння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Ангельское терпе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9122" y="2775396"/>
            <a:ext cx="3982601" cy="33852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терпение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441" y="3605011"/>
            <a:ext cx="3745926" cy="1971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2395" y="655681"/>
            <a:ext cx="42049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Брати</a:t>
            </a:r>
            <a:r>
              <a:rPr lang="ru-RU" sz="3600" b="1" dirty="0" smtClean="0">
                <a:latin typeface="Bookman Old Style" pitchFamily="18" charset="0"/>
              </a:rPr>
              <a:t> на </a:t>
            </a:r>
            <a:r>
              <a:rPr lang="ru-RU" sz="3600" b="1" dirty="0" err="1" smtClean="0">
                <a:latin typeface="Bookman Old Style" pitchFamily="18" charset="0"/>
              </a:rPr>
              <a:t>кпини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ru-RU" sz="3600" dirty="0" smtClean="0">
                <a:latin typeface="Bookman Old Style" pitchFamily="18" charset="0"/>
              </a:rPr>
              <a:t>(Брать на смех)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8238" y="1879172"/>
            <a:ext cx="7056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Глузувати</a:t>
            </a:r>
            <a:r>
              <a:rPr lang="ru-RU" sz="2400" dirty="0" smtClean="0">
                <a:latin typeface="Bookman Old Style" pitchFamily="18" charset="0"/>
              </a:rPr>
              <a:t>; </a:t>
            </a:r>
            <a:r>
              <a:rPr lang="ru-RU" sz="2400" dirty="0" err="1" smtClean="0">
                <a:latin typeface="Bookman Old Style" pitchFamily="18" charset="0"/>
              </a:rPr>
              <a:t>кепкувати</a:t>
            </a:r>
            <a:r>
              <a:rPr lang="ru-RU" sz="2400" dirty="0" smtClean="0">
                <a:latin typeface="Bookman Old Style" pitchFamily="18" charset="0"/>
              </a:rPr>
              <a:t>; </a:t>
            </a:r>
            <a:r>
              <a:rPr lang="ru-RU" sz="2400" dirty="0" err="1" smtClean="0">
                <a:latin typeface="Bookman Old Style" pitchFamily="18" charset="0"/>
              </a:rPr>
              <a:t>насміхатись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когось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Брать на смех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4508" y="2588654"/>
            <a:ext cx="3090928" cy="1751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Брать на смех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5313" y="2436588"/>
            <a:ext cx="3661892" cy="1796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Брать на смех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10116" y="4456090"/>
            <a:ext cx="2991439" cy="2195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6479" y="296214"/>
            <a:ext cx="56204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Ввести в </a:t>
            </a:r>
            <a:r>
              <a:rPr lang="ru-RU" sz="3600" b="1" dirty="0" err="1" smtClean="0">
                <a:latin typeface="Bookman Old Style" pitchFamily="18" charset="0"/>
              </a:rPr>
              <a:t>оману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(Ввести в </a:t>
            </a:r>
            <a:r>
              <a:rPr lang="uk-UA" sz="3600" dirty="0" err="1" smtClean="0">
                <a:latin typeface="Bookman Old Style" pitchFamily="18" charset="0"/>
              </a:rPr>
              <a:t>заблуждение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92107" y="1750384"/>
            <a:ext cx="1811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Обдурити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Ввести в заблужде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2917" y="3116687"/>
            <a:ext cx="3963456" cy="2408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Ввести в заблуждение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0339" y="3936992"/>
            <a:ext cx="2535208" cy="2535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Ввести в заблуждение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44732" y="1808438"/>
            <a:ext cx="3093910" cy="1732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596" y="320830"/>
            <a:ext cx="36423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Дуля </a:t>
            </a:r>
            <a:r>
              <a:rPr lang="ru-RU" sz="3600" b="1" dirty="0" err="1" smtClean="0">
                <a:latin typeface="Bookman Old Style" pitchFamily="18" charset="0"/>
              </a:rPr>
              <a:t>з</a:t>
            </a:r>
            <a:r>
              <a:rPr lang="ru-RU" sz="3600" b="1" dirty="0" smtClean="0">
                <a:latin typeface="Bookman Old Style" pitchFamily="18" charset="0"/>
              </a:rPr>
              <a:t> маком</a:t>
            </a:r>
          </a:p>
          <a:p>
            <a:r>
              <a:rPr lang="uk-UA" sz="3600" dirty="0" smtClean="0">
                <a:latin typeface="Bookman Old Style" pitchFamily="18" charset="0"/>
              </a:rPr>
              <a:t>(Дуля с маком)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00766" y="1560371"/>
            <a:ext cx="7650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Вживається</a:t>
            </a:r>
            <a:r>
              <a:rPr lang="ru-RU" sz="2400" dirty="0" smtClean="0">
                <a:latin typeface="Bookman Old Style" pitchFamily="18" charset="0"/>
              </a:rPr>
              <a:t> для </a:t>
            </a:r>
            <a:r>
              <a:rPr lang="ru-RU" sz="2400" dirty="0" err="1" smtClean="0">
                <a:latin typeface="Bookman Old Style" pitchFamily="18" charset="0"/>
              </a:rPr>
              <a:t>вираження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заперечення</a:t>
            </a:r>
            <a:r>
              <a:rPr lang="ru-RU" sz="2400" dirty="0" smtClean="0">
                <a:latin typeface="Bookman Old Style" pitchFamily="18" charset="0"/>
              </a:rPr>
              <a:t>, </a:t>
            </a:r>
            <a:r>
              <a:rPr lang="ru-RU" sz="2400" dirty="0" err="1" smtClean="0">
                <a:latin typeface="Bookman Old Style" pitchFamily="18" charset="0"/>
              </a:rPr>
              <a:t>незгоди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і</a:t>
            </a:r>
            <a:r>
              <a:rPr lang="ru-RU" sz="2400" dirty="0" smtClean="0">
                <a:latin typeface="Bookman Old Style" pitchFamily="18" charset="0"/>
              </a:rPr>
              <a:t> т. </a:t>
            </a:r>
            <a:r>
              <a:rPr lang="ru-RU" sz="2400" dirty="0" err="1" smtClean="0">
                <a:latin typeface="Bookman Old Style" pitchFamily="18" charset="0"/>
              </a:rPr>
              <a:t>ін</a:t>
            </a:r>
            <a:r>
              <a:rPr lang="ru-RU" sz="2400" dirty="0" smtClean="0">
                <a:latin typeface="Bookman Old Style" pitchFamily="18" charset="0"/>
              </a:rPr>
              <a:t>.; не буде так, </a:t>
            </a:r>
            <a:r>
              <a:rPr lang="ru-RU" sz="2400" dirty="0" err="1" smtClean="0">
                <a:latin typeface="Bookman Old Style" pitchFamily="18" charset="0"/>
              </a:rPr>
              <a:t>зовсім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ні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Дуля с мако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6455" y="2691684"/>
            <a:ext cx="3142987" cy="22459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teno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0584" y="2691685"/>
            <a:ext cx="4052551" cy="3039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85416" y="282193"/>
            <a:ext cx="40479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Заварити</a:t>
            </a:r>
            <a:r>
              <a:rPr lang="ru-RU" sz="3600" b="1" dirty="0" smtClean="0">
                <a:latin typeface="Bookman Old Style" pitchFamily="18" charset="0"/>
              </a:rPr>
              <a:t> кашу</a:t>
            </a: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ru-RU" sz="3600" dirty="0" smtClean="0">
                <a:latin typeface="Bookman Old Style" pitchFamily="18" charset="0"/>
              </a:rPr>
              <a:t>Заварить кашу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4781" y="1470219"/>
            <a:ext cx="70383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Затіяти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щось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дуже</a:t>
            </a:r>
            <a:r>
              <a:rPr lang="ru-RU" sz="2400" dirty="0" smtClean="0">
                <a:latin typeface="Bookman Old Style" pitchFamily="18" charset="0"/>
              </a:rPr>
              <a:t> складне, </a:t>
            </a:r>
            <a:r>
              <a:rPr lang="ru-RU" sz="2400" dirty="0" err="1" smtClean="0">
                <a:latin typeface="Bookman Old Style" pitchFamily="18" charset="0"/>
              </a:rPr>
              <a:t>клопітне</a:t>
            </a:r>
            <a:r>
              <a:rPr lang="ru-RU" sz="2400" dirty="0" smtClean="0">
                <a:latin typeface="Bookman Old Style" pitchFamily="18" charset="0"/>
              </a:rPr>
              <a:t>, </a:t>
            </a:r>
            <a:r>
              <a:rPr lang="ru-RU" sz="2400" dirty="0" err="1" smtClean="0">
                <a:latin typeface="Bookman Old Style" pitchFamily="18" charset="0"/>
              </a:rPr>
              <a:t>що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загрожує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неприємними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наслідками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5" name="Рисунок 4" descr="Заварить каш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61397" y="2499573"/>
            <a:ext cx="3501624" cy="2626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Заварить кашу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3194" y="3260382"/>
            <a:ext cx="3556442" cy="2663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0575" y="193182"/>
            <a:ext cx="1267697" cy="1267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6761" y="192041"/>
            <a:ext cx="38651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Лебедя </a:t>
            </a:r>
            <a:r>
              <a:rPr lang="ru-RU" sz="3600" b="1" dirty="0" err="1" smtClean="0">
                <a:latin typeface="Bookman Old Style" pitchFamily="18" charset="0"/>
              </a:rPr>
              <a:t>рубати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(Морозиться)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0707" y="1570081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dirty="0" smtClean="0">
              <a:latin typeface="Bookman Old Style" pitchFamily="18" charset="0"/>
            </a:endParaRPr>
          </a:p>
        </p:txBody>
      </p:sp>
      <p:pic>
        <p:nvPicPr>
          <p:cNvPr id="4" name="Рисунок 3" descr="Морозиться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290" y="4005330"/>
            <a:ext cx="3131454" cy="2284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Морозиться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3818" y="1690351"/>
            <a:ext cx="3780233" cy="3780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Морозиться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80669" y="1660703"/>
            <a:ext cx="3143250" cy="1733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2025" y="269314"/>
            <a:ext cx="55435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Мастити</a:t>
            </a:r>
            <a:r>
              <a:rPr lang="ru-RU" sz="3600" b="1" dirty="0" smtClean="0">
                <a:latin typeface="Bookman Old Style" pitchFamily="18" charset="0"/>
              </a:rPr>
              <a:t> салом </a:t>
            </a:r>
            <a:r>
              <a:rPr lang="ru-RU" sz="3600" b="1" dirty="0" err="1" smtClean="0">
                <a:latin typeface="Bookman Old Style" pitchFamily="18" charset="0"/>
              </a:rPr>
              <a:t>п’яти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ru-RU" sz="3600" dirty="0" smtClean="0">
                <a:latin typeface="Bookman Old Style" pitchFamily="18" charset="0"/>
              </a:rPr>
              <a:t>Мазать салом пяти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8873" y="1537780"/>
            <a:ext cx="74761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Bookman Old Style" pitchFamily="18" charset="0"/>
              </a:rPr>
              <a:t>Готуватися</a:t>
            </a:r>
            <a:r>
              <a:rPr lang="ru-RU" sz="2400" dirty="0" smtClean="0">
                <a:latin typeface="Bookman Old Style" pitchFamily="18" charset="0"/>
              </a:rPr>
              <a:t> до </a:t>
            </a:r>
            <a:r>
              <a:rPr lang="ru-RU" sz="2400" dirty="0" err="1" smtClean="0">
                <a:latin typeface="Bookman Old Style" pitchFamily="18" charset="0"/>
              </a:rPr>
              <a:t>втечі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або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втікати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звідки-небудь</a:t>
            </a:r>
            <a:r>
              <a:rPr lang="ru-RU" sz="2400" dirty="0" smtClean="0">
                <a:latin typeface="Bookman Old Style" pitchFamily="18" charset="0"/>
              </a:rPr>
              <a:t>; </a:t>
            </a:r>
            <a:r>
              <a:rPr lang="ru-RU" sz="2400" dirty="0" err="1" smtClean="0">
                <a:latin typeface="Bookman Old Style" pitchFamily="18" charset="0"/>
              </a:rPr>
              <a:t>відступатися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від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чогось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задуманого</a:t>
            </a:r>
            <a:r>
              <a:rPr lang="ru-RU" sz="2400" dirty="0" smtClean="0">
                <a:latin typeface="Bookman Old Style" pitchFamily="18" charset="0"/>
              </a:rPr>
              <a:t>, </a:t>
            </a:r>
            <a:r>
              <a:rPr lang="ru-RU" sz="2400" dirty="0" err="1" smtClean="0">
                <a:latin typeface="Bookman Old Style" pitchFamily="18" charset="0"/>
              </a:rPr>
              <a:t>організованого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і</a:t>
            </a:r>
            <a:r>
              <a:rPr lang="ru-RU" sz="2400" dirty="0" smtClean="0">
                <a:latin typeface="Bookman Old Style" pitchFamily="18" charset="0"/>
              </a:rPr>
              <a:t> т. </a:t>
            </a:r>
            <a:r>
              <a:rPr lang="ru-RU" sz="2400" dirty="0" err="1" smtClean="0">
                <a:latin typeface="Bookman Old Style" pitchFamily="18" charset="0"/>
              </a:rPr>
              <a:t>ін</a:t>
            </a:r>
            <a:r>
              <a:rPr lang="ru-RU" sz="2400" dirty="0" smtClean="0">
                <a:latin typeface="Bookman Old Style" pitchFamily="18" charset="0"/>
              </a:rPr>
              <a:t>.; </a:t>
            </a:r>
            <a:r>
              <a:rPr lang="ru-RU" sz="2400" dirty="0" err="1" smtClean="0">
                <a:latin typeface="Bookman Old Style" pitchFamily="18" charset="0"/>
              </a:rPr>
              <a:t>боятися</a:t>
            </a:r>
            <a:r>
              <a:rPr lang="ru-RU" sz="2400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Рисунок 3" descr="Мазать салом пя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757" y="2731932"/>
            <a:ext cx="2737633" cy="15382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Мазать салом пяти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3351" y="4591317"/>
            <a:ext cx="3168204" cy="2112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Мазать салом пяти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3749" y="2768957"/>
            <a:ext cx="3001079" cy="17431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2863" y="179162"/>
            <a:ext cx="51796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Н</a:t>
            </a:r>
            <a:r>
              <a:rPr lang="en-US" sz="3600" b="1" dirty="0" err="1" smtClean="0">
                <a:latin typeface="Bookman Old Style" pitchFamily="18" charset="0"/>
              </a:rPr>
              <a:t>i</a:t>
            </a:r>
            <a:r>
              <a:rPr lang="ru-RU" sz="3600" b="1" dirty="0" smtClean="0">
                <a:latin typeface="Bookman Old Style" pitchFamily="18" charset="0"/>
              </a:rPr>
              <a:t>де </a:t>
            </a:r>
            <a:r>
              <a:rPr lang="ru-RU" sz="3600" b="1" dirty="0" err="1" smtClean="0">
                <a:latin typeface="Bookman Old Style" pitchFamily="18" charset="0"/>
              </a:rPr>
              <a:t>гольц</a:t>
            </a:r>
            <a:r>
              <a:rPr lang="en-US" sz="3600" b="1" dirty="0" err="1" smtClean="0">
                <a:latin typeface="Bookman Old Style" pitchFamily="18" charset="0"/>
              </a:rPr>
              <a:t>i</a:t>
            </a:r>
            <a:r>
              <a:rPr lang="en-US" sz="3600" b="1" dirty="0" smtClean="0">
                <a:latin typeface="Bookman Old Style" pitchFamily="18" charset="0"/>
              </a:rPr>
              <a:t> </a:t>
            </a:r>
            <a:r>
              <a:rPr lang="ru-RU" sz="3600" b="1" dirty="0" err="1" smtClean="0">
                <a:latin typeface="Bookman Old Style" pitchFamily="18" charset="0"/>
              </a:rPr>
              <a:t>впасти</a:t>
            </a:r>
            <a:endParaRPr lang="ru-RU" sz="3600" b="1" dirty="0" smtClean="0">
              <a:latin typeface="Bookman Old Style" pitchFamily="18" charset="0"/>
            </a:endParaRPr>
          </a:p>
          <a:p>
            <a:r>
              <a:rPr lang="uk-UA" sz="3600" dirty="0" smtClean="0">
                <a:latin typeface="Bookman Old Style" pitchFamily="18" charset="0"/>
              </a:rPr>
              <a:t>(</a:t>
            </a:r>
            <a:r>
              <a:rPr lang="uk-UA" sz="3600" dirty="0" err="1" smtClean="0">
                <a:latin typeface="Bookman Old Style" pitchFamily="18" charset="0"/>
              </a:rPr>
              <a:t>Иголке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негде</a:t>
            </a:r>
            <a:r>
              <a:rPr lang="uk-UA" sz="3600" dirty="0" smtClean="0">
                <a:latin typeface="Bookman Old Style" pitchFamily="18" charset="0"/>
              </a:rPr>
              <a:t> </a:t>
            </a:r>
            <a:r>
              <a:rPr lang="uk-UA" sz="3600" dirty="0" err="1" smtClean="0">
                <a:latin typeface="Bookman Old Style" pitchFamily="18" charset="0"/>
              </a:rPr>
              <a:t>упасть</a:t>
            </a:r>
            <a:r>
              <a:rPr lang="uk-UA" sz="3600" dirty="0" smtClean="0">
                <a:latin typeface="Bookman Old Style" pitchFamily="18" charset="0"/>
              </a:rPr>
              <a:t>)</a:t>
            </a: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3420" y="1608718"/>
            <a:ext cx="1314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Людно.</a:t>
            </a:r>
          </a:p>
        </p:txBody>
      </p:sp>
      <p:pic>
        <p:nvPicPr>
          <p:cNvPr id="4" name="Рисунок 3" descr="Иголке негде упас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6973" y="1762332"/>
            <a:ext cx="2619375" cy="1743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Иголке негде упасть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2939" y="2614407"/>
            <a:ext cx="3852157" cy="25681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Иголке негде упасть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2190" y="4199612"/>
            <a:ext cx="2619375" cy="1743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</TotalTime>
  <Words>236</Words>
  <Application>Microsoft Office PowerPoint</Application>
  <PresentationFormat>Экран (4:3)</PresentationFormat>
  <Paragraphs>51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Найкращі фразеологізми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рар</cp:lastModifiedBy>
  <cp:revision>55</cp:revision>
  <dcterms:created xsi:type="dcterms:W3CDTF">2018-09-04T12:10:47Z</dcterms:created>
  <dcterms:modified xsi:type="dcterms:W3CDTF">2019-01-30T05:48:53Z</dcterms:modified>
</cp:coreProperties>
</file>