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414" r:id="rId4"/>
    <p:sldId id="259" r:id="rId5"/>
    <p:sldId id="261" r:id="rId6"/>
    <p:sldId id="381" r:id="rId7"/>
    <p:sldId id="412" r:id="rId8"/>
    <p:sldId id="413" r:id="rId9"/>
    <p:sldId id="264" r:id="rId10"/>
    <p:sldId id="265" r:id="rId11"/>
    <p:sldId id="267" r:id="rId12"/>
    <p:sldId id="276" r:id="rId13"/>
    <p:sldId id="277" r:id="rId14"/>
    <p:sldId id="278" r:id="rId15"/>
    <p:sldId id="279" r:id="rId16"/>
    <p:sldId id="385" r:id="rId17"/>
    <p:sldId id="391" r:id="rId18"/>
    <p:sldId id="383" r:id="rId19"/>
    <p:sldId id="398" r:id="rId20"/>
    <p:sldId id="401" r:id="rId21"/>
    <p:sldId id="403"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CCFF"/>
    <a:srgbClr val="33CC33"/>
    <a:srgbClr val="00FFFF"/>
    <a:srgbClr val="FFFFCC"/>
    <a:srgbClr val="D1FFF0"/>
    <a:srgbClr val="EFFAFF"/>
    <a:srgbClr val="FFE1FF"/>
    <a:srgbClr val="D9F2FF"/>
    <a:srgbClr val="FF99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0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image" Target="../media/image16.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image" Target="../media/image2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DDDAB6-7022-4E14-8385-7245D032BC3D}" type="datetimeFigureOut">
              <a:rPr lang="ru-RU" smtClean="0"/>
              <a:pPr/>
              <a:t>16.08.2016</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426B6F5-D0F1-4E18-8076-31CEE07C80BC}" type="slidenum">
              <a:rPr lang="ru-RU" smtClean="0"/>
              <a:pPr/>
              <a:t>‹#›</a:t>
            </a:fld>
            <a:endParaRPr lang="ru-RU" dirty="0"/>
          </a:p>
        </p:txBody>
      </p:sp>
    </p:spTree>
    <p:extLst>
      <p:ext uri="{BB962C8B-B14F-4D97-AF65-F5344CB8AC3E}">
        <p14:creationId xmlns="" xmlns:p14="http://schemas.microsoft.com/office/powerpoint/2010/main" val="3877137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4</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5</a:t>
            </a:fld>
            <a:endParaRPr lang="ru-R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10</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11</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12</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a:t>
            </a:r>
            <a:r>
              <a:rPr lang="ru-RU" baseline="0" dirty="0" smtClean="0"/>
              <a:t>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13</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14</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Раздаточный слайд</a:t>
            </a:r>
            <a:endParaRPr lang="ru-RU"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15</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dirty="0" err="1" smtClean="0"/>
              <a:t>Раздаточний</a:t>
            </a:r>
            <a:r>
              <a:rPr lang="uk-UA" dirty="0" smtClean="0"/>
              <a:t> слайд</a:t>
            </a:r>
            <a:endParaRPr lang="uk-UA"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18</a:t>
            </a:fld>
            <a:endParaRPr lang="ru-RU" dirty="0"/>
          </a:p>
        </p:txBody>
      </p:sp>
    </p:spTree>
    <p:extLst>
      <p:ext uri="{BB962C8B-B14F-4D97-AF65-F5344CB8AC3E}">
        <p14:creationId xmlns="" xmlns:p14="http://schemas.microsoft.com/office/powerpoint/2010/main" val="3487645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k-UA" dirty="0" err="1" smtClean="0"/>
              <a:t>Раздаточний</a:t>
            </a:r>
            <a:r>
              <a:rPr lang="uk-UA" baseline="0" dirty="0" smtClean="0"/>
              <a:t> слайд</a:t>
            </a:r>
            <a:endParaRPr lang="uk-UA" dirty="0"/>
          </a:p>
        </p:txBody>
      </p:sp>
      <p:sp>
        <p:nvSpPr>
          <p:cNvPr id="4" name="Номер слайда 3"/>
          <p:cNvSpPr>
            <a:spLocks noGrp="1"/>
          </p:cNvSpPr>
          <p:nvPr>
            <p:ph type="sldNum" sz="quarter" idx="10"/>
          </p:nvPr>
        </p:nvSpPr>
        <p:spPr/>
        <p:txBody>
          <a:bodyPr/>
          <a:lstStyle/>
          <a:p>
            <a:fld id="{B426B6F5-D0F1-4E18-8076-31CEE07C80BC}" type="slidenum">
              <a:rPr lang="ru-RU" smtClean="0"/>
              <a:pPr/>
              <a:t>21</a:t>
            </a:fld>
            <a:endParaRPr lang="ru-RU" dirty="0"/>
          </a:p>
        </p:txBody>
      </p:sp>
    </p:spTree>
    <p:extLst>
      <p:ext uri="{BB962C8B-B14F-4D97-AF65-F5344CB8AC3E}">
        <p14:creationId xmlns="" xmlns:p14="http://schemas.microsoft.com/office/powerpoint/2010/main" val="41418250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EDFBCA8B-BF6C-46FC-A10F-B7C99985F947}" type="datetimeFigureOut">
              <a:rPr lang="ru-RU" smtClean="0"/>
              <a:pPr/>
              <a:t>16.08.2016</a:t>
            </a:fld>
            <a:endParaRPr lang="ru-RU" dirty="0"/>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dirty="0"/>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45C7AB4D-5FAC-445F-ACFE-627C509382F9}"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45C7AB4D-5FAC-445F-ACFE-627C509382F9}" type="slidenum">
              <a:rPr lang="ru-RU" smtClean="0"/>
              <a:pPr/>
              <a:t>‹#›</a:t>
            </a:fld>
            <a:endParaRPr lang="ru-RU" dirty="0"/>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45C7AB4D-5FAC-445F-ACFE-627C509382F9}" type="slidenum">
              <a:rPr lang="ru-RU" smtClean="0"/>
              <a:pPr/>
              <a:t>‹#›</a:t>
            </a:fld>
            <a:endParaRPr lang="ru-RU" dirty="0"/>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45C7AB4D-5FAC-445F-ACFE-627C509382F9}" type="slidenum">
              <a:rPr lang="ru-RU" smtClean="0"/>
              <a:pPr/>
              <a:t>‹#›</a:t>
            </a:fld>
            <a:endParaRPr lang="ru-RU" dirty="0"/>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8" name="Нижний колонтитул 7"/>
          <p:cNvSpPr>
            <a:spLocks noGrp="1"/>
          </p:cNvSpPr>
          <p:nvPr>
            <p:ph type="ftr" sz="quarter" idx="11"/>
          </p:nvPr>
        </p:nvSpPr>
        <p:spPr/>
        <p:txBody>
          <a:bodyPr/>
          <a:lstStyle>
            <a:extLst/>
          </a:lstStyle>
          <a:p>
            <a:endParaRPr lang="ru-RU" dirty="0"/>
          </a:p>
        </p:txBody>
      </p:sp>
      <p:sp>
        <p:nvSpPr>
          <p:cNvPr id="9" name="Номер слайда 8"/>
          <p:cNvSpPr>
            <a:spLocks noGrp="1"/>
          </p:cNvSpPr>
          <p:nvPr>
            <p:ph type="sldNum" sz="quarter" idx="12"/>
          </p:nvPr>
        </p:nvSpPr>
        <p:spPr/>
        <p:txBody>
          <a:bodyPr/>
          <a:lstStyle>
            <a:extLst/>
          </a:lstStyle>
          <a:p>
            <a:fld id="{45C7AB4D-5FAC-445F-ACFE-627C509382F9}"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4" name="Нижний колонтитул 3"/>
          <p:cNvSpPr>
            <a:spLocks noGrp="1"/>
          </p:cNvSpPr>
          <p:nvPr>
            <p:ph type="ftr" sz="quarter" idx="11"/>
          </p:nvPr>
        </p:nvSpPr>
        <p:spPr/>
        <p:txBody>
          <a:bodyPr/>
          <a:lstStyle>
            <a:extLst/>
          </a:lstStyle>
          <a:p>
            <a:endParaRPr lang="ru-RU" dirty="0"/>
          </a:p>
        </p:txBody>
      </p:sp>
      <p:sp>
        <p:nvSpPr>
          <p:cNvPr id="5" name="Номер слайда 4"/>
          <p:cNvSpPr>
            <a:spLocks noGrp="1"/>
          </p:cNvSpPr>
          <p:nvPr>
            <p:ph type="sldNum" sz="quarter" idx="12"/>
          </p:nvPr>
        </p:nvSpPr>
        <p:spPr/>
        <p:txBody>
          <a:bodyPr/>
          <a:lstStyle>
            <a:extLst/>
          </a:lstStyle>
          <a:p>
            <a:fld id="{45C7AB4D-5FAC-445F-ACFE-627C509382F9}" type="slidenum">
              <a:rPr lang="ru-RU" smtClean="0"/>
              <a:pPr/>
              <a:t>‹#›</a:t>
            </a:fld>
            <a:endParaRPr lang="ru-RU" dirty="0"/>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3" name="Нижний колонтитул 2"/>
          <p:cNvSpPr>
            <a:spLocks noGrp="1"/>
          </p:cNvSpPr>
          <p:nvPr>
            <p:ph type="ftr" sz="quarter" idx="11"/>
          </p:nvPr>
        </p:nvSpPr>
        <p:spPr/>
        <p:txBody>
          <a:bodyPr/>
          <a:lstStyle>
            <a:extLst/>
          </a:lstStyle>
          <a:p>
            <a:endParaRPr lang="ru-RU" dirty="0"/>
          </a:p>
        </p:txBody>
      </p:sp>
      <p:sp>
        <p:nvSpPr>
          <p:cNvPr id="4" name="Номер слайда 3"/>
          <p:cNvSpPr>
            <a:spLocks noGrp="1"/>
          </p:cNvSpPr>
          <p:nvPr>
            <p:ph type="sldNum" sz="quarter" idx="12"/>
          </p:nvPr>
        </p:nvSpPr>
        <p:spPr/>
        <p:txBody>
          <a:bodyPr/>
          <a:lstStyle>
            <a:extLst/>
          </a:lstStyle>
          <a:p>
            <a:fld id="{45C7AB4D-5FAC-445F-ACFE-627C509382F9}"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fld id="{EDFBCA8B-BF6C-46FC-A10F-B7C99985F947}" type="datetimeFigureOut">
              <a:rPr lang="ru-RU" smtClean="0"/>
              <a:pPr/>
              <a:t>16.08.2016</a:t>
            </a:fld>
            <a:endParaRPr lang="ru-RU" dirty="0"/>
          </a:p>
        </p:txBody>
      </p:sp>
      <p:sp>
        <p:nvSpPr>
          <p:cNvPr id="6" name="Нижний колонтитул 5"/>
          <p:cNvSpPr>
            <a:spLocks noGrp="1"/>
          </p:cNvSpPr>
          <p:nvPr>
            <p:ph type="ftr" sz="quarter" idx="11"/>
          </p:nvPr>
        </p:nvSpPr>
        <p:spPr/>
        <p:txBody>
          <a:bodyPr/>
          <a:lstStyle>
            <a:extLst/>
          </a:lstStyle>
          <a:p>
            <a:endParaRPr lang="ru-RU" dirty="0"/>
          </a:p>
        </p:txBody>
      </p:sp>
      <p:sp>
        <p:nvSpPr>
          <p:cNvPr id="7" name="Номер слайда 6"/>
          <p:cNvSpPr>
            <a:spLocks noGrp="1"/>
          </p:cNvSpPr>
          <p:nvPr>
            <p:ph type="sldNum" sz="quarter" idx="12"/>
          </p:nvPr>
        </p:nvSpPr>
        <p:spPr/>
        <p:txBody>
          <a:bodyPr/>
          <a:lstStyle>
            <a:extLst/>
          </a:lstStyle>
          <a:p>
            <a:fld id="{45C7AB4D-5FAC-445F-ACFE-627C509382F9}"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dirty="0"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EDFBCA8B-BF6C-46FC-A10F-B7C99985F947}" type="datetimeFigureOut">
              <a:rPr lang="ru-RU" smtClean="0"/>
              <a:pPr/>
              <a:t>16.08.2016</a:t>
            </a:fld>
            <a:endParaRPr lang="ru-RU" dirty="0"/>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dirty="0"/>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45C7AB4D-5FAC-445F-ACFE-627C509382F9}" type="slidenum">
              <a:rPr lang="ru-RU" smtClean="0"/>
              <a:pPr/>
              <a:t>‹#›</a:t>
            </a:fld>
            <a:endParaRPr lang="ru-RU" dirty="0"/>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9" name="Полилиния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45C7AB4D-5FAC-445F-ACFE-627C509382F9}"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EDFBCA8B-BF6C-46FC-A10F-B7C99985F947}" type="datetimeFigureOut">
              <a:rPr lang="ru-RU" smtClean="0"/>
              <a:pPr/>
              <a:t>16.08.2016</a:t>
            </a:fld>
            <a:endParaRPr lang="ru-RU" dirty="0"/>
          </a:p>
        </p:txBody>
      </p:sp>
      <p:sp>
        <p:nvSpPr>
          <p:cNvPr id="5" name="Нижний колонтитул 4"/>
          <p:cNvSpPr>
            <a:spLocks noGrp="1"/>
          </p:cNvSpPr>
          <p:nvPr>
            <p:ph type="ftr" sz="quarter" idx="11"/>
          </p:nvPr>
        </p:nvSpPr>
        <p:spPr/>
        <p:txBody>
          <a:bodyPr/>
          <a:lstStyle>
            <a:extLst/>
          </a:lstStyle>
          <a:p>
            <a:endParaRPr lang="ru-RU" dirty="0"/>
          </a:p>
        </p:txBody>
      </p:sp>
      <p:sp>
        <p:nvSpPr>
          <p:cNvPr id="6" name="Номер слайда 5"/>
          <p:cNvSpPr>
            <a:spLocks noGrp="1"/>
          </p:cNvSpPr>
          <p:nvPr>
            <p:ph type="sldNum" sz="quarter" idx="12"/>
          </p:nvPr>
        </p:nvSpPr>
        <p:spPr/>
        <p:txBody>
          <a:bodyPr/>
          <a:lstStyle>
            <a:extLst/>
          </a:lstStyle>
          <a:p>
            <a:fld id="{45C7AB4D-5FAC-445F-ACFE-627C509382F9}"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Полилиния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DFBCA8B-BF6C-46FC-A10F-B7C99985F947}" type="datetimeFigureOut">
              <a:rPr lang="ru-RU" smtClean="0"/>
              <a:pPr/>
              <a:t>16.08.2016</a:t>
            </a:fld>
            <a:endParaRPr lang="ru-RU" dirty="0"/>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dirty="0"/>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5C7AB4D-5FAC-445F-ACFE-627C509382F9}"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oleObject" Target="file:///\\AISTINT\DAT\AISTE\EC\EC3\A320gs\Graph_bk\35\OXYGEN%20MASK%20REGULATOR%20PANEL%20(ombre).tif" TargetMode="Externa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file:///\\AISTINT\DAT\AISTE\EC\EC3\A320gs\Graph_bk\35\blinker.tif"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oleObject" Target="file:///D:\STORE%20N%20GO\&#1055;&#1088;&#1086;&#1075;&#1088;&#1072;&#1084;&#1084;&#1099;%20&#1085;&#1086;&#1074;&#1099;&#1077;%20&#1041;&#1055;\graph%20bank\Drawing,%20crew%20right%20hand%20forward.tif" TargetMode="External"/><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oleObject" Target="file:///D:\STORE%20N%20GO\&#1055;&#1088;&#1086;&#1075;&#1088;&#1072;&#1084;&#1084;&#1099;%20&#1085;&#1086;&#1074;&#1099;&#1077;%20&#1041;&#1055;\graph%20bank\drawing,%20loupe.ti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544" y="188640"/>
            <a:ext cx="7988424" cy="1008112"/>
          </a:xfrm>
          <a:solidFill>
            <a:srgbClr val="00FFFF"/>
          </a:solidFill>
          <a:effectLst>
            <a:softEdge rad="317500"/>
          </a:effectLst>
        </p:spPr>
        <p:txBody>
          <a:bodyPr anchor="ctr">
            <a:noAutofit/>
          </a:bodyPr>
          <a:lstStyle/>
          <a:p>
            <a:pPr algn="ctr"/>
            <a:r>
              <a:rPr lang="en-US" sz="2800" dirty="0" smtClean="0">
                <a:latin typeface="Times New Roman" pitchFamily="18" charset="0"/>
                <a:cs typeface="Times New Roman" pitchFamily="18" charset="0"/>
              </a:rPr>
              <a:t>PORTABLE EMERGENCY EQUIPMENT</a:t>
            </a:r>
            <a:endParaRPr lang="ru-RU" sz="2800" dirty="0">
              <a:latin typeface="Times New Roman" pitchFamily="18" charset="0"/>
              <a:cs typeface="Times New Roman" pitchFamily="18" charset="0"/>
            </a:endParaRPr>
          </a:p>
        </p:txBody>
      </p:sp>
      <p:sp>
        <p:nvSpPr>
          <p:cNvPr id="23554" name="AutoShape 2" descr="Картинки по запросу Возможности и ограничения человека в полет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dirty="0"/>
          </a:p>
        </p:txBody>
      </p:sp>
      <p:pic>
        <p:nvPicPr>
          <p:cNvPr id="23556" name="Picture 4" descr="http://www.o-kaliningrade.ru/galery/_kaliningrad/ekskursii/poleti/balloond_.jpg"/>
          <p:cNvPicPr>
            <a:picLocks noChangeAspect="1" noChangeArrowheads="1"/>
          </p:cNvPicPr>
          <p:nvPr/>
        </p:nvPicPr>
        <p:blipFill>
          <a:blip r:embed="rId2" cstate="print"/>
          <a:srcRect/>
          <a:stretch>
            <a:fillRect/>
          </a:stretch>
        </p:blipFill>
        <p:spPr bwMode="auto">
          <a:xfrm>
            <a:off x="1115616" y="1556792"/>
            <a:ext cx="6912766" cy="4608512"/>
          </a:xfrm>
          <a:prstGeom prst="rect">
            <a:avLst/>
          </a:prstGeom>
          <a:ln>
            <a:noFill/>
          </a:ln>
          <a:effectLst>
            <a:softEdge rad="112500"/>
          </a:effectLst>
        </p:spPr>
      </p:pic>
    </p:spTree>
  </p:cSld>
  <p:clrMapOvr>
    <a:masterClrMapping/>
  </p:clrMapOvr>
  <p:transition spd="med">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457200" y="1481329"/>
            <a:ext cx="4762872" cy="1587631"/>
          </a:xfrm>
        </p:spPr>
        <p:txBody>
          <a:bodyPr>
            <a:normAutofit/>
          </a:bodyPr>
          <a:lstStyle/>
          <a:p>
            <a:r>
              <a:rPr lang="en-GB" sz="2400" b="1" i="1" dirty="0" smtClean="0">
                <a:effectLst>
                  <a:outerShdw blurRad="38100" dist="38100" dir="2700000" algn="tl">
                    <a:srgbClr val="000000">
                      <a:alpha val="43137"/>
                    </a:srgbClr>
                  </a:outerShdw>
                </a:effectLst>
                <a:latin typeface="Times New Roman" pitchFamily="18" charset="0"/>
                <a:cs typeface="Times New Roman" pitchFamily="18" charset="0"/>
              </a:rPr>
              <a:t>Stationary</a:t>
            </a:r>
            <a:r>
              <a:rPr lang="ru-RU" sz="2400" b="1" i="1" dirty="0" smtClean="0">
                <a:effectLst>
                  <a:outerShdw blurRad="38100" dist="38100" dir="2700000" algn="tl">
                    <a:srgbClr val="000000">
                      <a:alpha val="43137"/>
                    </a:srgbClr>
                  </a:outerShdw>
                </a:effectLst>
                <a:latin typeface="Times New Roman" pitchFamily="18" charset="0"/>
                <a:cs typeface="Times New Roman" pitchFamily="18" charset="0"/>
              </a:rPr>
              <a:t>;</a:t>
            </a:r>
          </a:p>
          <a:p>
            <a:pPr>
              <a:buNone/>
            </a:pPr>
            <a:endParaRPr lang="ru-RU" sz="2400" b="1" i="1" dirty="0" smtClean="0">
              <a:effectLst>
                <a:outerShdw blurRad="38100" dist="38100" dir="2700000" algn="tl">
                  <a:srgbClr val="000000">
                    <a:alpha val="43137"/>
                  </a:srgbClr>
                </a:outerShdw>
              </a:effectLst>
              <a:latin typeface="Times New Roman" pitchFamily="18" charset="0"/>
              <a:cs typeface="Times New Roman" pitchFamily="18" charset="0"/>
            </a:endParaRPr>
          </a:p>
          <a:p>
            <a:r>
              <a:rPr lang="en-GB" sz="2400" b="1" i="1" dirty="0" smtClean="0">
                <a:effectLst>
                  <a:outerShdw blurRad="38100" dist="38100" dir="2700000" algn="tl">
                    <a:srgbClr val="000000">
                      <a:alpha val="43137"/>
                    </a:srgbClr>
                  </a:outerShdw>
                </a:effectLst>
                <a:latin typeface="Times New Roman" pitchFamily="18" charset="0"/>
                <a:cs typeface="Times New Roman" pitchFamily="18" charset="0"/>
              </a:rPr>
              <a:t>Portable</a:t>
            </a:r>
            <a:r>
              <a:rPr lang="ru-RU" sz="2400" b="1" i="1" dirty="0" smtClean="0">
                <a:effectLst>
                  <a:outerShdw blurRad="38100" dist="38100" dir="2700000" algn="tl">
                    <a:srgbClr val="000000">
                      <a:alpha val="43137"/>
                    </a:srgbClr>
                  </a:outerShdw>
                </a:effectLst>
                <a:latin typeface="Times New Roman" pitchFamily="18" charset="0"/>
                <a:cs typeface="Times New Roman" pitchFamily="18" charset="0"/>
              </a:rPr>
              <a:t>.</a:t>
            </a:r>
            <a:endParaRPr lang="ru-RU" sz="2400" b="1" i="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Заголовок 2"/>
          <p:cNvSpPr>
            <a:spLocks noGrp="1"/>
          </p:cNvSpPr>
          <p:nvPr>
            <p:ph type="title"/>
          </p:nvPr>
        </p:nvSpPr>
        <p:spPr>
          <a:xfrm>
            <a:off x="457200" y="274638"/>
            <a:ext cx="8229600" cy="850106"/>
          </a:xfrm>
        </p:spPr>
        <p:txBody>
          <a:bodyPr>
            <a:normAutofit/>
          </a:bodyPr>
          <a:lstStyle/>
          <a:p>
            <a:pPr algn="ctr"/>
            <a:r>
              <a:rPr lang="ru-RU" sz="2800" dirty="0" smtClean="0">
                <a:solidFill>
                  <a:schemeClr val="tx1"/>
                </a:solidFill>
                <a:latin typeface="Times New Roman" pitchFamily="18" charset="0"/>
                <a:cs typeface="Times New Roman" pitchFamily="18" charset="0"/>
              </a:rPr>
              <a:t>* </a:t>
            </a:r>
            <a:r>
              <a:rPr lang="en-US" sz="2800" dirty="0" smtClean="0">
                <a:latin typeface="Times New Roman" pitchFamily="18" charset="0"/>
                <a:cs typeface="Times New Roman" pitchFamily="18" charset="0"/>
              </a:rPr>
              <a:t>PORTABLE EMERGENCY EQUIPMENT</a:t>
            </a:r>
            <a:endParaRPr lang="ru-RU" sz="2800" dirty="0">
              <a:solidFill>
                <a:schemeClr val="tx1"/>
              </a:solidFill>
              <a:latin typeface="Times New Roman" pitchFamily="18" charset="0"/>
              <a:cs typeface="Times New Roman" pitchFamily="18" charset="0"/>
            </a:endParaRPr>
          </a:p>
        </p:txBody>
      </p:sp>
      <p:sp>
        <p:nvSpPr>
          <p:cNvPr id="26626" name="AutoShape 2" descr="Картинки по запросу Возможности и ограничения человека в полет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dirty="0"/>
          </a:p>
        </p:txBody>
      </p:sp>
      <p:sp>
        <p:nvSpPr>
          <p:cNvPr id="26628" name="AutoShape 4" descr="Картинки по запросу Возможности и ограничения человека в полет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dirty="0"/>
          </a:p>
        </p:txBody>
      </p:sp>
      <p:sp>
        <p:nvSpPr>
          <p:cNvPr id="26630" name="AutoShape 6" descr="Картинки по запросу Возможности и ограничения человека в полете"/>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dirty="0"/>
          </a:p>
        </p:txBody>
      </p:sp>
      <p:pic>
        <p:nvPicPr>
          <p:cNvPr id="1026" name="Picture 2" descr="Картинки по запросу картинки веселые аварийно спасательных средств на самолете"/>
          <p:cNvPicPr>
            <a:picLocks noChangeAspect="1" noChangeArrowheads="1"/>
          </p:cNvPicPr>
          <p:nvPr/>
        </p:nvPicPr>
        <p:blipFill>
          <a:blip r:embed="rId2" cstate="print"/>
          <a:srcRect/>
          <a:stretch>
            <a:fillRect/>
          </a:stretch>
        </p:blipFill>
        <p:spPr bwMode="auto">
          <a:xfrm>
            <a:off x="5299947" y="1340768"/>
            <a:ext cx="3844053" cy="2842538"/>
          </a:xfrm>
          <a:prstGeom prst="rect">
            <a:avLst/>
          </a:prstGeom>
          <a:ln>
            <a:noFill/>
          </a:ln>
          <a:effectLst>
            <a:softEdge rad="112500"/>
          </a:effectLst>
        </p:spPr>
      </p:pic>
      <p:pic>
        <p:nvPicPr>
          <p:cNvPr id="1028" name="Picture 4" descr="Картинки по запросу картинки веселые аварийно спасательных средств на самолете"/>
          <p:cNvPicPr>
            <a:picLocks noChangeAspect="1" noChangeArrowheads="1"/>
          </p:cNvPicPr>
          <p:nvPr/>
        </p:nvPicPr>
        <p:blipFill>
          <a:blip r:embed="rId3" cstate="print"/>
          <a:srcRect/>
          <a:stretch>
            <a:fillRect/>
          </a:stretch>
        </p:blipFill>
        <p:spPr bwMode="auto">
          <a:xfrm>
            <a:off x="971600" y="3645024"/>
            <a:ext cx="4328347" cy="288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0.</a:t>
            </a:r>
            <a:endParaRPr lang="ru-RU" sz="1400" dirty="0">
              <a:latin typeface="Times New Roman" pitchFamily="18" charset="0"/>
              <a:cs typeface="Times New Roman" pitchFamily="18" charset="0"/>
            </a:endParaRP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dissolve">
                                      <p:cBhvr>
                                        <p:cTn id="10" dur="1000"/>
                                        <p:tgtEl>
                                          <p:spTgt spid="1026"/>
                                        </p:tgtEl>
                                      </p:cBhvr>
                                    </p:animEffect>
                                  </p:childTnLst>
                                </p:cTn>
                              </p:par>
                              <p:par>
                                <p:cTn id="11" presetID="9" presetClass="entr" presetSubtype="0"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dissolve">
                                      <p:cBhvr>
                                        <p:cTn id="13" dur="2000"/>
                                        <p:tgtEl>
                                          <p:spTgt spid="102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Effect transition="in" filter="wipe(left)">
                                      <p:cBhvr>
                                        <p:cTn id="16" dur="2000"/>
                                        <p:tgtEl>
                                          <p:spTgt spid="2">
                                            <p:txEl>
                                              <p:pRg st="0" end="0"/>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wipe(left)">
                                      <p:cBhvr>
                                        <p:cTn id="19"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395536" y="1124744"/>
            <a:ext cx="8424936" cy="4320480"/>
          </a:xfrm>
        </p:spPr>
        <p:style>
          <a:lnRef idx="2">
            <a:schemeClr val="accent1"/>
          </a:lnRef>
          <a:fillRef idx="1">
            <a:schemeClr val="lt1"/>
          </a:fillRef>
          <a:effectRef idx="0">
            <a:schemeClr val="accent1"/>
          </a:effectRef>
          <a:fontRef idx="minor">
            <a:schemeClr val="dk1"/>
          </a:fontRef>
        </p:style>
        <p:txBody>
          <a:bodyPr>
            <a:noAutofit/>
          </a:bodyPr>
          <a:lstStyle/>
          <a:p>
            <a:pPr marL="95250" indent="-95250"/>
            <a:r>
              <a:rPr lang="en-US" sz="1800" b="1" i="1" dirty="0" smtClean="0">
                <a:latin typeface="Times New Roman" pitchFamily="18" charset="0"/>
                <a:cs typeface="Times New Roman" pitchFamily="18" charset="0"/>
              </a:rPr>
              <a:t>For each specific aircraft consists of the following:</a:t>
            </a:r>
          </a:p>
          <a:p>
            <a:pPr marL="95250" indent="-95250"/>
            <a:r>
              <a:rPr lang="en-US" sz="1800" b="1" dirty="0" smtClean="0">
                <a:latin typeface="Times New Roman" pitchFamily="18" charset="0"/>
                <a:cs typeface="Times New Roman" pitchFamily="18" charset="0"/>
              </a:rPr>
              <a:t>flight Deck and Passenger cabin emergency oxygen system;</a:t>
            </a:r>
          </a:p>
          <a:p>
            <a:pPr marL="95250" indent="-95250"/>
            <a:r>
              <a:rPr lang="en-US" sz="1800" b="1" dirty="0" smtClean="0">
                <a:latin typeface="Times New Roman" pitchFamily="18" charset="0"/>
                <a:cs typeface="Times New Roman" pitchFamily="18" charset="0"/>
              </a:rPr>
              <a:t>Emergency lighting (including emergency path lighting);</a:t>
            </a:r>
          </a:p>
          <a:p>
            <a:pPr marL="95250" indent="-95250"/>
            <a:r>
              <a:rPr lang="en-US" sz="1800" b="1" dirty="0" smtClean="0">
                <a:latin typeface="Times New Roman" pitchFamily="18" charset="0"/>
                <a:cs typeface="Times New Roman" pitchFamily="18" charset="0"/>
              </a:rPr>
              <a:t>Inflatable slide and inflatable sliderafts;</a:t>
            </a:r>
          </a:p>
          <a:p>
            <a:pPr marL="95250" indent="-95250"/>
            <a:r>
              <a:rPr lang="en-US" sz="1800" b="1" dirty="0" smtClean="0">
                <a:latin typeface="Times New Roman" pitchFamily="18" charset="0"/>
                <a:cs typeface="Times New Roman" pitchFamily="18" charset="0"/>
              </a:rPr>
              <a:t>Smoke detectors;</a:t>
            </a:r>
          </a:p>
          <a:p>
            <a:pPr marL="95250" indent="-95250"/>
            <a:r>
              <a:rPr lang="en-US" sz="1800" b="1" dirty="0" smtClean="0">
                <a:latin typeface="Times New Roman" pitchFamily="18" charset="0"/>
                <a:cs typeface="Times New Roman" pitchFamily="18" charset="0"/>
              </a:rPr>
              <a:t>Self-activated stationary fire-extinguishers in lavatories, Engine,  Gear, Cargo compartment;</a:t>
            </a:r>
          </a:p>
          <a:p>
            <a:pPr marL="95250" indent="-95250"/>
            <a:r>
              <a:rPr lang="en-US" sz="1800" b="1" dirty="0" smtClean="0">
                <a:latin typeface="Times New Roman" pitchFamily="18" charset="0"/>
                <a:cs typeface="Times New Roman" pitchFamily="18" charset="0"/>
              </a:rPr>
              <a:t>Emergency exits;</a:t>
            </a:r>
          </a:p>
          <a:p>
            <a:pPr marL="95250" indent="-95250"/>
            <a:r>
              <a:rPr lang="en-US" sz="1800" b="1" dirty="0" smtClean="0">
                <a:latin typeface="Times New Roman" pitchFamily="18" charset="0"/>
                <a:cs typeface="Times New Roman" pitchFamily="18" charset="0"/>
              </a:rPr>
              <a:t>Emergency escape ropes;</a:t>
            </a:r>
          </a:p>
          <a:p>
            <a:pPr marL="95250" indent="-95250"/>
            <a:r>
              <a:rPr lang="en-US" sz="1800" b="1" dirty="0" smtClean="0">
                <a:latin typeface="Times New Roman" pitchFamily="18" charset="0"/>
                <a:cs typeface="Times New Roman" pitchFamily="18" charset="0"/>
              </a:rPr>
              <a:t>Passenger and crew seat belts;</a:t>
            </a:r>
          </a:p>
          <a:p>
            <a:pPr marL="95250" indent="-95250"/>
            <a:r>
              <a:rPr lang="en-US" sz="1800" b="1" dirty="0" smtClean="0">
                <a:latin typeface="Times New Roman" pitchFamily="18" charset="0"/>
                <a:cs typeface="Times New Roman" pitchFamily="18" charset="0"/>
              </a:rPr>
              <a:t>Floatation means;</a:t>
            </a:r>
          </a:p>
          <a:p>
            <a:pPr marL="95250" indent="-95250"/>
            <a:r>
              <a:rPr lang="en-US" sz="1800" b="1" dirty="0" smtClean="0">
                <a:latin typeface="Times New Roman" pitchFamily="18" charset="0"/>
                <a:cs typeface="Times New Roman" pitchFamily="18" charset="0"/>
              </a:rPr>
              <a:t>Crew communication and alerting system.</a:t>
            </a:r>
            <a:endParaRPr lang="en-US" sz="1800" b="1" dirty="0">
              <a:latin typeface="Times New Roman" pitchFamily="18" charset="0"/>
              <a:cs typeface="Times New Roman" pitchFamily="18" charset="0"/>
            </a:endParaRPr>
          </a:p>
        </p:txBody>
      </p:sp>
      <p:sp>
        <p:nvSpPr>
          <p:cNvPr id="3" name="Заголовок 2"/>
          <p:cNvSpPr>
            <a:spLocks noGrp="1"/>
          </p:cNvSpPr>
          <p:nvPr>
            <p:ph type="title"/>
          </p:nvPr>
        </p:nvSpPr>
        <p:spPr>
          <a:xfrm>
            <a:off x="457200" y="188640"/>
            <a:ext cx="8229600" cy="720080"/>
          </a:xfrm>
          <a:solidFill>
            <a:srgbClr val="00FFFF"/>
          </a:solidFill>
          <a:effectLst>
            <a:softEdge rad="317500"/>
          </a:effectLst>
        </p:spPr>
        <p:txBody>
          <a:bodyPr>
            <a:normAutofit fontScale="90000"/>
          </a:bodyPr>
          <a:lstStyle/>
          <a:p>
            <a:pPr algn="ctr"/>
            <a:r>
              <a:rPr lang="en-US" sz="2800" i="1" dirty="0" smtClean="0">
                <a:effectLst>
                  <a:outerShdw blurRad="38100" dist="38100" dir="2700000" algn="tl">
                    <a:srgbClr val="000000">
                      <a:alpha val="43137"/>
                    </a:srgbClr>
                  </a:outerShdw>
                </a:effectLst>
                <a:latin typeface="Times New Roman" pitchFamily="18" charset="0"/>
                <a:cs typeface="Times New Roman" pitchFamily="18" charset="0"/>
              </a:rPr>
              <a:t>Stationary </a:t>
            </a:r>
            <a:r>
              <a:rPr lang="en-US" sz="2800" dirty="0" smtClean="0">
                <a:effectLst>
                  <a:outerShdw blurRad="38100" dist="38100" dir="2700000" algn="tl">
                    <a:srgbClr val="000000">
                      <a:alpha val="43137"/>
                    </a:srgbClr>
                  </a:outerShdw>
                </a:effectLst>
                <a:latin typeface="Times New Roman" pitchFamily="18" charset="0"/>
                <a:cs typeface="Times New Roman" pitchFamily="18" charset="0"/>
              </a:rPr>
              <a:t>emergency equipment</a:t>
            </a:r>
            <a:r>
              <a:rPr lang="ru-RU" sz="2800" dirty="0" smtClean="0">
                <a:effectLst>
                  <a:outerShdw blurRad="38100" dist="38100" dir="2700000" algn="tl">
                    <a:srgbClr val="000000">
                      <a:alpha val="43137"/>
                    </a:srgbClr>
                  </a:outerShdw>
                </a:effectLst>
                <a:latin typeface="Times New Roman" pitchFamily="18" charset="0"/>
                <a:cs typeface="Times New Roman" pitchFamily="18" charset="0"/>
              </a:rPr>
              <a:t/>
            </a:r>
            <a:br>
              <a:rPr lang="ru-RU" sz="2800" dirty="0" smtClean="0">
                <a:effectLst>
                  <a:outerShdw blurRad="38100" dist="38100" dir="2700000" algn="tl">
                    <a:srgbClr val="000000">
                      <a:alpha val="43137"/>
                    </a:srgbClr>
                  </a:outerShdw>
                </a:effectLst>
                <a:latin typeface="Times New Roman" pitchFamily="18" charset="0"/>
                <a:cs typeface="Times New Roman" pitchFamily="18" charset="0"/>
              </a:rPr>
            </a:br>
            <a:r>
              <a:rPr lang="ru-RU" sz="2800" i="1" dirty="0" smtClean="0">
                <a:effectLst>
                  <a:outerShdw blurRad="38100" dist="38100" dir="2700000" algn="tl">
                    <a:srgbClr val="000000">
                      <a:alpha val="43137"/>
                    </a:srgbClr>
                  </a:outerShdw>
                </a:effectLst>
                <a:latin typeface="Times New Roman" pitchFamily="18" charset="0"/>
                <a:cs typeface="Times New Roman" pitchFamily="18" charset="0"/>
              </a:rPr>
              <a:t>Стационарное</a:t>
            </a:r>
            <a:r>
              <a:rPr lang="en-US" sz="2800" b="0" i="1" dirty="0" smtClean="0">
                <a:effectLst/>
                <a:latin typeface="Times New Roman" pitchFamily="18" charset="0"/>
                <a:cs typeface="Times New Roman" pitchFamily="18" charset="0"/>
              </a:rPr>
              <a:t> </a:t>
            </a:r>
            <a:r>
              <a:rPr lang="ru-RU" sz="2800" b="0" i="1" dirty="0" smtClean="0">
                <a:effectLst/>
                <a:latin typeface="Times New Roman" pitchFamily="18" charset="0"/>
                <a:cs typeface="Times New Roman" pitchFamily="18" charset="0"/>
              </a:rPr>
              <a:t> </a:t>
            </a:r>
            <a:r>
              <a:rPr lang="ru-RU" sz="2800" b="0" dirty="0" smtClean="0">
                <a:solidFill>
                  <a:schemeClr val="tx1"/>
                </a:solidFill>
                <a:effectLst/>
                <a:latin typeface="Times New Roman" pitchFamily="18" charset="0"/>
                <a:cs typeface="Times New Roman" pitchFamily="18" charset="0"/>
              </a:rPr>
              <a:t>Аварийное оборудование.</a:t>
            </a:r>
            <a:endParaRPr lang="en-US" sz="2800" dirty="0">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
                                            <p:bg/>
                                          </p:spTgt>
                                        </p:tgtEl>
                                        <p:attrNameLst>
                                          <p:attrName>style.visibility</p:attrName>
                                        </p:attrNameLst>
                                      </p:cBhvr>
                                      <p:to>
                                        <p:strVal val="visible"/>
                                      </p:to>
                                    </p:set>
                                    <p:animEffect transition="in" filter="wipe(left)">
                                      <p:cBhvr>
                                        <p:cTn id="11" dur="2000"/>
                                        <p:tgtEl>
                                          <p:spTgt spid="2">
                                            <p:bg/>
                                          </p:spTgt>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ipe(left)">
                                      <p:cBhvr>
                                        <p:cTn id="14" dur="2000"/>
                                        <p:tgtEl>
                                          <p:spTgt spid="2">
                                            <p:txEl>
                                              <p:pRg st="0" end="0"/>
                                            </p:txEl>
                                          </p:spTgt>
                                        </p:tgtEl>
                                      </p:cBhvr>
                                    </p:animEffect>
                                  </p:childTnLst>
                                </p:cTn>
                              </p:par>
                            </p:childTnLst>
                          </p:cTn>
                        </p:par>
                        <p:par>
                          <p:cTn id="15" fill="hold">
                            <p:stCondLst>
                              <p:cond delay="3000"/>
                            </p:stCondLst>
                            <p:childTnLst>
                              <p:par>
                                <p:cTn id="16" presetID="22" presetClass="entr" presetSubtype="8" fill="hold" grpId="0" nodeType="afterEffect">
                                  <p:stCondLst>
                                    <p:cond delay="150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wipe(left)">
                                      <p:cBhvr>
                                        <p:cTn id="18" dur="2000"/>
                                        <p:tgtEl>
                                          <p:spTgt spid="2">
                                            <p:txEl>
                                              <p:pRg st="1" end="1"/>
                                            </p:txEl>
                                          </p:spTgt>
                                        </p:tgtEl>
                                      </p:cBhvr>
                                    </p:animEffect>
                                  </p:childTnLst>
                                </p:cTn>
                              </p:par>
                            </p:childTnLst>
                          </p:cTn>
                        </p:par>
                        <p:par>
                          <p:cTn id="19" fill="hold">
                            <p:stCondLst>
                              <p:cond delay="6500"/>
                            </p:stCondLst>
                            <p:childTnLst>
                              <p:par>
                                <p:cTn id="20" presetID="22" presetClass="entr" presetSubtype="8" fill="hold" grpId="0" nodeType="afterEffect">
                                  <p:stCondLst>
                                    <p:cond delay="150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left)">
                                      <p:cBhvr>
                                        <p:cTn id="22" dur="2000"/>
                                        <p:tgtEl>
                                          <p:spTgt spid="2">
                                            <p:txEl>
                                              <p:pRg st="2" end="2"/>
                                            </p:txEl>
                                          </p:spTgt>
                                        </p:tgtEl>
                                      </p:cBhvr>
                                    </p:animEffect>
                                  </p:childTnLst>
                                </p:cTn>
                              </p:par>
                            </p:childTnLst>
                          </p:cTn>
                        </p:par>
                        <p:par>
                          <p:cTn id="23" fill="hold">
                            <p:stCondLst>
                              <p:cond delay="10000"/>
                            </p:stCondLst>
                            <p:childTnLst>
                              <p:par>
                                <p:cTn id="24" presetID="22" presetClass="entr" presetSubtype="8" fill="hold" grpId="0" nodeType="afterEffect">
                                  <p:stCondLst>
                                    <p:cond delay="150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wipe(left)">
                                      <p:cBhvr>
                                        <p:cTn id="26" dur="2000"/>
                                        <p:tgtEl>
                                          <p:spTgt spid="2">
                                            <p:txEl>
                                              <p:pRg st="3" end="3"/>
                                            </p:txEl>
                                          </p:spTgt>
                                        </p:tgtEl>
                                      </p:cBhvr>
                                    </p:animEffect>
                                  </p:childTnLst>
                                </p:cTn>
                              </p:par>
                            </p:childTnLst>
                          </p:cTn>
                        </p:par>
                        <p:par>
                          <p:cTn id="27" fill="hold">
                            <p:stCondLst>
                              <p:cond delay="13500"/>
                            </p:stCondLst>
                            <p:childTnLst>
                              <p:par>
                                <p:cTn id="28" presetID="22" presetClass="entr" presetSubtype="8" fill="hold" grpId="0" nodeType="afterEffect">
                                  <p:stCondLst>
                                    <p:cond delay="2000"/>
                                  </p:stCondLst>
                                  <p:childTnLst>
                                    <p:set>
                                      <p:cBhvr>
                                        <p:cTn id="29" dur="1" fill="hold">
                                          <p:stCondLst>
                                            <p:cond delay="0"/>
                                          </p:stCondLst>
                                        </p:cTn>
                                        <p:tgtEl>
                                          <p:spTgt spid="2">
                                            <p:txEl>
                                              <p:pRg st="4" end="4"/>
                                            </p:txEl>
                                          </p:spTgt>
                                        </p:tgtEl>
                                        <p:attrNameLst>
                                          <p:attrName>style.visibility</p:attrName>
                                        </p:attrNameLst>
                                      </p:cBhvr>
                                      <p:to>
                                        <p:strVal val="visible"/>
                                      </p:to>
                                    </p:set>
                                    <p:animEffect transition="in" filter="wipe(left)">
                                      <p:cBhvr>
                                        <p:cTn id="30" dur="2000"/>
                                        <p:tgtEl>
                                          <p:spTgt spid="2">
                                            <p:txEl>
                                              <p:pRg st="4" end="4"/>
                                            </p:txEl>
                                          </p:spTgt>
                                        </p:tgtEl>
                                      </p:cBhvr>
                                    </p:animEffect>
                                  </p:childTnLst>
                                </p:cTn>
                              </p:par>
                            </p:childTnLst>
                          </p:cTn>
                        </p:par>
                        <p:par>
                          <p:cTn id="31" fill="hold">
                            <p:stCondLst>
                              <p:cond delay="17500"/>
                            </p:stCondLst>
                            <p:childTnLst>
                              <p:par>
                                <p:cTn id="32" presetID="22" presetClass="entr" presetSubtype="8" fill="hold" grpId="0" nodeType="afterEffect">
                                  <p:stCondLst>
                                    <p:cond delay="200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wipe(left)">
                                      <p:cBhvr>
                                        <p:cTn id="34" dur="2000"/>
                                        <p:tgtEl>
                                          <p:spTgt spid="2">
                                            <p:txEl>
                                              <p:pRg st="5" end="5"/>
                                            </p:txEl>
                                          </p:spTgt>
                                        </p:tgtEl>
                                      </p:cBhvr>
                                    </p:animEffect>
                                  </p:childTnLst>
                                </p:cTn>
                              </p:par>
                            </p:childTnLst>
                          </p:cTn>
                        </p:par>
                        <p:par>
                          <p:cTn id="35" fill="hold">
                            <p:stCondLst>
                              <p:cond delay="21500"/>
                            </p:stCondLst>
                            <p:childTnLst>
                              <p:par>
                                <p:cTn id="36" presetID="22" presetClass="entr" presetSubtype="8" fill="hold" grpId="0" nodeType="afterEffect">
                                  <p:stCondLst>
                                    <p:cond delay="2000"/>
                                  </p:stCondLst>
                                  <p:childTnLst>
                                    <p:set>
                                      <p:cBhvr>
                                        <p:cTn id="37" dur="1" fill="hold">
                                          <p:stCondLst>
                                            <p:cond delay="0"/>
                                          </p:stCondLst>
                                        </p:cTn>
                                        <p:tgtEl>
                                          <p:spTgt spid="2">
                                            <p:txEl>
                                              <p:pRg st="6" end="6"/>
                                            </p:txEl>
                                          </p:spTgt>
                                        </p:tgtEl>
                                        <p:attrNameLst>
                                          <p:attrName>style.visibility</p:attrName>
                                        </p:attrNameLst>
                                      </p:cBhvr>
                                      <p:to>
                                        <p:strVal val="visible"/>
                                      </p:to>
                                    </p:set>
                                    <p:animEffect transition="in" filter="wipe(left)">
                                      <p:cBhvr>
                                        <p:cTn id="38" dur="2000"/>
                                        <p:tgtEl>
                                          <p:spTgt spid="2">
                                            <p:txEl>
                                              <p:pRg st="6" end="6"/>
                                            </p:txEl>
                                          </p:spTgt>
                                        </p:tgtEl>
                                      </p:cBhvr>
                                    </p:animEffect>
                                  </p:childTnLst>
                                </p:cTn>
                              </p:par>
                            </p:childTnLst>
                          </p:cTn>
                        </p:par>
                        <p:par>
                          <p:cTn id="39" fill="hold">
                            <p:stCondLst>
                              <p:cond delay="25500"/>
                            </p:stCondLst>
                            <p:childTnLst>
                              <p:par>
                                <p:cTn id="40" presetID="22" presetClass="entr" presetSubtype="8" fill="hold" grpId="0" nodeType="afterEffect">
                                  <p:stCondLst>
                                    <p:cond delay="200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wipe(left)">
                                      <p:cBhvr>
                                        <p:cTn id="42" dur="2000"/>
                                        <p:tgtEl>
                                          <p:spTgt spid="2">
                                            <p:txEl>
                                              <p:pRg st="7" end="7"/>
                                            </p:txEl>
                                          </p:spTgt>
                                        </p:tgtEl>
                                      </p:cBhvr>
                                    </p:animEffect>
                                  </p:childTnLst>
                                </p:cTn>
                              </p:par>
                            </p:childTnLst>
                          </p:cTn>
                        </p:par>
                        <p:par>
                          <p:cTn id="43" fill="hold">
                            <p:stCondLst>
                              <p:cond delay="29500"/>
                            </p:stCondLst>
                            <p:childTnLst>
                              <p:par>
                                <p:cTn id="44" presetID="22" presetClass="entr" presetSubtype="8" fill="hold" grpId="0" nodeType="afterEffect">
                                  <p:stCondLst>
                                    <p:cond delay="2000"/>
                                  </p:stCondLst>
                                  <p:childTnLst>
                                    <p:set>
                                      <p:cBhvr>
                                        <p:cTn id="45" dur="1" fill="hold">
                                          <p:stCondLst>
                                            <p:cond delay="0"/>
                                          </p:stCondLst>
                                        </p:cTn>
                                        <p:tgtEl>
                                          <p:spTgt spid="2">
                                            <p:txEl>
                                              <p:pRg st="8" end="8"/>
                                            </p:txEl>
                                          </p:spTgt>
                                        </p:tgtEl>
                                        <p:attrNameLst>
                                          <p:attrName>style.visibility</p:attrName>
                                        </p:attrNameLst>
                                      </p:cBhvr>
                                      <p:to>
                                        <p:strVal val="visible"/>
                                      </p:to>
                                    </p:set>
                                    <p:animEffect transition="in" filter="wipe(left)">
                                      <p:cBhvr>
                                        <p:cTn id="46" dur="2000"/>
                                        <p:tgtEl>
                                          <p:spTgt spid="2">
                                            <p:txEl>
                                              <p:pRg st="8" end="8"/>
                                            </p:txEl>
                                          </p:spTgt>
                                        </p:tgtEl>
                                      </p:cBhvr>
                                    </p:animEffect>
                                  </p:childTnLst>
                                </p:cTn>
                              </p:par>
                            </p:childTnLst>
                          </p:cTn>
                        </p:par>
                        <p:par>
                          <p:cTn id="47" fill="hold">
                            <p:stCondLst>
                              <p:cond delay="33500"/>
                            </p:stCondLst>
                            <p:childTnLst>
                              <p:par>
                                <p:cTn id="48" presetID="22" presetClass="entr" presetSubtype="8" fill="hold" grpId="0" nodeType="afterEffect">
                                  <p:stCondLst>
                                    <p:cond delay="2000"/>
                                  </p:stCondLst>
                                  <p:childTnLst>
                                    <p:set>
                                      <p:cBhvr>
                                        <p:cTn id="49" dur="1" fill="hold">
                                          <p:stCondLst>
                                            <p:cond delay="0"/>
                                          </p:stCondLst>
                                        </p:cTn>
                                        <p:tgtEl>
                                          <p:spTgt spid="2">
                                            <p:txEl>
                                              <p:pRg st="9" end="9"/>
                                            </p:txEl>
                                          </p:spTgt>
                                        </p:tgtEl>
                                        <p:attrNameLst>
                                          <p:attrName>style.visibility</p:attrName>
                                        </p:attrNameLst>
                                      </p:cBhvr>
                                      <p:to>
                                        <p:strVal val="visible"/>
                                      </p:to>
                                    </p:set>
                                    <p:animEffect transition="in" filter="wipe(left)">
                                      <p:cBhvr>
                                        <p:cTn id="50" dur="2000"/>
                                        <p:tgtEl>
                                          <p:spTgt spid="2">
                                            <p:txEl>
                                              <p:pRg st="9" end="9"/>
                                            </p:txEl>
                                          </p:spTgt>
                                        </p:tgtEl>
                                      </p:cBhvr>
                                    </p:animEffect>
                                  </p:childTnLst>
                                </p:cTn>
                              </p:par>
                            </p:childTnLst>
                          </p:cTn>
                        </p:par>
                        <p:par>
                          <p:cTn id="51" fill="hold">
                            <p:stCondLst>
                              <p:cond delay="37500"/>
                            </p:stCondLst>
                            <p:childTnLst>
                              <p:par>
                                <p:cTn id="52" presetID="22" presetClass="entr" presetSubtype="8" fill="hold" grpId="0" nodeType="afterEffect">
                                  <p:stCondLst>
                                    <p:cond delay="2000"/>
                                  </p:stCondLst>
                                  <p:childTnLst>
                                    <p:set>
                                      <p:cBhvr>
                                        <p:cTn id="53" dur="1" fill="hold">
                                          <p:stCondLst>
                                            <p:cond delay="0"/>
                                          </p:stCondLst>
                                        </p:cTn>
                                        <p:tgtEl>
                                          <p:spTgt spid="2">
                                            <p:txEl>
                                              <p:pRg st="10" end="10"/>
                                            </p:txEl>
                                          </p:spTgt>
                                        </p:tgtEl>
                                        <p:attrNameLst>
                                          <p:attrName>style.visibility</p:attrName>
                                        </p:attrNameLst>
                                      </p:cBhvr>
                                      <p:to>
                                        <p:strVal val="visible"/>
                                      </p:to>
                                    </p:set>
                                    <p:animEffect transition="in" filter="wipe(left)">
                                      <p:cBhvr>
                                        <p:cTn id="54" dur="20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0" descr="D:\МОИ ДОКУМЕНТЫ\РАБОТА\ФОТО САМОЛЕТОВ\АН 148\DSC05199.JPG"/>
          <p:cNvPicPr>
            <a:picLocks noChangeAspect="1" noChangeArrowheads="1"/>
          </p:cNvPicPr>
          <p:nvPr/>
        </p:nvPicPr>
        <p:blipFill>
          <a:blip r:embed="rId3" cstate="print"/>
          <a:srcRect l="3074" r="51025" b="8197"/>
          <a:stretch>
            <a:fillRect/>
          </a:stretch>
        </p:blipFill>
        <p:spPr bwMode="auto">
          <a:xfrm rot="5400000">
            <a:off x="2783800" y="1616799"/>
            <a:ext cx="1488167" cy="2232248"/>
          </a:xfrm>
          <a:prstGeom prst="rect">
            <a:avLst/>
          </a:prstGeom>
          <a:ln>
            <a:noFill/>
          </a:ln>
          <a:effectLst>
            <a:softEdge rad="112500"/>
          </a:effectLst>
        </p:spPr>
      </p:pic>
      <p:sp>
        <p:nvSpPr>
          <p:cNvPr id="3" name="Содержимое 2"/>
          <p:cNvSpPr>
            <a:spLocks noGrp="1"/>
          </p:cNvSpPr>
          <p:nvPr>
            <p:ph sz="half" idx="1"/>
          </p:nvPr>
        </p:nvSpPr>
        <p:spPr>
          <a:xfrm>
            <a:off x="457200" y="980728"/>
            <a:ext cx="4038600" cy="5591522"/>
          </a:xfrm>
        </p:spPr>
        <p:txBody>
          <a:bodyPr>
            <a:normAutofit/>
          </a:bodyPr>
          <a:lstStyle/>
          <a:p>
            <a:pPr marL="95250" indent="-95250">
              <a:buClr>
                <a:schemeClr val="accent3"/>
              </a:buClr>
              <a:buFont typeface="Georgia"/>
              <a:buChar char="•"/>
              <a:defRPr/>
            </a:pPr>
            <a:r>
              <a:rPr lang="en-US" sz="1800" b="1" dirty="0" err="1" smtClean="0">
                <a:latin typeface="Times New Roman" pitchFamily="18" charset="0"/>
                <a:cs typeface="Times New Roman" pitchFamily="18" charset="0"/>
              </a:rPr>
              <a:t>Hladon</a:t>
            </a:r>
            <a:r>
              <a:rPr lang="en-US" sz="1800" b="1" dirty="0" smtClean="0">
                <a:latin typeface="Times New Roman" pitchFamily="18" charset="0"/>
                <a:cs typeface="Times New Roman" pitchFamily="18" charset="0"/>
              </a:rPr>
              <a:t> fire extinguisher. </a:t>
            </a:r>
            <a:endParaRPr lang="ru-RU" sz="1800" dirty="0" smtClean="0">
              <a:latin typeface="Times New Roman" pitchFamily="18" charset="0"/>
              <a:cs typeface="Times New Roman" pitchFamily="18" charset="0"/>
            </a:endParaRPr>
          </a:p>
          <a:p>
            <a:pPr marL="95250" indent="-95250" eaLnBrk="1" fontAlgn="auto" hangingPunct="1">
              <a:spcAft>
                <a:spcPts val="0"/>
              </a:spcAft>
              <a:buClr>
                <a:schemeClr val="accent3"/>
              </a:buClr>
              <a:buFont typeface="Georgia"/>
              <a:buChar char="•"/>
              <a:defRPr/>
            </a:pPr>
            <a:r>
              <a:rPr lang="ru-RU" sz="1800" b="1" i="1" dirty="0" smtClean="0">
                <a:effectLst>
                  <a:outerShdw blurRad="38100" dist="38100" dir="2700000" algn="tl">
                    <a:srgbClr val="000000">
                      <a:alpha val="43137"/>
                    </a:srgbClr>
                  </a:outerShdw>
                </a:effectLst>
                <a:latin typeface="Times New Roman" pitchFamily="18" charset="0"/>
                <a:cs typeface="Times New Roman" pitchFamily="18" charset="0"/>
              </a:rPr>
              <a:t> ОР 1 - 2,0 (1.0)– 20 - 30</a:t>
            </a:r>
            <a:endParaRPr lang="ru-RU" sz="1800" b="1" i="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 name="Заголовок 1"/>
          <p:cNvSpPr>
            <a:spLocks noGrp="1"/>
          </p:cNvSpPr>
          <p:nvPr>
            <p:ph type="title"/>
          </p:nvPr>
        </p:nvSpPr>
        <p:spPr>
          <a:xfrm>
            <a:off x="457200" y="268289"/>
            <a:ext cx="8229600" cy="568424"/>
          </a:xfrm>
        </p:spPr>
        <p:style>
          <a:lnRef idx="2">
            <a:schemeClr val="accent1"/>
          </a:lnRef>
          <a:fillRef idx="1">
            <a:schemeClr val="lt1"/>
          </a:fillRef>
          <a:effectRef idx="0">
            <a:schemeClr val="accent1"/>
          </a:effectRef>
          <a:fontRef idx="minor">
            <a:schemeClr val="dk1"/>
          </a:fontRef>
        </p:style>
        <p:txBody>
          <a:bodyPr>
            <a:normAutofit/>
          </a:bodyPr>
          <a:lstStyle/>
          <a:p>
            <a:pPr algn="ctr">
              <a:defRPr/>
            </a:pPr>
            <a:r>
              <a:rPr lang="ru-RU" sz="2800" dirty="0" smtClean="0">
                <a:solidFill>
                  <a:schemeClr val="tx1"/>
                </a:solidFill>
                <a:latin typeface="Times New Roman" pitchFamily="18" charset="0"/>
                <a:cs typeface="Times New Roman" pitchFamily="18" charset="0"/>
              </a:rPr>
              <a:t>*</a:t>
            </a:r>
            <a:r>
              <a:rPr lang="en-US" sz="2800" dirty="0" smtClean="0">
                <a:latin typeface="Times New Roman" pitchFamily="18" charset="0"/>
                <a:cs typeface="Times New Roman" pitchFamily="18" charset="0"/>
              </a:rPr>
              <a:t>Fire extinguisher</a:t>
            </a:r>
            <a:r>
              <a:rPr lang="ru-RU" sz="2800" dirty="0" smtClean="0">
                <a:latin typeface="Times New Roman" pitchFamily="18" charset="0"/>
                <a:cs typeface="Times New Roman" pitchFamily="18" charset="0"/>
              </a:rPr>
              <a:t>. </a:t>
            </a:r>
            <a:endParaRPr lang="ru-RU" sz="2800" b="0" dirty="0">
              <a:solidFill>
                <a:schemeClr val="tx1"/>
              </a:solidFill>
            </a:endParaRPr>
          </a:p>
        </p:txBody>
      </p:sp>
      <p:pic>
        <p:nvPicPr>
          <p:cNvPr id="24578" name="Picture 2" descr="D:\МОИ ДОКУМЕНТЫ\РАБОТА\ФОТО САМОЛЕТОВ\АН 148\DSC05103.JPG"/>
          <p:cNvPicPr>
            <a:picLocks noChangeAspect="1" noChangeArrowheads="1"/>
          </p:cNvPicPr>
          <p:nvPr/>
        </p:nvPicPr>
        <p:blipFill>
          <a:blip r:embed="rId4" cstate="print"/>
          <a:srcRect t="15909" b="18182"/>
          <a:stretch>
            <a:fillRect/>
          </a:stretch>
        </p:blipFill>
        <p:spPr bwMode="auto">
          <a:xfrm rot="5400000">
            <a:off x="-1177500" y="2945385"/>
            <a:ext cx="4922373" cy="2433219"/>
          </a:xfrm>
          <a:prstGeom prst="rect">
            <a:avLst/>
          </a:prstGeom>
          <a:ln>
            <a:noFill/>
          </a:ln>
          <a:effectLst>
            <a:outerShdw blurRad="292100" dist="139700" dir="2700000" algn="tl" rotWithShape="0">
              <a:srgbClr val="333333">
                <a:alpha val="65000"/>
              </a:srgbClr>
            </a:outerShdw>
          </a:effectLst>
        </p:spPr>
      </p:pic>
      <p:sp>
        <p:nvSpPr>
          <p:cNvPr id="13" name="Подзаголовок 2"/>
          <p:cNvSpPr txBox="1">
            <a:spLocks/>
          </p:cNvSpPr>
          <p:nvPr/>
        </p:nvSpPr>
        <p:spPr>
          <a:xfrm>
            <a:off x="6084168" y="980728"/>
            <a:ext cx="2736304" cy="2016224"/>
          </a:xfrm>
          <a:prstGeom prst="rect">
            <a:avLst/>
          </a:prstGeom>
        </p:spPr>
        <p:style>
          <a:lnRef idx="2">
            <a:schemeClr val="accent1"/>
          </a:lnRef>
          <a:fillRef idx="1">
            <a:schemeClr val="lt1"/>
          </a:fillRef>
          <a:effectRef idx="0">
            <a:schemeClr val="accent1"/>
          </a:effectRef>
          <a:fontRef idx="minor">
            <a:schemeClr val="dk1"/>
          </a:fontRef>
        </p:style>
        <p:txBody>
          <a:bodyPr vert="horz">
            <a:normAutofit/>
          </a:bodyPr>
          <a:lstStyle/>
          <a:p>
            <a:pPr marL="95250" lvl="0" indent="-95250" algn="ctr">
              <a:lnSpc>
                <a:spcPct val="90000"/>
              </a:lnSpc>
              <a:spcBef>
                <a:spcPts val="400"/>
              </a:spcBef>
              <a:buClr>
                <a:srgbClr val="EB641B"/>
              </a:buClr>
              <a:buSzPct val="68000"/>
              <a:buFontTx/>
              <a:buChar char="-"/>
              <a:defRPr/>
            </a:pPr>
            <a:r>
              <a:rPr lang="uk-UA" sz="1700" b="1" i="1" u="sng" dirty="0" smtClean="0">
                <a:latin typeface="Times New Roman" pitchFamily="18" charset="0"/>
                <a:cs typeface="Times New Roman" pitchFamily="18" charset="0"/>
              </a:rPr>
              <a:t>Pre-</a:t>
            </a:r>
            <a:r>
              <a:rPr lang="uk-UA" sz="1700" b="1" i="1" u="sng" dirty="0" err="1" smtClean="0">
                <a:latin typeface="Times New Roman" pitchFamily="18" charset="0"/>
                <a:cs typeface="Times New Roman" pitchFamily="18" charset="0"/>
              </a:rPr>
              <a:t>flight</a:t>
            </a:r>
            <a:r>
              <a:rPr lang="uk-UA" sz="1700" b="1" i="1" u="sng" dirty="0" smtClean="0">
                <a:latin typeface="Times New Roman" pitchFamily="18" charset="0"/>
                <a:cs typeface="Times New Roman" pitchFamily="18" charset="0"/>
              </a:rPr>
              <a:t> </a:t>
            </a:r>
            <a:r>
              <a:rPr lang="uk-UA" sz="1700" b="1" i="1" u="sng" dirty="0" err="1" smtClean="0">
                <a:latin typeface="Times New Roman" pitchFamily="18" charset="0"/>
                <a:cs typeface="Times New Roman" pitchFamily="18" charset="0"/>
              </a:rPr>
              <a:t>check</a:t>
            </a:r>
            <a:r>
              <a:rPr lang="en-US" sz="1700" b="1" i="1" u="sng" dirty="0" smtClean="0">
                <a:latin typeface="Times New Roman" pitchFamily="18" charset="0"/>
                <a:cs typeface="Times New Roman" pitchFamily="18" charset="0"/>
              </a:rPr>
              <a:t>.  </a:t>
            </a:r>
            <a:endParaRPr kumimoji="0" lang="ru-RU" sz="1700" strike="noStrike" kern="1200" cap="none" spc="0" normalizeH="0" baseline="0" noProof="0" dirty="0" smtClean="0">
              <a:ln>
                <a:noFill/>
              </a:ln>
              <a:solidFill>
                <a:schemeClr val="tx1"/>
              </a:solidFill>
              <a:uLnTx/>
              <a:uFillTx/>
              <a:latin typeface="Times New Roman" pitchFamily="18" charset="0"/>
              <a:cs typeface="Times New Roman" pitchFamily="18" charset="0"/>
            </a:endParaRPr>
          </a:p>
          <a:p>
            <a:pPr marL="95250" lvl="0" indent="-95250">
              <a:lnSpc>
                <a:spcPct val="90000"/>
              </a:lnSpc>
              <a:spcBef>
                <a:spcPts val="400"/>
              </a:spcBef>
              <a:buClr>
                <a:srgbClr val="EB641B"/>
              </a:buClr>
              <a:buSzPct val="68000"/>
              <a:buFontTx/>
              <a:buChar char="-"/>
              <a:defRPr/>
            </a:pPr>
            <a:r>
              <a:rPr lang="en-US" sz="1700" b="1" dirty="0" smtClean="0">
                <a:latin typeface="Times New Roman" pitchFamily="18" charset="0"/>
                <a:cs typeface="Times New Roman" pitchFamily="18" charset="0"/>
              </a:rPr>
              <a:t>Available on board; </a:t>
            </a:r>
            <a:endParaRPr kumimoji="0" lang="ru-RU" sz="1700" u="none" strike="noStrike" kern="1200" cap="none" spc="0" normalizeH="0" baseline="0" noProof="0" dirty="0" smtClean="0">
              <a:ln>
                <a:noFill/>
              </a:ln>
              <a:uLnTx/>
              <a:uFillTx/>
              <a:latin typeface="Times New Roman" pitchFamily="18" charset="0"/>
              <a:cs typeface="Times New Roman" pitchFamily="18" charset="0"/>
            </a:endParaRPr>
          </a:p>
          <a:p>
            <a:pPr marL="95250" lvl="0" indent="-95250">
              <a:lnSpc>
                <a:spcPct val="90000"/>
              </a:lnSpc>
              <a:spcBef>
                <a:spcPts val="400"/>
              </a:spcBef>
              <a:buClr>
                <a:srgbClr val="EB641B"/>
              </a:buClr>
              <a:buSzPct val="68000"/>
              <a:buFontTx/>
              <a:buChar char="-"/>
              <a:defRPr/>
            </a:pPr>
            <a:r>
              <a:rPr lang="en-US" sz="1700" b="1" dirty="0" smtClean="0">
                <a:latin typeface="Times New Roman" pitchFamily="18" charset="0"/>
                <a:cs typeface="Times New Roman" pitchFamily="18" charset="0"/>
              </a:rPr>
              <a:t>Secured;</a:t>
            </a:r>
            <a:r>
              <a:rPr lang="en-US" sz="1700" dirty="0" smtClean="0">
                <a:latin typeface="Times New Roman" pitchFamily="18" charset="0"/>
                <a:cs typeface="Times New Roman" pitchFamily="18" charset="0"/>
              </a:rPr>
              <a:t> </a:t>
            </a:r>
            <a:endParaRPr kumimoji="0" lang="ru-RU" sz="1700" u="none" strike="noStrike" kern="1200" cap="none" spc="0" normalizeH="0" baseline="0" noProof="0" dirty="0" smtClean="0">
              <a:ln>
                <a:noFill/>
              </a:ln>
              <a:uLnTx/>
              <a:uFillTx/>
              <a:latin typeface="Times New Roman" pitchFamily="18" charset="0"/>
              <a:cs typeface="Times New Roman" pitchFamily="18" charset="0"/>
            </a:endParaRPr>
          </a:p>
          <a:p>
            <a:pPr marL="95250" lvl="0" indent="-95250">
              <a:lnSpc>
                <a:spcPct val="90000"/>
              </a:lnSpc>
              <a:spcBef>
                <a:spcPts val="400"/>
              </a:spcBef>
              <a:buClr>
                <a:srgbClr val="EB641B"/>
              </a:buClr>
              <a:buSzPct val="68000"/>
              <a:buFontTx/>
              <a:buChar char="-"/>
              <a:defRPr/>
            </a:pPr>
            <a:r>
              <a:rPr lang="en-US" sz="1700" b="1" dirty="0" smtClean="0">
                <a:latin typeface="Times New Roman" pitchFamily="18" charset="0"/>
                <a:cs typeface="Times New Roman" pitchFamily="18" charset="0"/>
              </a:rPr>
              <a:t>Wire seal intact</a:t>
            </a:r>
            <a:r>
              <a:rPr lang="en-US" sz="1700" dirty="0" smtClean="0">
                <a:latin typeface="Times New Roman" pitchFamily="18" charset="0"/>
                <a:cs typeface="Times New Roman" pitchFamily="18" charset="0"/>
              </a:rPr>
              <a:t>; </a:t>
            </a:r>
            <a:endParaRPr kumimoji="0" lang="ru-RU" sz="1700" u="none" strike="noStrike" kern="1200" cap="none" spc="0" normalizeH="0" baseline="0" noProof="0" dirty="0" smtClean="0">
              <a:ln>
                <a:noFill/>
              </a:ln>
              <a:uLnTx/>
              <a:uFillTx/>
              <a:latin typeface="Times New Roman" pitchFamily="18" charset="0"/>
              <a:cs typeface="Times New Roman" pitchFamily="18" charset="0"/>
            </a:endParaRPr>
          </a:p>
          <a:p>
            <a:pPr marL="95250" lvl="0" indent="-95250">
              <a:lnSpc>
                <a:spcPct val="90000"/>
              </a:lnSpc>
              <a:spcBef>
                <a:spcPts val="400"/>
              </a:spcBef>
              <a:buClr>
                <a:srgbClr val="EB641B"/>
              </a:buClr>
              <a:buSzPct val="68000"/>
              <a:buFontTx/>
              <a:buChar char="-"/>
              <a:defRPr/>
            </a:pPr>
            <a:r>
              <a:rPr lang="en-US" sz="1700" b="1" dirty="0" smtClean="0">
                <a:latin typeface="Times New Roman" pitchFamily="18" charset="0"/>
                <a:cs typeface="Times New Roman" pitchFamily="18" charset="0"/>
              </a:rPr>
              <a:t>Safety pin in place; </a:t>
            </a:r>
            <a:endParaRPr kumimoji="0" lang="ru-RU" sz="1700" u="none" strike="noStrike" kern="1200" cap="none" spc="0" normalizeH="0" baseline="0" noProof="0" dirty="0" smtClean="0">
              <a:ln>
                <a:noFill/>
              </a:ln>
              <a:uLnTx/>
              <a:uFillTx/>
              <a:latin typeface="Times New Roman" pitchFamily="18" charset="0"/>
              <a:cs typeface="Times New Roman" pitchFamily="18" charset="0"/>
            </a:endParaRPr>
          </a:p>
          <a:p>
            <a:pPr marL="95250" lvl="0" indent="-95250">
              <a:lnSpc>
                <a:spcPct val="90000"/>
              </a:lnSpc>
              <a:spcBef>
                <a:spcPts val="400"/>
              </a:spcBef>
              <a:buClr>
                <a:srgbClr val="EB641B"/>
              </a:buClr>
              <a:buSzPct val="68000"/>
              <a:buFontTx/>
              <a:buChar char="-"/>
              <a:defRPr/>
            </a:pPr>
            <a:r>
              <a:rPr lang="en-US" sz="1700" b="1" dirty="0" smtClean="0">
                <a:latin typeface="Times New Roman" pitchFamily="18" charset="0"/>
                <a:cs typeface="Times New Roman" pitchFamily="18" charset="0"/>
              </a:rPr>
              <a:t>Expiry date. </a:t>
            </a:r>
            <a:endParaRPr kumimoji="0" lang="ru-RU" sz="1700" u="none" strike="noStrike" kern="1200" cap="none" spc="0" normalizeH="0" baseline="0" noProof="0" dirty="0" smtClean="0">
              <a:ln>
                <a:noFill/>
              </a:ln>
              <a:uLnTx/>
              <a:uFillTx/>
              <a:latin typeface="Times New Roman" pitchFamily="18" charset="0"/>
              <a:cs typeface="Times New Roman" pitchFamily="18" charset="0"/>
            </a:endParaRPr>
          </a:p>
        </p:txBody>
      </p:sp>
      <p:sp>
        <p:nvSpPr>
          <p:cNvPr id="14" name="TextBox 13"/>
          <p:cNvSpPr txBox="1"/>
          <p:nvPr/>
        </p:nvSpPr>
        <p:spPr>
          <a:xfrm>
            <a:off x="4572000" y="3212976"/>
            <a:ext cx="4392488" cy="1354217"/>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ctr">
              <a:defRPr/>
            </a:pPr>
            <a:r>
              <a:rPr lang="uk-UA" b="1" i="1" dirty="0" err="1" smtClean="0"/>
              <a:t>Technical</a:t>
            </a:r>
            <a:r>
              <a:rPr lang="uk-UA" b="1" i="1" dirty="0" smtClean="0"/>
              <a:t> </a:t>
            </a:r>
            <a:r>
              <a:rPr lang="uk-UA" b="1" i="1" dirty="0" err="1" smtClean="0"/>
              <a:t>characteristics</a:t>
            </a:r>
            <a:r>
              <a:rPr lang="en-US" b="1" i="1" dirty="0" smtClean="0"/>
              <a:t>. </a:t>
            </a:r>
            <a:endParaRPr lang="ru-RU" sz="1600" dirty="0">
              <a:ln w="1905"/>
              <a:effectLst>
                <a:innerShdw blurRad="69850" dist="43180" dir="5400000">
                  <a:srgbClr val="000000">
                    <a:alpha val="65000"/>
                  </a:srgbClr>
                </a:innerShdw>
              </a:effectLst>
              <a:latin typeface="Times New Roman" pitchFamily="18" charset="0"/>
              <a:cs typeface="Times New Roman" pitchFamily="18" charset="0"/>
            </a:endParaRPr>
          </a:p>
          <a:p>
            <a:pPr marL="177800" indent="-177800">
              <a:defRPr/>
            </a:pPr>
            <a:r>
              <a:rPr lang="en-US" sz="1600" b="1" dirty="0" smtClean="0">
                <a:ln w="1905"/>
                <a:effectLst>
                  <a:innerShdw blurRad="69850" dist="43180" dir="5400000">
                    <a:srgbClr val="000000">
                      <a:alpha val="65000"/>
                    </a:srgbClr>
                  </a:innerShdw>
                </a:effectLst>
                <a:latin typeface="Times New Roman" pitchFamily="18" charset="0"/>
                <a:cs typeface="Times New Roman" pitchFamily="18" charset="0"/>
              </a:rPr>
              <a:t> - Color Balloon - red with burgundy rim at the base of the handle, black handle; </a:t>
            </a:r>
            <a:endParaRPr lang="ru-RU" sz="1600" b="1" dirty="0">
              <a:ln w="1905"/>
              <a:effectLst>
                <a:innerShdw blurRad="69850" dist="43180" dir="5400000">
                  <a:srgbClr val="000000">
                    <a:alpha val="65000"/>
                  </a:srgbClr>
                </a:innerShdw>
              </a:effectLst>
              <a:latin typeface="Times New Roman" pitchFamily="18" charset="0"/>
              <a:cs typeface="Times New Roman" pitchFamily="18" charset="0"/>
            </a:endParaRPr>
          </a:p>
          <a:p>
            <a:pPr>
              <a:buFontTx/>
              <a:buChar char="-"/>
              <a:defRPr/>
            </a:pPr>
            <a:r>
              <a:rPr lang="en-US" sz="1600" b="1" dirty="0" smtClean="0">
                <a:ln w="1905"/>
                <a:effectLst>
                  <a:innerShdw blurRad="69850" dist="43180" dir="5400000">
                    <a:srgbClr val="000000">
                      <a:alpha val="65000"/>
                    </a:srgbClr>
                  </a:innerShdw>
                </a:effectLst>
                <a:latin typeface="Times New Roman" pitchFamily="18" charset="0"/>
                <a:cs typeface="Times New Roman" pitchFamily="18" charset="0"/>
              </a:rPr>
              <a:t> </a:t>
            </a:r>
            <a:r>
              <a:rPr lang="en-US" sz="1600" b="1" dirty="0" smtClean="0">
                <a:latin typeface="Times New Roman" pitchFamily="18" charset="0"/>
                <a:cs typeface="Times New Roman" pitchFamily="18" charset="0"/>
              </a:rPr>
              <a:t>range – up to 3 m; </a:t>
            </a:r>
            <a:endParaRPr lang="ru-RU" sz="1600" b="1" dirty="0">
              <a:ln w="1905"/>
              <a:effectLst>
                <a:innerShdw blurRad="69850" dist="43180" dir="5400000">
                  <a:srgbClr val="000000">
                    <a:alpha val="65000"/>
                  </a:srgbClr>
                </a:innerShdw>
              </a:effectLst>
              <a:latin typeface="Times New Roman" pitchFamily="18" charset="0"/>
              <a:cs typeface="Times New Roman" pitchFamily="18" charset="0"/>
            </a:endParaRPr>
          </a:p>
          <a:p>
            <a:pPr>
              <a:buFontTx/>
              <a:buChar char="-"/>
              <a:defRPr/>
            </a:pPr>
            <a:r>
              <a:rPr lang="en-US" sz="1600" b="1" dirty="0" smtClean="0">
                <a:ln w="1905"/>
                <a:effectLst>
                  <a:innerShdw blurRad="69850" dist="43180" dir="5400000">
                    <a:srgbClr val="000000">
                      <a:alpha val="65000"/>
                    </a:srgbClr>
                  </a:innerShdw>
                </a:effectLst>
                <a:latin typeface="Times New Roman" pitchFamily="18" charset="0"/>
                <a:cs typeface="Times New Roman" pitchFamily="18" charset="0"/>
              </a:rPr>
              <a:t> </a:t>
            </a:r>
            <a:r>
              <a:rPr lang="en-US" sz="1600" b="1" dirty="0" smtClean="0">
                <a:latin typeface="Times New Roman" pitchFamily="18" charset="0"/>
                <a:cs typeface="Times New Roman" pitchFamily="18" charset="0"/>
              </a:rPr>
              <a:t>duration – up to 10 sec. </a:t>
            </a:r>
            <a:endParaRPr lang="ru-RU" sz="1600" b="1" dirty="0">
              <a:ln w="1905"/>
              <a:effectLst>
                <a:innerShdw blurRad="69850" dist="43180" dir="5400000">
                  <a:srgbClr val="000000">
                    <a:alpha val="65000"/>
                  </a:srgbClr>
                </a:innerShdw>
              </a:effectLst>
              <a:latin typeface="Times New Roman" pitchFamily="18" charset="0"/>
              <a:cs typeface="Times New Roman" pitchFamily="18" charset="0"/>
            </a:endParaRPr>
          </a:p>
        </p:txBody>
      </p:sp>
      <p:sp>
        <p:nvSpPr>
          <p:cNvPr id="15" name="TextBox 14"/>
          <p:cNvSpPr txBox="1"/>
          <p:nvPr/>
        </p:nvSpPr>
        <p:spPr>
          <a:xfrm>
            <a:off x="2699792" y="4725144"/>
            <a:ext cx="6264696" cy="209288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uk-UA" sz="2200" b="1" i="1" u="sng" dirty="0" err="1"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How</a:t>
            </a:r>
            <a:r>
              <a:rPr lang="uk-UA" sz="2200" b="1" i="1" u="sng"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a:t>
            </a:r>
            <a:r>
              <a:rPr lang="uk-UA" sz="2200" b="1" i="1" u="sng" dirty="0" err="1"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to</a:t>
            </a:r>
            <a:r>
              <a:rPr lang="uk-UA" sz="2200" b="1" i="1" u="sng" dirty="0"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 </a:t>
            </a:r>
            <a:r>
              <a:rPr lang="uk-UA" sz="2200" b="1" i="1" u="sng" dirty="0" err="1" smtClean="0">
                <a:solidFill>
                  <a:srgbClr val="002060"/>
                </a:solidFill>
                <a:effectLst>
                  <a:outerShdw blurRad="38100" dist="38100" dir="2700000" algn="tl">
                    <a:srgbClr val="000000">
                      <a:alpha val="43137"/>
                    </a:srgbClr>
                  </a:outerShdw>
                </a:effectLst>
                <a:latin typeface="Times New Roman" pitchFamily="18" charset="0"/>
                <a:cs typeface="Times New Roman" pitchFamily="18" charset="0"/>
              </a:rPr>
              <a:t>use</a:t>
            </a:r>
            <a:r>
              <a:rPr lang="ru-RU" sz="2200" b="1" i="1" u="sng" cap="all" dirty="0" smtClean="0">
                <a:ln w="9000" cmpd="sng">
                  <a:solidFill>
                    <a:schemeClr val="accent4">
                      <a:shade val="50000"/>
                      <a:satMod val="120000"/>
                    </a:schemeClr>
                  </a:solidFill>
                  <a:prstDash val="solid"/>
                </a:ln>
                <a:solidFill>
                  <a:srgbClr val="002060"/>
                </a:solidFill>
                <a:effectLst>
                  <a:outerShdw blurRad="38100" dist="38100" dir="2700000" algn="tl">
                    <a:srgbClr val="000000">
                      <a:alpha val="43137"/>
                    </a:srgbClr>
                  </a:outerShdw>
                  <a:reflection blurRad="12700" stA="28000" endPos="45000" dist="1000" dir="5400000" sy="-100000" algn="bl" rotWithShape="0"/>
                </a:effectLst>
                <a:latin typeface="Times New Roman" pitchFamily="18" charset="0"/>
                <a:cs typeface="Times New Roman" pitchFamily="18" charset="0"/>
              </a:rPr>
              <a:t>:</a:t>
            </a:r>
            <a:endParaRPr lang="ru-RU" sz="2200" b="1" i="1" u="sng" cap="all" dirty="0">
              <a:ln w="9000" cmpd="sng">
                <a:solidFill>
                  <a:schemeClr val="accent4">
                    <a:shade val="50000"/>
                    <a:satMod val="120000"/>
                  </a:schemeClr>
                </a:solidFill>
                <a:prstDash val="solid"/>
              </a:ln>
              <a:solidFill>
                <a:srgbClr val="002060"/>
              </a:solidFill>
              <a:effectLst>
                <a:outerShdw blurRad="38100" dist="38100" dir="2700000" algn="tl">
                  <a:srgbClr val="000000">
                    <a:alpha val="43137"/>
                  </a:srgbClr>
                </a:outerShdw>
                <a:reflection blurRad="12700" stA="28000" endPos="45000" dist="1000" dir="5400000" sy="-100000" algn="bl" rotWithShape="0"/>
              </a:effectLst>
              <a:latin typeface="Times New Roman" pitchFamily="18" charset="0"/>
              <a:cs typeface="Times New Roman" pitchFamily="18" charset="0"/>
            </a:endParaRPr>
          </a:p>
          <a:p>
            <a:pPr>
              <a:buFontTx/>
              <a:buChar char="-"/>
              <a:defRPr/>
            </a:pPr>
            <a:r>
              <a:rPr lang="en-US" b="1" dirty="0" smtClean="0">
                <a:ln w="900" cmpd="sng">
                  <a:solidFill>
                    <a:sysClr val="windowText" lastClr="000000">
                      <a:alpha val="55000"/>
                    </a:sysClr>
                  </a:solidFill>
                  <a:prstDash val="solid"/>
                </a:ln>
                <a:effectLst>
                  <a:innerShdw blurRad="101600" dist="76200" dir="5400000">
                    <a:schemeClr val="accent1">
                      <a:satMod val="190000"/>
                      <a:tint val="100000"/>
                      <a:alpha val="74000"/>
                    </a:schemeClr>
                  </a:innerShdw>
                </a:effectLst>
                <a:latin typeface="Times New Roman" pitchFamily="18" charset="0"/>
                <a:cs typeface="Times New Roman" pitchFamily="18" charset="0"/>
              </a:rPr>
              <a:t> </a:t>
            </a:r>
            <a:r>
              <a:rPr lang="en-US" b="1" dirty="0" smtClean="0">
                <a:latin typeface="Times New Roman" pitchFamily="18" charset="0"/>
                <a:cs typeface="Times New Roman" pitchFamily="18" charset="0"/>
              </a:rPr>
              <a:t>Hold the cylinder by it’s handle in the upright position;</a:t>
            </a:r>
          </a:p>
          <a:p>
            <a:pPr>
              <a:buFontTx/>
              <a:buChar char="-"/>
              <a:defRPr/>
            </a:pPr>
            <a:r>
              <a:rPr lang="en-US" b="1" dirty="0" smtClean="0">
                <a:latin typeface="Times New Roman" pitchFamily="18" charset="0"/>
                <a:cs typeface="Times New Roman" pitchFamily="18" charset="0"/>
              </a:rPr>
              <a:t> Pull out the safety pin;</a:t>
            </a:r>
          </a:p>
          <a:p>
            <a:pPr>
              <a:buFontTx/>
              <a:buChar char="-"/>
              <a:defRPr/>
            </a:pPr>
            <a:r>
              <a:rPr lang="en-US" b="1" dirty="0" smtClean="0">
                <a:latin typeface="Times New Roman" pitchFamily="18" charset="0"/>
                <a:cs typeface="Times New Roman" pitchFamily="18" charset="0"/>
              </a:rPr>
              <a:t> Aim at the base of fire;</a:t>
            </a:r>
          </a:p>
          <a:p>
            <a:pPr>
              <a:buFontTx/>
              <a:buChar char="-"/>
              <a:defRPr/>
            </a:pPr>
            <a:r>
              <a:rPr lang="en-US" b="1" dirty="0" smtClean="0">
                <a:latin typeface="Times New Roman" pitchFamily="18" charset="0"/>
                <a:cs typeface="Times New Roman" pitchFamily="18" charset="0"/>
              </a:rPr>
              <a:t> Check operation;</a:t>
            </a:r>
          </a:p>
          <a:p>
            <a:pPr>
              <a:buFontTx/>
              <a:buChar char="-"/>
              <a:defRPr/>
            </a:pPr>
            <a:r>
              <a:rPr lang="en-US" b="1" dirty="0" smtClean="0">
                <a:latin typeface="Times New Roman" pitchFamily="18" charset="0"/>
                <a:cs typeface="Times New Roman" pitchFamily="18" charset="0"/>
              </a:rPr>
              <a:t> Squeeze the handle;</a:t>
            </a:r>
          </a:p>
          <a:p>
            <a:pPr>
              <a:buFontTx/>
              <a:buChar char="-"/>
              <a:defRPr/>
            </a:pPr>
            <a:r>
              <a:rPr lang="en-US" b="1" dirty="0" smtClean="0">
                <a:latin typeface="Times New Roman" pitchFamily="18" charset="0"/>
                <a:cs typeface="Times New Roman" pitchFamily="18" charset="0"/>
              </a:rPr>
              <a:t> Use sweeping motions.</a:t>
            </a:r>
            <a:endParaRPr lang="ru-RU" b="1" dirty="0">
              <a:ln w="900" cmpd="sng">
                <a:solidFill>
                  <a:sysClr val="windowText" lastClr="000000">
                    <a:alpha val="55000"/>
                  </a:sysClr>
                </a:solidFill>
                <a:prstDash val="solid"/>
              </a:ln>
              <a:effectLst>
                <a:innerShdw blurRad="101600" dist="76200" dir="5400000">
                  <a:schemeClr val="accent1">
                    <a:satMod val="190000"/>
                    <a:tint val="100000"/>
                    <a:alpha val="74000"/>
                  </a:schemeClr>
                </a:innerShdw>
              </a:effectLst>
              <a:latin typeface="Times New Roman" pitchFamily="18" charset="0"/>
              <a:cs typeface="Times New Roman" pitchFamily="18" charset="0"/>
            </a:endParaRPr>
          </a:p>
        </p:txBody>
      </p:sp>
      <p:sp>
        <p:nvSpPr>
          <p:cNvPr id="11" name="Скругленная прямоугольная выноска 10"/>
          <p:cNvSpPr/>
          <p:nvPr/>
        </p:nvSpPr>
        <p:spPr>
          <a:xfrm>
            <a:off x="2699792" y="1988840"/>
            <a:ext cx="1857375" cy="1512168"/>
          </a:xfrm>
          <a:prstGeom prst="wedgeRoundRectCallout">
            <a:avLst>
              <a:gd name="adj1" fmla="val -110198"/>
              <a:gd name="adj2" fmla="val -37968"/>
              <a:gd name="adj3" fmla="val 16667"/>
            </a:avLst>
          </a:prstGeom>
          <a:solidFill>
            <a:schemeClr val="accent1">
              <a:alpha val="0"/>
            </a:schemeClr>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p>
        </p:txBody>
      </p:sp>
      <p:sp>
        <p:nvSpPr>
          <p:cNvPr id="18" name="TextBox 17"/>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1.</a:t>
            </a:r>
            <a:endParaRPr lang="ru-RU" sz="1400" dirty="0">
              <a:latin typeface="Times New Roman" pitchFamily="18" charset="0"/>
              <a:cs typeface="Times New Roman" pitchFamily="18" charset="0"/>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1000"/>
                                        <p:tgtEl>
                                          <p:spTgt spid="2"/>
                                        </p:tgtEl>
                                      </p:cBhvr>
                                    </p:animEffect>
                                  </p:childTnLst>
                                </p:cTn>
                              </p:par>
                            </p:childTnLst>
                          </p:cTn>
                        </p:par>
                        <p:par>
                          <p:cTn id="8" fill="hold" nodeType="withGroup">
                            <p:stCondLst>
                              <p:cond delay="1000"/>
                            </p:stCondLst>
                            <p:childTnLst>
                              <p:par>
                                <p:cTn id="9" presetID="29" presetClass="entr" presetSubtype="0" fill="hold" grpId="0" nodeType="afterEffect">
                                  <p:stCondLst>
                                    <p:cond delay="200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2"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3" dur="1000"/>
                                        <p:tgtEl>
                                          <p:spTgt spid="3">
                                            <p:txEl>
                                              <p:pRg st="0" end="0"/>
                                            </p:txEl>
                                          </p:spTgt>
                                        </p:tgtEl>
                                      </p:cBhvr>
                                    </p:animEffect>
                                  </p:childTnLst>
                                </p:cTn>
                              </p:par>
                            </p:childTnLst>
                          </p:cTn>
                        </p:par>
                        <p:par>
                          <p:cTn id="14" fill="hold">
                            <p:stCondLst>
                              <p:cond delay="4000"/>
                            </p:stCondLst>
                            <p:childTnLst>
                              <p:par>
                                <p:cTn id="15" presetID="29" presetClass="entr" presetSubtype="0" fill="hold" grpId="0" nodeType="afterEffect">
                                  <p:stCondLst>
                                    <p:cond delay="200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1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
                                            <p:txEl>
                                              <p:pRg st="1" end="1"/>
                                            </p:txEl>
                                          </p:spTgt>
                                        </p:tgtEl>
                                      </p:cBhvr>
                                    </p:animEffect>
                                  </p:childTnLst>
                                </p:cTn>
                              </p:par>
                            </p:childTnLst>
                          </p:cTn>
                        </p:par>
                        <p:par>
                          <p:cTn id="20" fill="hold" nodeType="afterGroup">
                            <p:stCondLst>
                              <p:cond delay="7000"/>
                            </p:stCondLst>
                            <p:childTnLst>
                              <p:par>
                                <p:cTn id="21" presetID="18" presetClass="entr" presetSubtype="3" fill="hold" nodeType="afterEffect">
                                  <p:stCondLst>
                                    <p:cond delay="5500"/>
                                  </p:stCondLst>
                                  <p:childTnLst>
                                    <p:set>
                                      <p:cBhvr>
                                        <p:cTn id="22" dur="1" fill="hold">
                                          <p:stCondLst>
                                            <p:cond delay="0"/>
                                          </p:stCondLst>
                                        </p:cTn>
                                        <p:tgtEl>
                                          <p:spTgt spid="24578"/>
                                        </p:tgtEl>
                                        <p:attrNameLst>
                                          <p:attrName>style.visibility</p:attrName>
                                        </p:attrNameLst>
                                      </p:cBhvr>
                                      <p:to>
                                        <p:strVal val="visible"/>
                                      </p:to>
                                    </p:set>
                                    <p:animEffect transition="in" filter="strips(upRight)">
                                      <p:cBhvr>
                                        <p:cTn id="23" dur="2000"/>
                                        <p:tgtEl>
                                          <p:spTgt spid="24578"/>
                                        </p:tgtEl>
                                      </p:cBhvr>
                                    </p:animEffect>
                                  </p:childTnLst>
                                </p:cTn>
                              </p:par>
                            </p:childTnLst>
                          </p:cTn>
                        </p:par>
                        <p:par>
                          <p:cTn id="24" fill="hold">
                            <p:stCondLst>
                              <p:cond delay="14500"/>
                            </p:stCondLst>
                            <p:childTnLst>
                              <p:par>
                                <p:cTn id="25" presetID="18" presetClass="entr" presetSubtype="1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Left)">
                                      <p:cBhvr>
                                        <p:cTn id="27" dur="2000"/>
                                        <p:tgtEl>
                                          <p:spTgt spid="11"/>
                                        </p:tgtEl>
                                      </p:cBhvr>
                                    </p:animEffect>
                                  </p:childTnLst>
                                </p:cTn>
                              </p:par>
                              <p:par>
                                <p:cTn id="28" presetID="9" presetClass="entr" presetSubtype="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dissolve">
                                      <p:cBhvr>
                                        <p:cTn id="30" dur="2000"/>
                                        <p:tgtEl>
                                          <p:spTgt spid="17"/>
                                        </p:tgtEl>
                                      </p:cBhvr>
                                    </p:animEffect>
                                  </p:childTnLst>
                                </p:cTn>
                              </p:par>
                            </p:childTnLst>
                          </p:cTn>
                        </p:par>
                        <p:par>
                          <p:cTn id="31" fill="hold">
                            <p:stCondLst>
                              <p:cond delay="16500"/>
                            </p:stCondLst>
                            <p:childTnLst>
                              <p:par>
                                <p:cTn id="32" presetID="29" presetClass="entr" presetSubtype="0" fill="hold" grpId="0" nodeType="afterEffect">
                                  <p:stCondLst>
                                    <p:cond delay="4500"/>
                                  </p:stCondLst>
                                  <p:childTnLst>
                                    <p:set>
                                      <p:cBhvr>
                                        <p:cTn id="33" dur="1" fill="hold">
                                          <p:stCondLst>
                                            <p:cond delay="0"/>
                                          </p:stCondLst>
                                        </p:cTn>
                                        <p:tgtEl>
                                          <p:spTgt spid="13">
                                            <p:bg/>
                                          </p:spTgt>
                                        </p:tgtEl>
                                        <p:attrNameLst>
                                          <p:attrName>style.visibility</p:attrName>
                                        </p:attrNameLst>
                                      </p:cBhvr>
                                      <p:to>
                                        <p:strVal val="visible"/>
                                      </p:to>
                                    </p:set>
                                    <p:anim calcmode="lin" valueType="num">
                                      <p:cBhvr>
                                        <p:cTn id="34" dur="1000" fill="hold"/>
                                        <p:tgtEl>
                                          <p:spTgt spid="13">
                                            <p:bg/>
                                          </p:spTgt>
                                        </p:tgtEl>
                                        <p:attrNameLst>
                                          <p:attrName>ppt_x</p:attrName>
                                        </p:attrNameLst>
                                      </p:cBhvr>
                                      <p:tavLst>
                                        <p:tav tm="0">
                                          <p:val>
                                            <p:strVal val="#ppt_x-.2"/>
                                          </p:val>
                                        </p:tav>
                                        <p:tav tm="100000">
                                          <p:val>
                                            <p:strVal val="#ppt_x"/>
                                          </p:val>
                                        </p:tav>
                                      </p:tavLst>
                                    </p:anim>
                                    <p:anim calcmode="lin" valueType="num">
                                      <p:cBhvr>
                                        <p:cTn id="35" dur="1000" fill="hold"/>
                                        <p:tgtEl>
                                          <p:spTgt spid="13">
                                            <p:bg/>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13">
                                            <p:bg/>
                                          </p:spTgt>
                                        </p:tgtEl>
                                      </p:cBhvr>
                                    </p:animEffect>
                                  </p:childTnLst>
                                </p:cTn>
                              </p:par>
                            </p:childTnLst>
                          </p:cTn>
                        </p:par>
                        <p:par>
                          <p:cTn id="37" fill="hold">
                            <p:stCondLst>
                              <p:cond delay="22000"/>
                            </p:stCondLst>
                            <p:childTnLst>
                              <p:par>
                                <p:cTn id="38" presetID="29" presetClass="entr" presetSubtype="0" fill="hold" grpId="0" nodeType="afterEffect">
                                  <p:stCondLst>
                                    <p:cond delay="0"/>
                                  </p:stCondLst>
                                  <p:childTnLst>
                                    <p:set>
                                      <p:cBhvr>
                                        <p:cTn id="39" dur="1" fill="hold">
                                          <p:stCondLst>
                                            <p:cond delay="0"/>
                                          </p:stCondLst>
                                        </p:cTn>
                                        <p:tgtEl>
                                          <p:spTgt spid="13">
                                            <p:txEl>
                                              <p:pRg st="0" end="0"/>
                                            </p:txEl>
                                          </p:spTgt>
                                        </p:tgtEl>
                                        <p:attrNameLst>
                                          <p:attrName>style.visibility</p:attrName>
                                        </p:attrNameLst>
                                      </p:cBhvr>
                                      <p:to>
                                        <p:strVal val="visible"/>
                                      </p:to>
                                    </p:set>
                                    <p:anim calcmode="lin" valueType="num">
                                      <p:cBhvr>
                                        <p:cTn id="40" dur="1000" fill="hold"/>
                                        <p:tgtEl>
                                          <p:spTgt spid="13">
                                            <p:txEl>
                                              <p:pRg st="0" end="0"/>
                                            </p:txEl>
                                          </p:spTgt>
                                        </p:tgtEl>
                                        <p:attrNameLst>
                                          <p:attrName>ppt_x</p:attrName>
                                        </p:attrNameLst>
                                      </p:cBhvr>
                                      <p:tavLst>
                                        <p:tav tm="0">
                                          <p:val>
                                            <p:strVal val="#ppt_x-.2"/>
                                          </p:val>
                                        </p:tav>
                                        <p:tav tm="100000">
                                          <p:val>
                                            <p:strVal val="#ppt_x"/>
                                          </p:val>
                                        </p:tav>
                                      </p:tavLst>
                                    </p:anim>
                                    <p:anim calcmode="lin" valueType="num">
                                      <p:cBhvr>
                                        <p:cTn id="41" dur="1000" fill="hold"/>
                                        <p:tgtEl>
                                          <p:spTgt spid="1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2" dur="1000"/>
                                        <p:tgtEl>
                                          <p:spTgt spid="13">
                                            <p:txEl>
                                              <p:pRg st="0" end="0"/>
                                            </p:txEl>
                                          </p:spTgt>
                                        </p:tgtEl>
                                      </p:cBhvr>
                                    </p:animEffect>
                                  </p:childTnLst>
                                </p:cTn>
                              </p:par>
                            </p:childTnLst>
                          </p:cTn>
                        </p:par>
                        <p:par>
                          <p:cTn id="43" fill="hold">
                            <p:stCondLst>
                              <p:cond delay="23000"/>
                            </p:stCondLst>
                            <p:childTnLst>
                              <p:par>
                                <p:cTn id="44" presetID="29" presetClass="entr" presetSubtype="0" fill="hold" grpId="0" nodeType="afterEffect">
                                  <p:stCondLst>
                                    <p:cond delay="1500"/>
                                  </p:stCondLst>
                                  <p:childTnLst>
                                    <p:set>
                                      <p:cBhvr>
                                        <p:cTn id="45" dur="1" fill="hold">
                                          <p:stCondLst>
                                            <p:cond delay="0"/>
                                          </p:stCondLst>
                                        </p:cTn>
                                        <p:tgtEl>
                                          <p:spTgt spid="13">
                                            <p:txEl>
                                              <p:pRg st="1" end="1"/>
                                            </p:txEl>
                                          </p:spTgt>
                                        </p:tgtEl>
                                        <p:attrNameLst>
                                          <p:attrName>style.visibility</p:attrName>
                                        </p:attrNameLst>
                                      </p:cBhvr>
                                      <p:to>
                                        <p:strVal val="visible"/>
                                      </p:to>
                                    </p:set>
                                    <p:anim calcmode="lin" valueType="num">
                                      <p:cBhvr>
                                        <p:cTn id="46" dur="1000" fill="hold"/>
                                        <p:tgtEl>
                                          <p:spTgt spid="13">
                                            <p:txEl>
                                              <p:pRg st="1" end="1"/>
                                            </p:txEl>
                                          </p:spTgt>
                                        </p:tgtEl>
                                        <p:attrNameLst>
                                          <p:attrName>ppt_x</p:attrName>
                                        </p:attrNameLst>
                                      </p:cBhvr>
                                      <p:tavLst>
                                        <p:tav tm="0">
                                          <p:val>
                                            <p:strVal val="#ppt_x-.2"/>
                                          </p:val>
                                        </p:tav>
                                        <p:tav tm="100000">
                                          <p:val>
                                            <p:strVal val="#ppt_x"/>
                                          </p:val>
                                        </p:tav>
                                      </p:tavLst>
                                    </p:anim>
                                    <p:anim calcmode="lin" valueType="num">
                                      <p:cBhvr>
                                        <p:cTn id="47" dur="1000" fill="hold"/>
                                        <p:tgtEl>
                                          <p:spTgt spid="1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48" dur="1000"/>
                                        <p:tgtEl>
                                          <p:spTgt spid="13">
                                            <p:txEl>
                                              <p:pRg st="1" end="1"/>
                                            </p:txEl>
                                          </p:spTgt>
                                        </p:tgtEl>
                                      </p:cBhvr>
                                    </p:animEffect>
                                  </p:childTnLst>
                                </p:cTn>
                              </p:par>
                            </p:childTnLst>
                          </p:cTn>
                        </p:par>
                        <p:par>
                          <p:cTn id="49" fill="hold">
                            <p:stCondLst>
                              <p:cond delay="25500"/>
                            </p:stCondLst>
                            <p:childTnLst>
                              <p:par>
                                <p:cTn id="50" presetID="29" presetClass="entr" presetSubtype="0" fill="hold" grpId="0" nodeType="afterEffect">
                                  <p:stCondLst>
                                    <p:cond delay="0"/>
                                  </p:stCondLst>
                                  <p:childTnLst>
                                    <p:set>
                                      <p:cBhvr>
                                        <p:cTn id="51" dur="1" fill="hold">
                                          <p:stCondLst>
                                            <p:cond delay="0"/>
                                          </p:stCondLst>
                                        </p:cTn>
                                        <p:tgtEl>
                                          <p:spTgt spid="13">
                                            <p:txEl>
                                              <p:pRg st="2" end="2"/>
                                            </p:txEl>
                                          </p:spTgt>
                                        </p:tgtEl>
                                        <p:attrNameLst>
                                          <p:attrName>style.visibility</p:attrName>
                                        </p:attrNameLst>
                                      </p:cBhvr>
                                      <p:to>
                                        <p:strVal val="visible"/>
                                      </p:to>
                                    </p:set>
                                    <p:anim calcmode="lin" valueType="num">
                                      <p:cBhvr>
                                        <p:cTn id="52" dur="1000" fill="hold"/>
                                        <p:tgtEl>
                                          <p:spTgt spid="13">
                                            <p:txEl>
                                              <p:pRg st="2" end="2"/>
                                            </p:txEl>
                                          </p:spTgt>
                                        </p:tgtEl>
                                        <p:attrNameLst>
                                          <p:attrName>ppt_x</p:attrName>
                                        </p:attrNameLst>
                                      </p:cBhvr>
                                      <p:tavLst>
                                        <p:tav tm="0">
                                          <p:val>
                                            <p:strVal val="#ppt_x-.2"/>
                                          </p:val>
                                        </p:tav>
                                        <p:tav tm="100000">
                                          <p:val>
                                            <p:strVal val="#ppt_x"/>
                                          </p:val>
                                        </p:tav>
                                      </p:tavLst>
                                    </p:anim>
                                    <p:anim calcmode="lin" valueType="num">
                                      <p:cBhvr>
                                        <p:cTn id="53" dur="1000" fill="hold"/>
                                        <p:tgtEl>
                                          <p:spTgt spid="1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54" dur="1000"/>
                                        <p:tgtEl>
                                          <p:spTgt spid="13">
                                            <p:txEl>
                                              <p:pRg st="2" end="2"/>
                                            </p:txEl>
                                          </p:spTgt>
                                        </p:tgtEl>
                                      </p:cBhvr>
                                    </p:animEffect>
                                  </p:childTnLst>
                                </p:cTn>
                              </p:par>
                            </p:childTnLst>
                          </p:cTn>
                        </p:par>
                        <p:par>
                          <p:cTn id="55" fill="hold">
                            <p:stCondLst>
                              <p:cond delay="26500"/>
                            </p:stCondLst>
                            <p:childTnLst>
                              <p:par>
                                <p:cTn id="56" presetID="29" presetClass="entr" presetSubtype="0" fill="hold" grpId="0" nodeType="afterEffect">
                                  <p:stCondLst>
                                    <p:cond delay="0"/>
                                  </p:stCondLst>
                                  <p:childTnLst>
                                    <p:set>
                                      <p:cBhvr>
                                        <p:cTn id="57" dur="1" fill="hold">
                                          <p:stCondLst>
                                            <p:cond delay="0"/>
                                          </p:stCondLst>
                                        </p:cTn>
                                        <p:tgtEl>
                                          <p:spTgt spid="13">
                                            <p:txEl>
                                              <p:pRg st="3" end="3"/>
                                            </p:txEl>
                                          </p:spTgt>
                                        </p:tgtEl>
                                        <p:attrNameLst>
                                          <p:attrName>style.visibility</p:attrName>
                                        </p:attrNameLst>
                                      </p:cBhvr>
                                      <p:to>
                                        <p:strVal val="visible"/>
                                      </p:to>
                                    </p:set>
                                    <p:anim calcmode="lin" valueType="num">
                                      <p:cBhvr>
                                        <p:cTn id="58" dur="1000" fill="hold"/>
                                        <p:tgtEl>
                                          <p:spTgt spid="13">
                                            <p:txEl>
                                              <p:pRg st="3" end="3"/>
                                            </p:txEl>
                                          </p:spTgt>
                                        </p:tgtEl>
                                        <p:attrNameLst>
                                          <p:attrName>ppt_x</p:attrName>
                                        </p:attrNameLst>
                                      </p:cBhvr>
                                      <p:tavLst>
                                        <p:tav tm="0">
                                          <p:val>
                                            <p:strVal val="#ppt_x-.2"/>
                                          </p:val>
                                        </p:tav>
                                        <p:tav tm="100000">
                                          <p:val>
                                            <p:strVal val="#ppt_x"/>
                                          </p:val>
                                        </p:tav>
                                      </p:tavLst>
                                    </p:anim>
                                    <p:anim calcmode="lin" valueType="num">
                                      <p:cBhvr>
                                        <p:cTn id="59" dur="1000" fill="hold"/>
                                        <p:tgtEl>
                                          <p:spTgt spid="1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60" dur="1000"/>
                                        <p:tgtEl>
                                          <p:spTgt spid="13">
                                            <p:txEl>
                                              <p:pRg st="3" end="3"/>
                                            </p:txEl>
                                          </p:spTgt>
                                        </p:tgtEl>
                                      </p:cBhvr>
                                    </p:animEffect>
                                  </p:childTnLst>
                                </p:cTn>
                              </p:par>
                            </p:childTnLst>
                          </p:cTn>
                        </p:par>
                        <p:par>
                          <p:cTn id="61" fill="hold">
                            <p:stCondLst>
                              <p:cond delay="27500"/>
                            </p:stCondLst>
                            <p:childTnLst>
                              <p:par>
                                <p:cTn id="62" presetID="29" presetClass="entr" presetSubtype="0" fill="hold" grpId="0" nodeType="afterEffect">
                                  <p:stCondLst>
                                    <p:cond delay="0"/>
                                  </p:stCondLst>
                                  <p:childTnLst>
                                    <p:set>
                                      <p:cBhvr>
                                        <p:cTn id="63" dur="1" fill="hold">
                                          <p:stCondLst>
                                            <p:cond delay="0"/>
                                          </p:stCondLst>
                                        </p:cTn>
                                        <p:tgtEl>
                                          <p:spTgt spid="13">
                                            <p:txEl>
                                              <p:pRg st="4" end="4"/>
                                            </p:txEl>
                                          </p:spTgt>
                                        </p:tgtEl>
                                        <p:attrNameLst>
                                          <p:attrName>style.visibility</p:attrName>
                                        </p:attrNameLst>
                                      </p:cBhvr>
                                      <p:to>
                                        <p:strVal val="visible"/>
                                      </p:to>
                                    </p:set>
                                    <p:anim calcmode="lin" valueType="num">
                                      <p:cBhvr>
                                        <p:cTn id="64" dur="1000" fill="hold"/>
                                        <p:tgtEl>
                                          <p:spTgt spid="13">
                                            <p:txEl>
                                              <p:pRg st="4" end="4"/>
                                            </p:txEl>
                                          </p:spTgt>
                                        </p:tgtEl>
                                        <p:attrNameLst>
                                          <p:attrName>ppt_x</p:attrName>
                                        </p:attrNameLst>
                                      </p:cBhvr>
                                      <p:tavLst>
                                        <p:tav tm="0">
                                          <p:val>
                                            <p:strVal val="#ppt_x-.2"/>
                                          </p:val>
                                        </p:tav>
                                        <p:tav tm="100000">
                                          <p:val>
                                            <p:strVal val="#ppt_x"/>
                                          </p:val>
                                        </p:tav>
                                      </p:tavLst>
                                    </p:anim>
                                    <p:anim calcmode="lin" valueType="num">
                                      <p:cBhvr>
                                        <p:cTn id="65" dur="1000" fill="hold"/>
                                        <p:tgtEl>
                                          <p:spTgt spid="1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66" dur="1000"/>
                                        <p:tgtEl>
                                          <p:spTgt spid="13">
                                            <p:txEl>
                                              <p:pRg st="4" end="4"/>
                                            </p:txEl>
                                          </p:spTgt>
                                        </p:tgtEl>
                                      </p:cBhvr>
                                    </p:animEffect>
                                  </p:childTnLst>
                                </p:cTn>
                              </p:par>
                            </p:childTnLst>
                          </p:cTn>
                        </p:par>
                        <p:par>
                          <p:cTn id="67" fill="hold">
                            <p:stCondLst>
                              <p:cond delay="28500"/>
                            </p:stCondLst>
                            <p:childTnLst>
                              <p:par>
                                <p:cTn id="68" presetID="29" presetClass="entr" presetSubtype="0" fill="hold" grpId="0" nodeType="afterEffect">
                                  <p:stCondLst>
                                    <p:cond delay="0"/>
                                  </p:stCondLst>
                                  <p:childTnLst>
                                    <p:set>
                                      <p:cBhvr>
                                        <p:cTn id="69" dur="1" fill="hold">
                                          <p:stCondLst>
                                            <p:cond delay="0"/>
                                          </p:stCondLst>
                                        </p:cTn>
                                        <p:tgtEl>
                                          <p:spTgt spid="13">
                                            <p:txEl>
                                              <p:pRg st="5" end="5"/>
                                            </p:txEl>
                                          </p:spTgt>
                                        </p:tgtEl>
                                        <p:attrNameLst>
                                          <p:attrName>style.visibility</p:attrName>
                                        </p:attrNameLst>
                                      </p:cBhvr>
                                      <p:to>
                                        <p:strVal val="visible"/>
                                      </p:to>
                                    </p:set>
                                    <p:anim calcmode="lin" valueType="num">
                                      <p:cBhvr>
                                        <p:cTn id="70" dur="1000" fill="hold"/>
                                        <p:tgtEl>
                                          <p:spTgt spid="13">
                                            <p:txEl>
                                              <p:pRg st="5" end="5"/>
                                            </p:txEl>
                                          </p:spTgt>
                                        </p:tgtEl>
                                        <p:attrNameLst>
                                          <p:attrName>ppt_x</p:attrName>
                                        </p:attrNameLst>
                                      </p:cBhvr>
                                      <p:tavLst>
                                        <p:tav tm="0">
                                          <p:val>
                                            <p:strVal val="#ppt_x-.2"/>
                                          </p:val>
                                        </p:tav>
                                        <p:tav tm="100000">
                                          <p:val>
                                            <p:strVal val="#ppt_x"/>
                                          </p:val>
                                        </p:tav>
                                      </p:tavLst>
                                    </p:anim>
                                    <p:anim calcmode="lin" valueType="num">
                                      <p:cBhvr>
                                        <p:cTn id="71" dur="1000" fill="hold"/>
                                        <p:tgtEl>
                                          <p:spTgt spid="1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72" dur="1000"/>
                                        <p:tgtEl>
                                          <p:spTgt spid="13">
                                            <p:txEl>
                                              <p:pRg st="5" end="5"/>
                                            </p:txEl>
                                          </p:spTgt>
                                        </p:tgtEl>
                                      </p:cBhvr>
                                    </p:animEffect>
                                  </p:childTnLst>
                                </p:cTn>
                              </p:par>
                            </p:childTnLst>
                          </p:cTn>
                        </p:par>
                        <p:par>
                          <p:cTn id="73" fill="hold">
                            <p:stCondLst>
                              <p:cond delay="29500"/>
                            </p:stCondLst>
                            <p:childTnLst>
                              <p:par>
                                <p:cTn id="74" presetID="29" presetClass="entr" presetSubtype="0" fill="hold" nodeType="afterEffect">
                                  <p:stCondLst>
                                    <p:cond delay="5500"/>
                                  </p:stCondLst>
                                  <p:childTnLst>
                                    <p:set>
                                      <p:cBhvr>
                                        <p:cTn id="75" dur="1" fill="hold">
                                          <p:stCondLst>
                                            <p:cond delay="0"/>
                                          </p:stCondLst>
                                        </p:cTn>
                                        <p:tgtEl>
                                          <p:spTgt spid="14"/>
                                        </p:tgtEl>
                                        <p:attrNameLst>
                                          <p:attrName>style.visibility</p:attrName>
                                        </p:attrNameLst>
                                      </p:cBhvr>
                                      <p:to>
                                        <p:strVal val="visible"/>
                                      </p:to>
                                    </p:set>
                                    <p:anim calcmode="lin" valueType="num">
                                      <p:cBhvr>
                                        <p:cTn id="76" dur="1000" fill="hold"/>
                                        <p:tgtEl>
                                          <p:spTgt spid="14"/>
                                        </p:tgtEl>
                                        <p:attrNameLst>
                                          <p:attrName>ppt_x</p:attrName>
                                        </p:attrNameLst>
                                      </p:cBhvr>
                                      <p:tavLst>
                                        <p:tav tm="0">
                                          <p:val>
                                            <p:strVal val="#ppt_x-.2"/>
                                          </p:val>
                                        </p:tav>
                                        <p:tav tm="100000">
                                          <p:val>
                                            <p:strVal val="#ppt_x"/>
                                          </p:val>
                                        </p:tav>
                                      </p:tavLst>
                                    </p:anim>
                                    <p:anim calcmode="lin" valueType="num">
                                      <p:cBhvr>
                                        <p:cTn id="77"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78" dur="1000"/>
                                        <p:tgtEl>
                                          <p:spTgt spid="14"/>
                                        </p:tgtEl>
                                      </p:cBhvr>
                                    </p:animEffect>
                                  </p:childTnLst>
                                </p:cTn>
                              </p:par>
                            </p:childTnLst>
                          </p:cTn>
                        </p:par>
                        <p:par>
                          <p:cTn id="79" fill="hold">
                            <p:stCondLst>
                              <p:cond delay="36000"/>
                            </p:stCondLst>
                            <p:childTnLst>
                              <p:par>
                                <p:cTn id="80" presetID="29" presetClass="entr" presetSubtype="0" fill="hold" nodeType="afterEffect">
                                  <p:stCondLst>
                                    <p:cond delay="8000"/>
                                  </p:stCondLst>
                                  <p:childTnLst>
                                    <p:set>
                                      <p:cBhvr>
                                        <p:cTn id="81" dur="1" fill="hold">
                                          <p:stCondLst>
                                            <p:cond delay="0"/>
                                          </p:stCondLst>
                                        </p:cTn>
                                        <p:tgtEl>
                                          <p:spTgt spid="15"/>
                                        </p:tgtEl>
                                        <p:attrNameLst>
                                          <p:attrName>style.visibility</p:attrName>
                                        </p:attrNameLst>
                                      </p:cBhvr>
                                      <p:to>
                                        <p:strVal val="visible"/>
                                      </p:to>
                                    </p:set>
                                    <p:anim calcmode="lin" valueType="num">
                                      <p:cBhvr>
                                        <p:cTn id="82" dur="1000" fill="hold"/>
                                        <p:tgtEl>
                                          <p:spTgt spid="15"/>
                                        </p:tgtEl>
                                        <p:attrNameLst>
                                          <p:attrName>ppt_x</p:attrName>
                                        </p:attrNameLst>
                                      </p:cBhvr>
                                      <p:tavLst>
                                        <p:tav tm="0">
                                          <p:val>
                                            <p:strVal val="#ppt_x-.2"/>
                                          </p:val>
                                        </p:tav>
                                        <p:tav tm="100000">
                                          <p:val>
                                            <p:strVal val="#ppt_x"/>
                                          </p:val>
                                        </p:tav>
                                      </p:tavLst>
                                    </p:anim>
                                    <p:anim calcmode="lin" valueType="num">
                                      <p:cBhvr>
                                        <p:cTn id="83" dur="1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84" dur="1000"/>
                                        <p:tgtEl>
                                          <p:spTgt spid="15"/>
                                        </p:tgtEl>
                                      </p:cBhvr>
                                    </p:animEffect>
                                  </p:childTnLst>
                                </p:cTn>
                              </p:par>
                            </p:childTnLst>
                          </p:cTn>
                        </p:par>
                        <p:par>
                          <p:cTn id="85" fill="hold">
                            <p:stCondLst>
                              <p:cond delay="45000"/>
                            </p:stCondLst>
                            <p:childTnLst>
                              <p:par>
                                <p:cTn id="86" presetID="22" presetClass="entr" presetSubtype="4" fill="hold" grpId="1" nodeType="afterEffect">
                                  <p:stCondLst>
                                    <p:cond delay="0"/>
                                  </p:stCondLst>
                                  <p:childTnLst>
                                    <p:set>
                                      <p:cBhvr>
                                        <p:cTn id="87" dur="1" fill="hold">
                                          <p:stCondLst>
                                            <p:cond delay="0"/>
                                          </p:stCondLst>
                                        </p:cTn>
                                        <p:tgtEl>
                                          <p:spTgt spid="13">
                                            <p:bg/>
                                          </p:spTgt>
                                        </p:tgtEl>
                                        <p:attrNameLst>
                                          <p:attrName>style.visibility</p:attrName>
                                        </p:attrNameLst>
                                      </p:cBhvr>
                                      <p:to>
                                        <p:strVal val="visible"/>
                                      </p:to>
                                    </p:set>
                                    <p:animEffect transition="in" filter="wipe(down)">
                                      <p:cBhvr>
                                        <p:cTn id="88" dur="500"/>
                                        <p:tgtEl>
                                          <p:spTgt spid="13">
                                            <p:bg/>
                                          </p:spTgt>
                                        </p:tgtEl>
                                      </p:cBhvr>
                                    </p:animEffect>
                                  </p:childTnLst>
                                </p:cTn>
                              </p:par>
                              <p:par>
                                <p:cTn id="89" presetID="22" presetClass="entr" presetSubtype="4" fill="hold" grpId="1" nodeType="withEffect">
                                  <p:stCondLst>
                                    <p:cond delay="0"/>
                                  </p:stCondLst>
                                  <p:childTnLst>
                                    <p:set>
                                      <p:cBhvr>
                                        <p:cTn id="90" dur="1" fill="hold">
                                          <p:stCondLst>
                                            <p:cond delay="0"/>
                                          </p:stCondLst>
                                        </p:cTn>
                                        <p:tgtEl>
                                          <p:spTgt spid="13">
                                            <p:txEl>
                                              <p:pRg st="0" end="0"/>
                                            </p:txEl>
                                          </p:spTgt>
                                        </p:tgtEl>
                                        <p:attrNameLst>
                                          <p:attrName>style.visibility</p:attrName>
                                        </p:attrNameLst>
                                      </p:cBhvr>
                                      <p:to>
                                        <p:strVal val="visible"/>
                                      </p:to>
                                    </p:set>
                                    <p:animEffect transition="in" filter="wipe(down)">
                                      <p:cBhvr>
                                        <p:cTn id="91" dur="500"/>
                                        <p:tgtEl>
                                          <p:spTgt spid="13">
                                            <p:txEl>
                                              <p:pRg st="0" end="0"/>
                                            </p:txEl>
                                          </p:spTgt>
                                        </p:tgtEl>
                                      </p:cBhvr>
                                    </p:animEffect>
                                  </p:childTnLst>
                                </p:cTn>
                              </p:par>
                              <p:par>
                                <p:cTn id="92" presetID="22" presetClass="entr" presetSubtype="4" fill="hold" grpId="1" nodeType="withEffect">
                                  <p:stCondLst>
                                    <p:cond delay="0"/>
                                  </p:stCondLst>
                                  <p:childTnLst>
                                    <p:set>
                                      <p:cBhvr>
                                        <p:cTn id="93" dur="1" fill="hold">
                                          <p:stCondLst>
                                            <p:cond delay="0"/>
                                          </p:stCondLst>
                                        </p:cTn>
                                        <p:tgtEl>
                                          <p:spTgt spid="13">
                                            <p:txEl>
                                              <p:pRg st="1" end="1"/>
                                            </p:txEl>
                                          </p:spTgt>
                                        </p:tgtEl>
                                        <p:attrNameLst>
                                          <p:attrName>style.visibility</p:attrName>
                                        </p:attrNameLst>
                                      </p:cBhvr>
                                      <p:to>
                                        <p:strVal val="visible"/>
                                      </p:to>
                                    </p:set>
                                    <p:animEffect transition="in" filter="wipe(down)">
                                      <p:cBhvr>
                                        <p:cTn id="94" dur="500"/>
                                        <p:tgtEl>
                                          <p:spTgt spid="13">
                                            <p:txEl>
                                              <p:pRg st="1" end="1"/>
                                            </p:txEl>
                                          </p:spTgt>
                                        </p:tgtEl>
                                      </p:cBhvr>
                                    </p:animEffect>
                                  </p:childTnLst>
                                </p:cTn>
                              </p:par>
                              <p:par>
                                <p:cTn id="95" presetID="22" presetClass="entr" presetSubtype="4" fill="hold" grpId="1" nodeType="withEffect">
                                  <p:stCondLst>
                                    <p:cond delay="0"/>
                                  </p:stCondLst>
                                  <p:childTnLst>
                                    <p:set>
                                      <p:cBhvr>
                                        <p:cTn id="96" dur="1" fill="hold">
                                          <p:stCondLst>
                                            <p:cond delay="0"/>
                                          </p:stCondLst>
                                        </p:cTn>
                                        <p:tgtEl>
                                          <p:spTgt spid="13">
                                            <p:txEl>
                                              <p:pRg st="2" end="2"/>
                                            </p:txEl>
                                          </p:spTgt>
                                        </p:tgtEl>
                                        <p:attrNameLst>
                                          <p:attrName>style.visibility</p:attrName>
                                        </p:attrNameLst>
                                      </p:cBhvr>
                                      <p:to>
                                        <p:strVal val="visible"/>
                                      </p:to>
                                    </p:set>
                                    <p:animEffect transition="in" filter="wipe(down)">
                                      <p:cBhvr>
                                        <p:cTn id="97" dur="500"/>
                                        <p:tgtEl>
                                          <p:spTgt spid="13">
                                            <p:txEl>
                                              <p:pRg st="2" end="2"/>
                                            </p:txEl>
                                          </p:spTgt>
                                        </p:tgtEl>
                                      </p:cBhvr>
                                    </p:animEffect>
                                  </p:childTnLst>
                                </p:cTn>
                              </p:par>
                              <p:par>
                                <p:cTn id="98" presetID="22" presetClass="entr" presetSubtype="4" fill="hold" grpId="1" nodeType="withEffect">
                                  <p:stCondLst>
                                    <p:cond delay="0"/>
                                  </p:stCondLst>
                                  <p:childTnLst>
                                    <p:set>
                                      <p:cBhvr>
                                        <p:cTn id="99" dur="1" fill="hold">
                                          <p:stCondLst>
                                            <p:cond delay="0"/>
                                          </p:stCondLst>
                                        </p:cTn>
                                        <p:tgtEl>
                                          <p:spTgt spid="13">
                                            <p:txEl>
                                              <p:pRg st="3" end="3"/>
                                            </p:txEl>
                                          </p:spTgt>
                                        </p:tgtEl>
                                        <p:attrNameLst>
                                          <p:attrName>style.visibility</p:attrName>
                                        </p:attrNameLst>
                                      </p:cBhvr>
                                      <p:to>
                                        <p:strVal val="visible"/>
                                      </p:to>
                                    </p:set>
                                    <p:animEffect transition="in" filter="wipe(down)">
                                      <p:cBhvr>
                                        <p:cTn id="100" dur="500"/>
                                        <p:tgtEl>
                                          <p:spTgt spid="13">
                                            <p:txEl>
                                              <p:pRg st="3" end="3"/>
                                            </p:txEl>
                                          </p:spTgt>
                                        </p:tgtEl>
                                      </p:cBhvr>
                                    </p:animEffect>
                                  </p:childTnLst>
                                </p:cTn>
                              </p:par>
                              <p:par>
                                <p:cTn id="101" presetID="22" presetClass="entr" presetSubtype="4" fill="hold" grpId="1" nodeType="withEffect">
                                  <p:stCondLst>
                                    <p:cond delay="0"/>
                                  </p:stCondLst>
                                  <p:childTnLst>
                                    <p:set>
                                      <p:cBhvr>
                                        <p:cTn id="102" dur="1" fill="hold">
                                          <p:stCondLst>
                                            <p:cond delay="0"/>
                                          </p:stCondLst>
                                        </p:cTn>
                                        <p:tgtEl>
                                          <p:spTgt spid="13">
                                            <p:txEl>
                                              <p:pRg st="4" end="4"/>
                                            </p:txEl>
                                          </p:spTgt>
                                        </p:tgtEl>
                                        <p:attrNameLst>
                                          <p:attrName>style.visibility</p:attrName>
                                        </p:attrNameLst>
                                      </p:cBhvr>
                                      <p:to>
                                        <p:strVal val="visible"/>
                                      </p:to>
                                    </p:set>
                                    <p:animEffect transition="in" filter="wipe(down)">
                                      <p:cBhvr>
                                        <p:cTn id="103" dur="500"/>
                                        <p:tgtEl>
                                          <p:spTgt spid="13">
                                            <p:txEl>
                                              <p:pRg st="4" end="4"/>
                                            </p:txEl>
                                          </p:spTgt>
                                        </p:tgtEl>
                                      </p:cBhvr>
                                    </p:animEffect>
                                  </p:childTnLst>
                                </p:cTn>
                              </p:par>
                              <p:par>
                                <p:cTn id="104" presetID="22" presetClass="entr" presetSubtype="4" fill="hold" grpId="1" nodeType="withEffect">
                                  <p:stCondLst>
                                    <p:cond delay="0"/>
                                  </p:stCondLst>
                                  <p:childTnLst>
                                    <p:set>
                                      <p:cBhvr>
                                        <p:cTn id="105" dur="1" fill="hold">
                                          <p:stCondLst>
                                            <p:cond delay="0"/>
                                          </p:stCondLst>
                                        </p:cTn>
                                        <p:tgtEl>
                                          <p:spTgt spid="13">
                                            <p:txEl>
                                              <p:pRg st="5" end="5"/>
                                            </p:txEl>
                                          </p:spTgt>
                                        </p:tgtEl>
                                        <p:attrNameLst>
                                          <p:attrName>style.visibility</p:attrName>
                                        </p:attrNameLst>
                                      </p:cBhvr>
                                      <p:to>
                                        <p:strVal val="visible"/>
                                      </p:to>
                                    </p:set>
                                    <p:animEffect transition="in" filter="wipe(down)">
                                      <p:cBhvr>
                                        <p:cTn id="106"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uiExpand="1" build="p" animBg="1"/>
      <p:bldP spid="13" grpId="1" uiExpand="1" build="allAtOnce"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9513" y="332656"/>
            <a:ext cx="3888432" cy="623540"/>
          </a:xfrm>
          <a:solidFill>
            <a:schemeClr val="bg2">
              <a:lumMod val="50000"/>
            </a:schemeClr>
          </a:solidFill>
          <a:effectLst>
            <a:softEdge rad="317500"/>
          </a:effectLst>
        </p:spPr>
        <p:txBody>
          <a:bodyPr anchor="ctr">
            <a:noAutofit/>
          </a:bodyPr>
          <a:lstStyle/>
          <a:p>
            <a:pPr algn="ctr">
              <a:defRPr/>
            </a:pPr>
            <a:r>
              <a:rPr lang="ru-RU" sz="2800" dirty="0" smtClean="0">
                <a:solidFill>
                  <a:schemeClr val="tx1"/>
                </a:solidFill>
                <a:latin typeface="Times New Roman" pitchFamily="18" charset="0"/>
                <a:cs typeface="Times New Roman" pitchFamily="18" charset="0"/>
              </a:rPr>
              <a:t>*</a:t>
            </a:r>
            <a:r>
              <a:rPr lang="uk-UA" sz="2800" dirty="0" err="1" smtClean="0">
                <a:latin typeface="Times New Roman" pitchFamily="18" charset="0"/>
                <a:cs typeface="Times New Roman" pitchFamily="18" charset="0"/>
              </a:rPr>
              <a:t>Crash</a:t>
            </a:r>
            <a:r>
              <a:rPr lang="uk-UA" sz="2800" dirty="0" smtClean="0">
                <a:latin typeface="Times New Roman" pitchFamily="18" charset="0"/>
                <a:cs typeface="Times New Roman" pitchFamily="18" charset="0"/>
              </a:rPr>
              <a:t> </a:t>
            </a:r>
            <a:r>
              <a:rPr lang="uk-UA" sz="2800" dirty="0" err="1" smtClean="0">
                <a:latin typeface="Times New Roman" pitchFamily="18" charset="0"/>
                <a:cs typeface="Times New Roman" pitchFamily="18" charset="0"/>
              </a:rPr>
              <a:t>axe</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643188" y="1714500"/>
            <a:ext cx="2857500" cy="928688"/>
          </a:xfrm>
        </p:spPr>
        <p:txBody>
          <a:bodyPr/>
          <a:lstStyle/>
          <a:p>
            <a:pPr marR="0" eaLnBrk="1" hangingPunct="1">
              <a:lnSpc>
                <a:spcPct val="90000"/>
              </a:lnSpc>
              <a:buClr>
                <a:srgbClr val="EB641B"/>
              </a:buClr>
              <a:buFontTx/>
              <a:buChar char="-"/>
            </a:pPr>
            <a:r>
              <a:rPr lang="ru-RU" sz="1500" b="1" i="1" dirty="0" smtClean="0">
                <a:solidFill>
                  <a:schemeClr val="bg1"/>
                </a:solidFill>
                <a:cs typeface="Times New Roman" pitchFamily="18" charset="0"/>
              </a:rPr>
              <a:t>Предполетная проверка:</a:t>
            </a:r>
          </a:p>
          <a:p>
            <a:pPr marR="0" eaLnBrk="1" hangingPunct="1">
              <a:lnSpc>
                <a:spcPct val="90000"/>
              </a:lnSpc>
              <a:buClr>
                <a:srgbClr val="EB641B"/>
              </a:buClr>
              <a:buFontTx/>
              <a:buChar char="-"/>
            </a:pPr>
            <a:r>
              <a:rPr lang="ru-RU" sz="1400" b="1" i="1" dirty="0" smtClean="0">
                <a:solidFill>
                  <a:schemeClr val="bg1"/>
                </a:solidFill>
                <a:cs typeface="Times New Roman" pitchFamily="18" charset="0"/>
              </a:rPr>
              <a:t>Наличие на борту;</a:t>
            </a:r>
          </a:p>
          <a:p>
            <a:pPr marR="0" eaLnBrk="1" hangingPunct="1">
              <a:lnSpc>
                <a:spcPct val="90000"/>
              </a:lnSpc>
              <a:buClr>
                <a:srgbClr val="EB641B"/>
              </a:buClr>
              <a:buFontTx/>
              <a:buChar char="-"/>
            </a:pPr>
            <a:r>
              <a:rPr lang="ru-RU" sz="1400" b="1" i="1" dirty="0" smtClean="0">
                <a:solidFill>
                  <a:schemeClr val="bg1"/>
                </a:solidFill>
                <a:cs typeface="Times New Roman" pitchFamily="18" charset="0"/>
              </a:rPr>
              <a:t>Закреплен.</a:t>
            </a:r>
            <a:endParaRPr lang="ru-RU" sz="2300" b="1" i="1" dirty="0" smtClean="0">
              <a:solidFill>
                <a:schemeClr val="bg1"/>
              </a:solidFill>
              <a:cs typeface="Times New Roman" pitchFamily="18" charset="0"/>
            </a:endParaRPr>
          </a:p>
        </p:txBody>
      </p:sp>
      <p:sp>
        <p:nvSpPr>
          <p:cNvPr id="7" name="TextBox 6"/>
          <p:cNvSpPr txBox="1"/>
          <p:nvPr/>
        </p:nvSpPr>
        <p:spPr>
          <a:xfrm>
            <a:off x="3419872" y="2564904"/>
            <a:ext cx="4572032" cy="289310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ru-RU" sz="2000" b="1" i="1" dirty="0" err="1" smtClean="0">
                <a:latin typeface="Times New Roman" pitchFamily="18" charset="0"/>
                <a:cs typeface="Times New Roman" pitchFamily="18" charset="0"/>
              </a:rPr>
              <a:t>Note</a:t>
            </a:r>
            <a:r>
              <a:rPr lang="en-US" sz="2000" b="1" i="1" dirty="0" smtClean="0">
                <a:latin typeface="Times New Roman" pitchFamily="18" charset="0"/>
                <a:cs typeface="Times New Roman" pitchFamily="18" charset="0"/>
              </a:rPr>
              <a:t>:</a:t>
            </a:r>
            <a:endParaRPr lang="ru-RU" sz="2000" b="1" u="sng" dirty="0">
              <a:ln w="18000">
                <a:solidFill>
                  <a:sysClr val="windowText" lastClr="000000"/>
                </a:solidFill>
                <a:prstDash val="solid"/>
                <a:miter lim="800000"/>
              </a:ln>
              <a:solidFill>
                <a:sysClr val="windowText" lastClr="000000"/>
              </a:solidFill>
              <a:effectLst>
                <a:outerShdw blurRad="25500" dist="23000" dir="7020000" algn="tl">
                  <a:srgbClr val="000000">
                    <a:alpha val="50000"/>
                  </a:srgbClr>
                </a:outerShdw>
              </a:effectLst>
              <a:latin typeface="Times New Roman" pitchFamily="18" charset="0"/>
              <a:cs typeface="Times New Roman" pitchFamily="18" charset="0"/>
            </a:endParaRPr>
          </a:p>
          <a:p>
            <a:pPr>
              <a:defRPr/>
            </a:pPr>
            <a:r>
              <a:rPr lang="en-US" b="1" dirty="0" smtClean="0">
                <a:latin typeface="Times New Roman" pitchFamily="18" charset="0"/>
                <a:cs typeface="Times New Roman" pitchFamily="18" charset="0"/>
              </a:rPr>
              <a:t>A fire-fighting crash is carried on the flight deck of all aircraft. </a:t>
            </a:r>
          </a:p>
          <a:p>
            <a:pPr>
              <a:defRPr/>
            </a:pPr>
            <a:r>
              <a:rPr lang="en-US" b="1" dirty="0" smtClean="0">
                <a:latin typeface="Times New Roman" pitchFamily="18" charset="0"/>
                <a:cs typeface="Times New Roman" pitchFamily="18" charset="0"/>
              </a:rPr>
              <a:t>The crash axe has a blade, hook, rubber covered handle to protect against electrical shocks. </a:t>
            </a:r>
          </a:p>
          <a:p>
            <a:pPr>
              <a:defRPr/>
            </a:pPr>
            <a:r>
              <a:rPr lang="en-US" b="1" dirty="0" smtClean="0">
                <a:latin typeface="Times New Roman" pitchFamily="18" charset="0"/>
                <a:cs typeface="Times New Roman" pitchFamily="18" charset="0"/>
              </a:rPr>
              <a:t>The crash axe should be used during fire fighting to assist in removing panels or partitions enabling the base of fire to be exposed.</a:t>
            </a:r>
            <a:endParaRPr lang="en-US" b="1" dirty="0">
              <a:ln>
                <a:solidFill>
                  <a:sysClr val="windowText" lastClr="000000"/>
                </a:solidFill>
              </a:ln>
              <a:solidFill>
                <a:schemeClr val="accent4">
                  <a:lumMod val="50000"/>
                </a:schemeClr>
              </a:solidFill>
              <a:effectLst>
                <a:innerShdw blurRad="101600" dist="76200" dir="5400000">
                  <a:schemeClr val="accent1">
                    <a:satMod val="190000"/>
                    <a:tint val="100000"/>
                    <a:alpha val="74000"/>
                  </a:schemeClr>
                </a:innerShdw>
              </a:effectLst>
              <a:latin typeface="Times New Roman" pitchFamily="18" charset="0"/>
              <a:cs typeface="Times New Roman" pitchFamily="18" charset="0"/>
            </a:endParaRPr>
          </a:p>
        </p:txBody>
      </p:sp>
      <p:pic>
        <p:nvPicPr>
          <p:cNvPr id="26626" name="Picture 2"/>
          <p:cNvPicPr>
            <a:picLocks noChangeAspect="1" noChangeArrowheads="1"/>
          </p:cNvPicPr>
          <p:nvPr/>
        </p:nvPicPr>
        <p:blipFill>
          <a:blip r:embed="rId3" cstate="print"/>
          <a:srcRect/>
          <a:stretch>
            <a:fillRect/>
          </a:stretch>
        </p:blipFill>
        <p:spPr bwMode="auto">
          <a:xfrm rot="5712420">
            <a:off x="-393178" y="2036195"/>
            <a:ext cx="4734289" cy="2947869"/>
          </a:xfrm>
          <a:prstGeom prst="rect">
            <a:avLst/>
          </a:prstGeom>
          <a:ln>
            <a:noFill/>
          </a:ln>
          <a:effectLst>
            <a:softEdge rad="112500"/>
          </a:effectLst>
        </p:spPr>
      </p:pic>
      <p:sp>
        <p:nvSpPr>
          <p:cNvPr id="9" name="TextBox 8"/>
          <p:cNvSpPr txBox="1"/>
          <p:nvPr/>
        </p:nvSpPr>
        <p:spPr>
          <a:xfrm>
            <a:off x="7452320" y="6550222"/>
            <a:ext cx="1619672" cy="307777"/>
          </a:xfrm>
          <a:prstGeom prst="rect">
            <a:avLst/>
          </a:prstGeom>
          <a:noFill/>
        </p:spPr>
        <p:txBody>
          <a:bodyPr wrap="square" rtlCol="0">
            <a:spAutoFit/>
          </a:bodyPr>
          <a:lstStyle/>
          <a:p>
            <a:pPr algn="r"/>
            <a:r>
              <a:rPr lang="ru-RU" sz="1400" dirty="0" smtClean="0">
                <a:latin typeface="Times New Roman" pitchFamily="18" charset="0"/>
                <a:cs typeface="Times New Roman" pitchFamily="18" charset="0"/>
              </a:rPr>
              <a:t>Слайд 3.</a:t>
            </a:r>
            <a:endParaRPr lang="ru-RU" sz="1400" dirty="0">
              <a:latin typeface="Times New Roman" pitchFamily="18" charset="0"/>
              <a:cs typeface="Times New Roman" pitchFamily="18" charset="0"/>
            </a:endParaRPr>
          </a:p>
        </p:txBody>
      </p:sp>
      <p:graphicFrame>
        <p:nvGraphicFramePr>
          <p:cNvPr id="8" name="Таблица 7"/>
          <p:cNvGraphicFramePr>
            <a:graphicFrameLocks noGrp="1"/>
          </p:cNvGraphicFramePr>
          <p:nvPr/>
        </p:nvGraphicFramePr>
        <p:xfrm>
          <a:off x="4139952" y="620688"/>
          <a:ext cx="4248472" cy="1224135"/>
        </p:xfrm>
        <a:graphic>
          <a:graphicData uri="http://schemas.openxmlformats.org/drawingml/2006/table">
            <a:tbl>
              <a:tblPr>
                <a:tableStyleId>{3C2FFA5D-87B4-456A-9821-1D502468CF0F}</a:tableStyleId>
              </a:tblPr>
              <a:tblGrid>
                <a:gridCol w="4248472"/>
              </a:tblGrid>
              <a:tr h="408045">
                <a:tc>
                  <a:txBody>
                    <a:bodyPr/>
                    <a:lstStyle/>
                    <a:p>
                      <a:pPr algn="ctr">
                        <a:spcAft>
                          <a:spcPts val="0"/>
                        </a:spcAft>
                      </a:pPr>
                      <a:r>
                        <a:rPr lang="uk-UA" sz="2200" b="1" u="sng" dirty="0" smtClean="0">
                          <a:latin typeface="Times New Roman" pitchFamily="18" charset="0"/>
                          <a:cs typeface="Times New Roman" pitchFamily="18" charset="0"/>
                        </a:rPr>
                        <a:t>Pre-</a:t>
                      </a:r>
                      <a:r>
                        <a:rPr lang="uk-UA" sz="2200" b="1" u="sng" dirty="0" err="1" smtClean="0">
                          <a:latin typeface="Times New Roman" pitchFamily="18" charset="0"/>
                          <a:cs typeface="Times New Roman" pitchFamily="18" charset="0"/>
                        </a:rPr>
                        <a:t>flight</a:t>
                      </a:r>
                      <a:r>
                        <a:rPr lang="uk-UA" sz="2200" b="1" u="sng" dirty="0" smtClean="0">
                          <a:latin typeface="Times New Roman" pitchFamily="18" charset="0"/>
                          <a:cs typeface="Times New Roman" pitchFamily="18" charset="0"/>
                        </a:rPr>
                        <a:t> </a:t>
                      </a:r>
                      <a:r>
                        <a:rPr lang="uk-UA" sz="2200" b="1" u="sng" dirty="0" err="1" smtClean="0">
                          <a:latin typeface="Times New Roman" pitchFamily="18" charset="0"/>
                          <a:cs typeface="Times New Roman" pitchFamily="18" charset="0"/>
                        </a:rPr>
                        <a:t>check</a:t>
                      </a:r>
                      <a:r>
                        <a:rPr lang="en-US" sz="2200" b="1" u="sng" dirty="0" smtClean="0">
                          <a:latin typeface="Times New Roman" pitchFamily="18" charset="0"/>
                          <a:cs typeface="Times New Roman" pitchFamily="18" charset="0"/>
                        </a:rPr>
                        <a:t>:</a:t>
                      </a:r>
                      <a:endParaRPr lang="ru-RU" sz="2200" b="1" u="sng" dirty="0">
                        <a:latin typeface="Times New Roman" pitchFamily="18" charset="0"/>
                        <a:ea typeface="Times New Roman"/>
                        <a:cs typeface="Times New Roman" pitchFamily="18" charset="0"/>
                      </a:endParaRPr>
                    </a:p>
                  </a:txBody>
                  <a:tcPr marL="68580" marR="68580" marT="0" marB="0"/>
                </a:tc>
              </a:tr>
              <a:tr h="408045">
                <a:tc>
                  <a:txBody>
                    <a:bodyPr/>
                    <a:lstStyle/>
                    <a:p>
                      <a:pPr marL="342900" lvl="0" indent="-342900" algn="just">
                        <a:spcAft>
                          <a:spcPts val="0"/>
                        </a:spcAft>
                        <a:buFont typeface="Times New Roman"/>
                        <a:buChar char="-"/>
                      </a:pPr>
                      <a:r>
                        <a:rPr lang="en-US" sz="2000" b="1" dirty="0">
                          <a:latin typeface="Times New Roman" pitchFamily="18" charset="0"/>
                          <a:cs typeface="Times New Roman" pitchFamily="18" charset="0"/>
                        </a:rPr>
                        <a:t>available on board;</a:t>
                      </a:r>
                      <a:endParaRPr lang="ru-RU" sz="2000" b="1" dirty="0">
                        <a:latin typeface="Times New Roman" pitchFamily="18" charset="0"/>
                        <a:ea typeface="Times New Roman"/>
                        <a:cs typeface="Times New Roman" pitchFamily="18" charset="0"/>
                      </a:endParaRPr>
                    </a:p>
                  </a:txBody>
                  <a:tcPr marL="68580" marR="68580" marT="0" marB="0"/>
                </a:tc>
              </a:tr>
              <a:tr h="408045">
                <a:tc>
                  <a:txBody>
                    <a:bodyPr/>
                    <a:lstStyle/>
                    <a:p>
                      <a:pPr marL="342900" lvl="0" indent="-342900" algn="just">
                        <a:spcAft>
                          <a:spcPts val="0"/>
                        </a:spcAft>
                        <a:buFont typeface="Times New Roman"/>
                        <a:buChar char="-"/>
                      </a:pPr>
                      <a:r>
                        <a:rPr lang="en-US" sz="2000" b="1" dirty="0">
                          <a:latin typeface="Times New Roman" pitchFamily="18" charset="0"/>
                          <a:cs typeface="Times New Roman" pitchFamily="18" charset="0"/>
                        </a:rPr>
                        <a:t>secured.</a:t>
                      </a:r>
                      <a:endParaRPr lang="ru-RU" sz="2000" b="1" dirty="0">
                        <a:latin typeface="Times New Roman" pitchFamily="18" charset="0"/>
                        <a:ea typeface="Times New Roman"/>
                        <a:cs typeface="Times New Roman" pitchFamily="18" charset="0"/>
                      </a:endParaRPr>
                    </a:p>
                  </a:txBody>
                  <a:tcPr marL="68580" marR="68580" marT="0" marB="0"/>
                </a:tc>
              </a:tr>
            </a:tbl>
          </a:graphicData>
        </a:graphic>
      </p:graphicFrame>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9" presetClass="entr" presetSubtype="0" fill="hold" nodeType="afterEffect">
                                  <p:stCondLst>
                                    <p:cond delay="1000"/>
                                  </p:stCondLst>
                                  <p:childTnLst>
                                    <p:set>
                                      <p:cBhvr>
                                        <p:cTn id="10" dur="1" fill="hold">
                                          <p:stCondLst>
                                            <p:cond delay="0"/>
                                          </p:stCondLst>
                                        </p:cTn>
                                        <p:tgtEl>
                                          <p:spTgt spid="26626"/>
                                        </p:tgtEl>
                                        <p:attrNameLst>
                                          <p:attrName>style.visibility</p:attrName>
                                        </p:attrNameLst>
                                      </p:cBhvr>
                                      <p:to>
                                        <p:strVal val="visible"/>
                                      </p:to>
                                    </p:set>
                                    <p:animEffect transition="in" filter="dissolve">
                                      <p:cBhvr>
                                        <p:cTn id="11" dur="1000"/>
                                        <p:tgtEl>
                                          <p:spTgt spid="26626"/>
                                        </p:tgtEl>
                                      </p:cBhvr>
                                    </p:animEffect>
                                  </p:childTnLst>
                                </p:cTn>
                              </p:par>
                            </p:childTnLst>
                          </p:cTn>
                        </p:par>
                        <p:par>
                          <p:cTn id="12" fill="hold">
                            <p:stCondLst>
                              <p:cond delay="3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1000"/>
                                        <p:tgtEl>
                                          <p:spTgt spid="8"/>
                                        </p:tgtEl>
                                      </p:cBhvr>
                                    </p:animEffect>
                                  </p:childTnLst>
                                </p:cTn>
                              </p:par>
                            </p:childTnLst>
                          </p:cTn>
                        </p:par>
                        <p:par>
                          <p:cTn id="16" fill="hold">
                            <p:stCondLst>
                              <p:cond delay="4000"/>
                            </p:stCondLst>
                            <p:childTnLst>
                              <p:par>
                                <p:cTn id="17" presetID="22" presetClass="entr" presetSubtype="2" fill="hold" grpId="0" nodeType="afterEffect">
                                  <p:stCondLst>
                                    <p:cond delay="2500"/>
                                  </p:stCondLst>
                                  <p:childTnLst>
                                    <p:set>
                                      <p:cBhvr>
                                        <p:cTn id="18" dur="1" fill="hold">
                                          <p:stCondLst>
                                            <p:cond delay="0"/>
                                          </p:stCondLst>
                                        </p:cTn>
                                        <p:tgtEl>
                                          <p:spTgt spid="7"/>
                                        </p:tgtEl>
                                        <p:attrNameLst>
                                          <p:attrName>style.visibility</p:attrName>
                                        </p:attrNameLst>
                                      </p:cBhvr>
                                      <p:to>
                                        <p:strVal val="visible"/>
                                      </p:to>
                                    </p:set>
                                    <p:animEffect transition="in" filter="wipe(right)">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500" y="428625"/>
            <a:ext cx="8062913" cy="1214438"/>
          </a:xfrm>
        </p:spPr>
        <p:txBody>
          <a:bodyPr anchor="ctr"/>
          <a:lstStyle/>
          <a:p>
            <a:pPr algn="ctr" eaLnBrk="1" fontAlgn="auto" hangingPunct="1">
              <a:spcAft>
                <a:spcPts val="0"/>
              </a:spcAft>
              <a:defRPr/>
            </a:pPr>
            <a:r>
              <a:rPr lang="ru-RU" sz="2800" dirty="0" smtClean="0">
                <a:solidFill>
                  <a:srgbClr val="FFC000"/>
                </a:solidFill>
                <a:latin typeface="Times New Roman" pitchFamily="18" charset="0"/>
                <a:cs typeface="Times New Roman" pitchFamily="18" charset="0"/>
              </a:rPr>
              <a:t>ПОДКЛЮЧЕНИЕ МАСКИ К БАЛОНУ И К ГНЕЗДУ «КМ»</a:t>
            </a:r>
          </a:p>
        </p:txBody>
      </p:sp>
      <p:sp>
        <p:nvSpPr>
          <p:cNvPr id="3" name="Подзаголовок 2"/>
          <p:cNvSpPr>
            <a:spLocks noGrp="1"/>
          </p:cNvSpPr>
          <p:nvPr>
            <p:ph type="subTitle" idx="1"/>
          </p:nvPr>
        </p:nvSpPr>
        <p:spPr>
          <a:xfrm>
            <a:off x="357188" y="4643438"/>
            <a:ext cx="2928937" cy="1822450"/>
          </a:xfrm>
        </p:spPr>
        <p:txBody>
          <a:bodyPr anchor="ctr"/>
          <a:lstStyle/>
          <a:p>
            <a:pPr marR="0" algn="ctr" eaLnBrk="1" hangingPunct="1">
              <a:lnSpc>
                <a:spcPct val="90000"/>
              </a:lnSpc>
              <a:buClr>
                <a:srgbClr val="EB641B"/>
              </a:buClr>
              <a:buFont typeface="Georgia" pitchFamily="18" charset="0"/>
              <a:buNone/>
            </a:pPr>
            <a:r>
              <a:rPr lang="ru-RU" sz="2500" b="1" dirty="0" smtClean="0">
                <a:solidFill>
                  <a:srgbClr val="C00000"/>
                </a:solidFill>
                <a:cs typeface="Times New Roman" pitchFamily="18" charset="0"/>
              </a:rPr>
              <a:t>При работе с кислородом, соблюдайте правила безопасности!</a:t>
            </a:r>
          </a:p>
        </p:txBody>
      </p:sp>
      <p:pic>
        <p:nvPicPr>
          <p:cNvPr id="40962" name="Picture 2" descr="D:\МОИ ДОКУМЕНТЫ\РАБОТА\ФОТО САМОЛЕТОВ\АН 148\Кислородное оборудование\14072009825.jpg"/>
          <p:cNvPicPr>
            <a:picLocks noChangeAspect="1" noChangeArrowheads="1"/>
          </p:cNvPicPr>
          <p:nvPr/>
        </p:nvPicPr>
        <p:blipFill>
          <a:blip r:embed="rId2" cstate="print"/>
          <a:srcRect l="29230" r="9555"/>
          <a:stretch>
            <a:fillRect/>
          </a:stretch>
        </p:blipFill>
        <p:spPr bwMode="auto">
          <a:xfrm>
            <a:off x="5786438" y="2286000"/>
            <a:ext cx="2000250" cy="4357688"/>
          </a:xfrm>
          <a:prstGeom prst="rect">
            <a:avLst/>
          </a:prstGeom>
          <a:noFill/>
          <a:ln w="9525">
            <a:noFill/>
            <a:miter lim="800000"/>
            <a:headEnd/>
            <a:tailEnd/>
          </a:ln>
        </p:spPr>
      </p:pic>
      <p:pic>
        <p:nvPicPr>
          <p:cNvPr id="40963" name="Picture 3" descr="D:\МОИ ДОКУМЕНТЫ\РАБОТА\ФОТО САМОЛЕТОВ\АН 148\Кислородное оборудование\14072009828.jpg"/>
          <p:cNvPicPr>
            <a:picLocks noChangeAspect="1" noChangeArrowheads="1"/>
          </p:cNvPicPr>
          <p:nvPr/>
        </p:nvPicPr>
        <p:blipFill>
          <a:blip r:embed="rId3" cstate="print"/>
          <a:srcRect r="42122"/>
          <a:stretch>
            <a:fillRect/>
          </a:stretch>
        </p:blipFill>
        <p:spPr bwMode="auto">
          <a:xfrm>
            <a:off x="285750" y="1500188"/>
            <a:ext cx="2286000" cy="2962275"/>
          </a:xfrm>
          <a:prstGeom prst="rect">
            <a:avLst/>
          </a:prstGeom>
          <a:noFill/>
          <a:ln w="9525">
            <a:noFill/>
            <a:miter lim="800000"/>
            <a:headEnd/>
            <a:tailEnd/>
          </a:ln>
        </p:spPr>
      </p:pic>
      <p:cxnSp>
        <p:nvCxnSpPr>
          <p:cNvPr id="7" name="Соединительная линия уступом 6"/>
          <p:cNvCxnSpPr/>
          <p:nvPr/>
        </p:nvCxnSpPr>
        <p:spPr>
          <a:xfrm flipV="1">
            <a:off x="2500313" y="2357438"/>
            <a:ext cx="2071687" cy="1857375"/>
          </a:xfrm>
          <a:prstGeom prst="bentConnector3">
            <a:avLst>
              <a:gd name="adj1" fmla="val 50000"/>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Соединительная линия уступом 8"/>
          <p:cNvCxnSpPr/>
          <p:nvPr/>
        </p:nvCxnSpPr>
        <p:spPr>
          <a:xfrm rot="10800000">
            <a:off x="4572000" y="2357438"/>
            <a:ext cx="1714500" cy="285750"/>
          </a:xfrm>
          <a:prstGeom prst="bentConnector3">
            <a:avLst>
              <a:gd name="adj1" fmla="val -133"/>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40964" name="Picture 4" descr="D:\МОИ ДОКУМЕНТЫ\РАБОТА\ФОТО САМОЛЕТОВ\АН 148\Элетрооборудование\05062009726.jpg"/>
          <p:cNvPicPr>
            <a:picLocks noChangeAspect="1" noChangeArrowheads="1"/>
          </p:cNvPicPr>
          <p:nvPr/>
        </p:nvPicPr>
        <p:blipFill>
          <a:blip r:embed="rId4" cstate="print"/>
          <a:srcRect l="-1" t="7606" r="21403"/>
          <a:stretch>
            <a:fillRect/>
          </a:stretch>
        </p:blipFill>
        <p:spPr bwMode="auto">
          <a:xfrm>
            <a:off x="4286248" y="4572008"/>
            <a:ext cx="1184772" cy="1857388"/>
          </a:xfrm>
          <a:prstGeom prst="rect">
            <a:avLst/>
          </a:prstGeom>
          <a:ln>
            <a:noFill/>
          </a:ln>
          <a:effectLst>
            <a:softEdge rad="112500"/>
          </a:effectLst>
        </p:spPr>
      </p:pic>
      <p:cxnSp>
        <p:nvCxnSpPr>
          <p:cNvPr id="13" name="Соединительная линия уступом 12"/>
          <p:cNvCxnSpPr/>
          <p:nvPr/>
        </p:nvCxnSpPr>
        <p:spPr>
          <a:xfrm rot="10800000">
            <a:off x="2571750" y="3929063"/>
            <a:ext cx="2286000" cy="2214562"/>
          </a:xfrm>
          <a:prstGeom prst="bentConnector3">
            <a:avLst>
              <a:gd name="adj1" fmla="val 50000"/>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p:nvCxnSpPr>
        <p:spPr>
          <a:xfrm rot="5400000" flipH="1" flipV="1">
            <a:off x="2571750" y="3929063"/>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Соединительная линия уступом 16"/>
          <p:cNvCxnSpPr/>
          <p:nvPr/>
        </p:nvCxnSpPr>
        <p:spPr>
          <a:xfrm rot="10800000" flipV="1">
            <a:off x="2143125" y="3929063"/>
            <a:ext cx="500063" cy="285750"/>
          </a:xfrm>
          <a:prstGeom prst="bentConnector3">
            <a:avLst>
              <a:gd name="adj1" fmla="val 50000"/>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heel spokes="2"/>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1000"/>
                                        <p:tgtEl>
                                          <p:spTgt spid="2"/>
                                        </p:tgtEl>
                                      </p:cBhvr>
                                    </p:animEffect>
                                  </p:childTnLst>
                                </p:cTn>
                              </p:par>
                            </p:childTnLst>
                          </p:cTn>
                        </p:par>
                        <p:par>
                          <p:cTn id="8" fill="hold" nodeType="afterGroup">
                            <p:stCondLst>
                              <p:cond delay="1000"/>
                            </p:stCondLst>
                            <p:childTnLst>
                              <p:par>
                                <p:cTn id="9" presetID="9" presetClass="entr" presetSubtype="0" fill="hold" nodeType="afterEffect">
                                  <p:stCondLst>
                                    <p:cond delay="0"/>
                                  </p:stCondLst>
                                  <p:childTnLst>
                                    <p:set>
                                      <p:cBhvr>
                                        <p:cTn id="10" dur="1" fill="hold">
                                          <p:stCondLst>
                                            <p:cond delay="0"/>
                                          </p:stCondLst>
                                        </p:cTn>
                                        <p:tgtEl>
                                          <p:spTgt spid="40963"/>
                                        </p:tgtEl>
                                        <p:attrNameLst>
                                          <p:attrName>style.visibility</p:attrName>
                                        </p:attrNameLst>
                                      </p:cBhvr>
                                      <p:to>
                                        <p:strVal val="visible"/>
                                      </p:to>
                                    </p:set>
                                    <p:animEffect transition="in" filter="dissolve">
                                      <p:cBhvr>
                                        <p:cTn id="11" dur="1000"/>
                                        <p:tgtEl>
                                          <p:spTgt spid="40963"/>
                                        </p:tgtEl>
                                      </p:cBhvr>
                                    </p:animEffect>
                                  </p:childTnLst>
                                </p:cTn>
                              </p:par>
                            </p:childTnLst>
                          </p:cTn>
                        </p:par>
                        <p:par>
                          <p:cTn id="12" fill="hold" nodeType="afterGroup">
                            <p:stCondLst>
                              <p:cond delay="2000"/>
                            </p:stCondLst>
                            <p:childTnLst>
                              <p:par>
                                <p:cTn id="13" presetID="9" presetClass="entr" presetSubtype="0" fill="hold" nodeType="afterEffect">
                                  <p:stCondLst>
                                    <p:cond delay="500"/>
                                  </p:stCondLst>
                                  <p:childTnLst>
                                    <p:set>
                                      <p:cBhvr>
                                        <p:cTn id="14" dur="1" fill="hold">
                                          <p:stCondLst>
                                            <p:cond delay="0"/>
                                          </p:stCondLst>
                                        </p:cTn>
                                        <p:tgtEl>
                                          <p:spTgt spid="40962"/>
                                        </p:tgtEl>
                                        <p:attrNameLst>
                                          <p:attrName>style.visibility</p:attrName>
                                        </p:attrNameLst>
                                      </p:cBhvr>
                                      <p:to>
                                        <p:strVal val="visible"/>
                                      </p:to>
                                    </p:set>
                                    <p:animEffect transition="in" filter="dissolve">
                                      <p:cBhvr>
                                        <p:cTn id="15" dur="1000"/>
                                        <p:tgtEl>
                                          <p:spTgt spid="40962"/>
                                        </p:tgtEl>
                                      </p:cBhvr>
                                    </p:animEffect>
                                  </p:childTnLst>
                                </p:cTn>
                              </p:par>
                            </p:childTnLst>
                          </p:cTn>
                        </p:par>
                        <p:par>
                          <p:cTn id="16" fill="hold" nodeType="withGroup">
                            <p:stCondLst>
                              <p:cond delay="3500"/>
                            </p:stCondLst>
                            <p:childTnLst>
                              <p:par>
                                <p:cTn id="17" presetID="18" presetClass="entr" presetSubtype="3" fill="hold" nodeType="afterEffect">
                                  <p:stCondLst>
                                    <p:cond delay="1000"/>
                                  </p:stCondLst>
                                  <p:childTnLst>
                                    <p:set>
                                      <p:cBhvr>
                                        <p:cTn id="18" dur="1" fill="hold">
                                          <p:stCondLst>
                                            <p:cond delay="0"/>
                                          </p:stCondLst>
                                        </p:cTn>
                                        <p:tgtEl>
                                          <p:spTgt spid="7"/>
                                        </p:tgtEl>
                                        <p:attrNameLst>
                                          <p:attrName>style.visibility</p:attrName>
                                        </p:attrNameLst>
                                      </p:cBhvr>
                                      <p:to>
                                        <p:strVal val="visible"/>
                                      </p:to>
                                    </p:set>
                                    <p:animEffect transition="in" filter="strips(upRight)">
                                      <p:cBhvr>
                                        <p:cTn id="19" dur="3000"/>
                                        <p:tgtEl>
                                          <p:spTgt spid="7"/>
                                        </p:tgtEl>
                                      </p:cBhvr>
                                    </p:animEffect>
                                  </p:childTnLst>
                                </p:cTn>
                              </p:par>
                            </p:childTnLst>
                          </p:cTn>
                        </p:par>
                        <p:par>
                          <p:cTn id="20" fill="hold" nodeType="afterGroup">
                            <p:stCondLst>
                              <p:cond delay="7500"/>
                            </p:stCondLst>
                            <p:childTnLst>
                              <p:par>
                                <p:cTn id="21" presetID="18" presetClass="entr" presetSubtype="3"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strips(upRight)">
                                      <p:cBhvr>
                                        <p:cTn id="23" dur="3000"/>
                                        <p:tgtEl>
                                          <p:spTgt spid="9"/>
                                        </p:tgtEl>
                                      </p:cBhvr>
                                    </p:animEffect>
                                  </p:childTnLst>
                                </p:cTn>
                              </p:par>
                            </p:childTnLst>
                          </p:cTn>
                        </p:par>
                        <p:par>
                          <p:cTn id="24" fill="hold" nodeType="withGroup">
                            <p:stCondLst>
                              <p:cond delay="10500"/>
                            </p:stCondLst>
                            <p:childTnLst>
                              <p:par>
                                <p:cTn id="25" presetID="9" presetClass="entr" presetSubtype="0" fill="hold" nodeType="afterEffect">
                                  <p:stCondLst>
                                    <p:cond delay="0"/>
                                  </p:stCondLst>
                                  <p:childTnLst>
                                    <p:set>
                                      <p:cBhvr>
                                        <p:cTn id="26" dur="1" fill="hold">
                                          <p:stCondLst>
                                            <p:cond delay="0"/>
                                          </p:stCondLst>
                                        </p:cTn>
                                        <p:tgtEl>
                                          <p:spTgt spid="40964"/>
                                        </p:tgtEl>
                                        <p:attrNameLst>
                                          <p:attrName>style.visibility</p:attrName>
                                        </p:attrNameLst>
                                      </p:cBhvr>
                                      <p:to>
                                        <p:strVal val="visible"/>
                                      </p:to>
                                    </p:set>
                                    <p:animEffect transition="in" filter="dissolve">
                                      <p:cBhvr>
                                        <p:cTn id="27" dur="1000"/>
                                        <p:tgtEl>
                                          <p:spTgt spid="40964"/>
                                        </p:tgtEl>
                                      </p:cBhvr>
                                    </p:animEffect>
                                  </p:childTnLst>
                                </p:cTn>
                              </p:par>
                            </p:childTnLst>
                          </p:cTn>
                        </p:par>
                        <p:par>
                          <p:cTn id="28" fill="hold" nodeType="withGroup">
                            <p:stCondLst>
                              <p:cond delay="11500"/>
                            </p:stCondLst>
                            <p:childTnLst>
                              <p:par>
                                <p:cTn id="29" presetID="18" presetClass="entr" presetSubtype="3"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strips(upRight)">
                                      <p:cBhvr>
                                        <p:cTn id="31" dur="3000"/>
                                        <p:tgtEl>
                                          <p:spTgt spid="17"/>
                                        </p:tgtEl>
                                      </p:cBhvr>
                                    </p:animEffect>
                                  </p:childTnLst>
                                </p:cTn>
                              </p:par>
                            </p:childTnLst>
                          </p:cTn>
                        </p:par>
                        <p:par>
                          <p:cTn id="32" fill="hold" nodeType="afterGroup">
                            <p:stCondLst>
                              <p:cond delay="15000"/>
                            </p:stCondLst>
                            <p:childTnLst>
                              <p:par>
                                <p:cTn id="33" presetID="18" presetClass="entr" presetSubtype="6"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strips(downRight)">
                                      <p:cBhvr>
                                        <p:cTn id="35" dur="3000"/>
                                        <p:tgtEl>
                                          <p:spTgt spid="13"/>
                                        </p:tgtEl>
                                      </p:cBhvr>
                                    </p:animEffect>
                                  </p:childTnLst>
                                </p:cTn>
                              </p:par>
                            </p:childTnLst>
                          </p:cTn>
                        </p:par>
                        <p:par>
                          <p:cTn id="36" fill="hold" nodeType="afterGroup">
                            <p:stCondLst>
                              <p:cond delay="18000"/>
                            </p:stCondLst>
                            <p:childTnLst>
                              <p:par>
                                <p:cTn id="37" presetID="8" presetClass="entr" presetSubtype="16" fill="hold" grpId="0" nodeType="afterEffect">
                                  <p:stCondLst>
                                    <p:cond delay="3000"/>
                                  </p:stCondLst>
                                  <p:childTnLst>
                                    <p:set>
                                      <p:cBhvr>
                                        <p:cTn id="38" dur="1" fill="hold">
                                          <p:stCondLst>
                                            <p:cond delay="0"/>
                                          </p:stCondLst>
                                        </p:cTn>
                                        <p:tgtEl>
                                          <p:spTgt spid="3">
                                            <p:txEl>
                                              <p:pRg st="0" end="0"/>
                                            </p:txEl>
                                          </p:spTgt>
                                        </p:tgtEl>
                                        <p:attrNameLst>
                                          <p:attrName>style.visibility</p:attrName>
                                        </p:attrNameLst>
                                      </p:cBhvr>
                                      <p:to>
                                        <p:strVal val="visible"/>
                                      </p:to>
                                    </p:set>
                                    <p:animEffect transition="in" filter="diamond(in)">
                                      <p:cBhvr>
                                        <p:cTn id="3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hangingPunct="1">
              <a:defRPr/>
            </a:pPr>
            <a:r>
              <a:rPr lang="ru-RU" sz="2000" b="1" dirty="0" smtClean="0">
                <a:solidFill>
                  <a:srgbClr val="9900FF"/>
                </a:solidFill>
                <a:effectLst>
                  <a:outerShdw blurRad="38100" dist="38100" dir="2700000" algn="tl">
                    <a:srgbClr val="000000">
                      <a:alpha val="43137"/>
                    </a:srgbClr>
                  </a:outerShdw>
                </a:effectLst>
              </a:rPr>
              <a:t>РАБОТА  СТАЦИОНАРНОЙ КИСЛОРОДНОЙ СИСТЕМЫ ДЛЯ ЭКИПАЖА</a:t>
            </a:r>
            <a:endParaRPr lang="ru-RU" sz="2000" b="1" dirty="0">
              <a:solidFill>
                <a:srgbClr val="9900FF"/>
              </a:solidFill>
              <a:effectLst>
                <a:outerShdw blurRad="38100" dist="38100" dir="2700000" algn="tl">
                  <a:srgbClr val="000000">
                    <a:alpha val="43137"/>
                  </a:srgbClr>
                </a:outerShdw>
              </a:effectLst>
            </a:endParaRPr>
          </a:p>
        </p:txBody>
      </p:sp>
      <p:pic>
        <p:nvPicPr>
          <p:cNvPr id="3" name="Picture 2" descr="D:\МОИ ДОКУМЕНТЫ\РАБОТА\ФОТО САМОЛЕТОВ\АН 148\Кислородное оборудование\26082009080.jpg"/>
          <p:cNvPicPr>
            <a:picLocks noChangeAspect="1" noChangeArrowheads="1"/>
          </p:cNvPicPr>
          <p:nvPr/>
        </p:nvPicPr>
        <p:blipFill>
          <a:blip r:embed="rId2" cstate="print"/>
          <a:srcRect/>
          <a:stretch>
            <a:fillRect/>
          </a:stretch>
        </p:blipFill>
        <p:spPr bwMode="auto">
          <a:xfrm>
            <a:off x="5857875" y="3571875"/>
            <a:ext cx="1982788" cy="26431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5" name="Shape 4"/>
          <p:cNvCxnSpPr/>
          <p:nvPr/>
        </p:nvCxnSpPr>
        <p:spPr>
          <a:xfrm rot="10800000" flipV="1">
            <a:off x="4643438" y="4071938"/>
            <a:ext cx="1928812" cy="214312"/>
          </a:xfrm>
          <a:prstGeom prst="bentConnector3">
            <a:avLst>
              <a:gd name="adj1" fmla="val 50000"/>
            </a:avLst>
          </a:prstGeom>
          <a:ln w="762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0" name="Соединительная линия уступом 9"/>
          <p:cNvCxnSpPr/>
          <p:nvPr/>
        </p:nvCxnSpPr>
        <p:spPr>
          <a:xfrm rot="16200000" flipV="1">
            <a:off x="1785938" y="2500313"/>
            <a:ext cx="1357312" cy="1357312"/>
          </a:xfrm>
          <a:prstGeom prst="bentConnector3">
            <a:avLst>
              <a:gd name="adj1"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34818" name="Picture 2" descr="C:\Users\Олег\Desktop\Ан-148-100\2301201025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33005" t="27763" r="33992" b="37798"/>
          <a:stretch>
            <a:fillRect/>
          </a:stretch>
        </p:blipFill>
        <p:spPr bwMode="auto">
          <a:xfrm>
            <a:off x="3000375" y="3643313"/>
            <a:ext cx="1643063" cy="1285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2" name="Соединительная линия уступом 11"/>
          <p:cNvCxnSpPr/>
          <p:nvPr/>
        </p:nvCxnSpPr>
        <p:spPr>
          <a:xfrm rot="5400000" flipH="1" flipV="1">
            <a:off x="4500563" y="2928938"/>
            <a:ext cx="714375" cy="714375"/>
          </a:xfrm>
          <a:prstGeom prst="bentConnector3">
            <a:avLst>
              <a:gd name="adj1"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Правая фигурная скобка 16"/>
          <p:cNvSpPr/>
          <p:nvPr/>
        </p:nvSpPr>
        <p:spPr>
          <a:xfrm rot="5400000">
            <a:off x="5072063" y="1643062"/>
            <a:ext cx="357188" cy="2214563"/>
          </a:xfrm>
          <a:prstGeom prst="rightBrace">
            <a:avLst>
              <a:gd name="adj1" fmla="val 0"/>
              <a:gd name="adj2" fmla="val 50413"/>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ru-RU"/>
          </a:p>
        </p:txBody>
      </p:sp>
      <p:pic>
        <p:nvPicPr>
          <p:cNvPr id="19" name="Picture 8" descr="D:\МОИ ДОКУМЕНТЫ\РАБОТА\ФОТО САМОЛЕТОВ\АН 148\Кислородное оборудование\05062009730.jpg"/>
          <p:cNvPicPr>
            <a:picLocks noChangeAspect="1" noChangeArrowheads="1"/>
          </p:cNvPicPr>
          <p:nvPr/>
        </p:nvPicPr>
        <p:blipFill>
          <a:blip r:embed="rId4" cstate="print"/>
          <a:srcRect l="17319" t="46302" r="11671"/>
          <a:stretch>
            <a:fillRect/>
          </a:stretch>
        </p:blipFill>
        <p:spPr bwMode="auto">
          <a:xfrm>
            <a:off x="1285852" y="1213210"/>
            <a:ext cx="1360928" cy="1372473"/>
          </a:xfrm>
          <a:prstGeom prst="rect">
            <a:avLst/>
          </a:prstGeom>
          <a:ln>
            <a:noFill/>
          </a:ln>
          <a:effectLst>
            <a:softEdge rad="112500"/>
          </a:effectLst>
        </p:spPr>
      </p:pic>
      <p:pic>
        <p:nvPicPr>
          <p:cNvPr id="20" name="Picture 8" descr="D:\МОИ ДОКУМЕНТЫ\РАБОТА\ФОТО САМОЛЕТОВ\АН 148\Кислородное оборудование\05062009730.jpg"/>
          <p:cNvPicPr>
            <a:picLocks noChangeAspect="1" noChangeArrowheads="1"/>
          </p:cNvPicPr>
          <p:nvPr/>
        </p:nvPicPr>
        <p:blipFill>
          <a:blip r:embed="rId5" cstate="print"/>
          <a:srcRect l="17319" t="46302" r="11671"/>
          <a:stretch>
            <a:fillRect/>
          </a:stretch>
        </p:blipFill>
        <p:spPr bwMode="auto">
          <a:xfrm>
            <a:off x="3357554" y="1357298"/>
            <a:ext cx="1428760" cy="1440880"/>
          </a:xfrm>
          <a:prstGeom prst="rect">
            <a:avLst/>
          </a:prstGeom>
          <a:ln>
            <a:noFill/>
          </a:ln>
          <a:effectLst>
            <a:softEdge rad="112500"/>
          </a:effectLst>
        </p:spPr>
      </p:pic>
      <p:pic>
        <p:nvPicPr>
          <p:cNvPr id="21" name="Picture 8" descr="D:\МОИ ДОКУМЕНТЫ\РАБОТА\ФОТО САМОЛЕТОВ\АН 148\Кислородное оборудование\05062009730.jpg"/>
          <p:cNvPicPr>
            <a:picLocks noChangeAspect="1" noChangeArrowheads="1"/>
          </p:cNvPicPr>
          <p:nvPr/>
        </p:nvPicPr>
        <p:blipFill>
          <a:blip r:embed="rId6" cstate="print"/>
          <a:srcRect l="17319" t="46302" r="11671"/>
          <a:stretch>
            <a:fillRect/>
          </a:stretch>
        </p:blipFill>
        <p:spPr bwMode="auto">
          <a:xfrm>
            <a:off x="5500693" y="1285860"/>
            <a:ext cx="1430563" cy="1442699"/>
          </a:xfrm>
          <a:prstGeom prst="rect">
            <a:avLst/>
          </a:prstGeom>
          <a:ln>
            <a:noFill/>
          </a:ln>
          <a:effectLst>
            <a:softEdge rad="112500"/>
          </a:effectLst>
        </p:spPr>
      </p:pic>
      <p:sp>
        <p:nvSpPr>
          <p:cNvPr id="30" name="TextBox 29"/>
          <p:cNvSpPr txBox="1"/>
          <p:nvPr/>
        </p:nvSpPr>
        <p:spPr>
          <a:xfrm>
            <a:off x="6143625" y="6286500"/>
            <a:ext cx="1571625" cy="369888"/>
          </a:xfrm>
          <a:prstGeom prst="rect">
            <a:avLst/>
          </a:prstGeom>
          <a:noFill/>
        </p:spPr>
        <p:txBody>
          <a:bodyPr>
            <a:spAutoFit/>
          </a:bodyPr>
          <a:lstStyle/>
          <a:p>
            <a:pPr>
              <a:defRPr/>
            </a:pPr>
            <a:r>
              <a:rPr lang="ru-RU" b="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УВЦ -10-150</a:t>
            </a:r>
          </a:p>
        </p:txBody>
      </p:sp>
      <p:sp>
        <p:nvSpPr>
          <p:cNvPr id="32" name="TextBox 31"/>
          <p:cNvSpPr txBox="1"/>
          <p:nvPr/>
        </p:nvSpPr>
        <p:spPr>
          <a:xfrm>
            <a:off x="3357563" y="5000625"/>
            <a:ext cx="1000125" cy="369888"/>
          </a:xfrm>
          <a:prstGeom prst="rect">
            <a:avLst/>
          </a:prstGeom>
          <a:noFill/>
        </p:spPr>
        <p:txBody>
          <a:bodyPr>
            <a:spAutoFit/>
          </a:bodyPr>
          <a:lstStyle/>
          <a:p>
            <a:pPr algn="ctr">
              <a:defRPr/>
            </a:pPr>
            <a:r>
              <a:rPr lang="ru-RU" b="1" dirty="0">
                <a:effectLst>
                  <a:outerShdw blurRad="38100" dist="38100" dir="2700000" algn="tl">
                    <a:srgbClr val="000000">
                      <a:alpha val="43137"/>
                    </a:srgbClr>
                  </a:outerShdw>
                </a:effectLst>
                <a:latin typeface="Times New Roman" pitchFamily="18" charset="0"/>
                <a:cs typeface="Times New Roman" pitchFamily="18" charset="0"/>
              </a:rPr>
              <a:t>РД - 1</a:t>
            </a:r>
          </a:p>
        </p:txBody>
      </p:sp>
      <p:sp>
        <p:nvSpPr>
          <p:cNvPr id="33" name="TextBox 32"/>
          <p:cNvSpPr txBox="1"/>
          <p:nvPr/>
        </p:nvSpPr>
        <p:spPr>
          <a:xfrm>
            <a:off x="7072313" y="1428750"/>
            <a:ext cx="1785937" cy="800100"/>
          </a:xfrm>
          <a:prstGeom prst="rect">
            <a:avLst/>
          </a:prstGeom>
          <a:noFill/>
        </p:spPr>
        <p:txBody>
          <a:bodyPr>
            <a:spAutoFit/>
          </a:bodyPr>
          <a:lstStyle/>
          <a:p>
            <a:pPr algn="ctr">
              <a:defRPr/>
            </a:pPr>
            <a:r>
              <a:rPr lang="ru-RU" b="1" dirty="0">
                <a:effectLst>
                  <a:outerShdw blurRad="38100" dist="38100" dir="2700000" algn="tl">
                    <a:srgbClr val="000000">
                      <a:alpha val="43137"/>
                    </a:srgbClr>
                  </a:outerShdw>
                </a:effectLst>
                <a:latin typeface="Times New Roman" pitchFamily="18" charset="0"/>
                <a:cs typeface="Times New Roman" pitchFamily="18" charset="0"/>
              </a:rPr>
              <a:t>БКО – 5К</a:t>
            </a:r>
          </a:p>
          <a:p>
            <a:pPr algn="ctr">
              <a:defRPr/>
            </a:pPr>
            <a:r>
              <a:rPr lang="ru-RU" sz="1400" b="1" dirty="0">
                <a:solidFill>
                  <a:srgbClr val="9900FF"/>
                </a:solidFill>
                <a:effectLst>
                  <a:outerShdw blurRad="38100" dist="38100" dir="2700000" algn="tl">
                    <a:srgbClr val="000000">
                      <a:alpha val="43137"/>
                    </a:srgbClr>
                  </a:outerShdw>
                </a:effectLst>
                <a:latin typeface="Times New Roman" pitchFamily="18" charset="0"/>
                <a:cs typeface="Times New Roman" pitchFamily="18" charset="0"/>
              </a:rPr>
              <a:t>Блок кислородного оборудования</a:t>
            </a:r>
          </a:p>
        </p:txBody>
      </p:sp>
    </p:spTree>
    <p:extLst>
      <p:ext uri="{BB962C8B-B14F-4D97-AF65-F5344CB8AC3E}">
        <p14:creationId xmlns="" xmlns:p14="http://schemas.microsoft.com/office/powerpoint/2010/main" val="1513342828"/>
      </p:ext>
    </p:ext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1000"/>
                                        <p:tgtEl>
                                          <p:spTgt spid="3"/>
                                        </p:tgtEl>
                                      </p:cBhvr>
                                    </p:animEffect>
                                  </p:childTnLst>
                                </p:cTn>
                              </p:par>
                              <p:par>
                                <p:cTn id="13" presetID="29"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p:cTn id="15" dur="1000" fill="hold"/>
                                        <p:tgtEl>
                                          <p:spTgt spid="30"/>
                                        </p:tgtEl>
                                        <p:attrNameLst>
                                          <p:attrName>ppt_x</p:attrName>
                                        </p:attrNameLst>
                                      </p:cBhvr>
                                      <p:tavLst>
                                        <p:tav tm="0">
                                          <p:val>
                                            <p:strVal val="#ppt_x-.2"/>
                                          </p:val>
                                        </p:tav>
                                        <p:tav tm="100000">
                                          <p:val>
                                            <p:strVal val="#ppt_x"/>
                                          </p:val>
                                        </p:tav>
                                      </p:tavLst>
                                    </p:anim>
                                    <p:anim calcmode="lin" valueType="num">
                                      <p:cBhvr>
                                        <p:cTn id="16" dur="1000" fill="hold"/>
                                        <p:tgtEl>
                                          <p:spTgt spid="30"/>
                                        </p:tgtEl>
                                        <p:attrNameLst>
                                          <p:attrName>ppt_y</p:attrName>
                                        </p:attrNameLst>
                                      </p:cBhvr>
                                      <p:tavLst>
                                        <p:tav tm="0">
                                          <p:val>
                                            <p:strVal val="#ppt_y"/>
                                          </p:val>
                                        </p:tav>
                                        <p:tav tm="100000">
                                          <p:val>
                                            <p:strVal val="#ppt_y"/>
                                          </p:val>
                                        </p:tav>
                                      </p:tavLst>
                                    </p:anim>
                                    <p:animEffect transition="in" filter="wipe(right)" prLst="gradientSize: 0.1">
                                      <p:cBhvr>
                                        <p:cTn id="17" dur="1000"/>
                                        <p:tgtEl>
                                          <p:spTgt spid="30"/>
                                        </p:tgtEl>
                                      </p:cBhvr>
                                    </p:animEffect>
                                  </p:childTnLst>
                                </p:cTn>
                              </p:par>
                            </p:childTnLst>
                          </p:cTn>
                        </p:par>
                        <p:par>
                          <p:cTn id="18" fill="hold" nodeType="afterGroup">
                            <p:stCondLst>
                              <p:cond delay="1000"/>
                            </p:stCondLst>
                            <p:childTnLst>
                              <p:par>
                                <p:cTn id="19" presetID="18" presetClass="entr" presetSubtype="9" fill="hold" nodeType="afterEffect">
                                  <p:stCondLst>
                                    <p:cond delay="1000"/>
                                  </p:stCondLst>
                                  <p:childTnLst>
                                    <p:set>
                                      <p:cBhvr>
                                        <p:cTn id="20" dur="1" fill="hold">
                                          <p:stCondLst>
                                            <p:cond delay="0"/>
                                          </p:stCondLst>
                                        </p:cTn>
                                        <p:tgtEl>
                                          <p:spTgt spid="5"/>
                                        </p:tgtEl>
                                        <p:attrNameLst>
                                          <p:attrName>style.visibility</p:attrName>
                                        </p:attrNameLst>
                                      </p:cBhvr>
                                      <p:to>
                                        <p:strVal val="visible"/>
                                      </p:to>
                                    </p:set>
                                    <p:animEffect transition="in" filter="strips(upLeft)">
                                      <p:cBhvr>
                                        <p:cTn id="21" dur="5000"/>
                                        <p:tgtEl>
                                          <p:spTgt spid="5"/>
                                        </p:tgtEl>
                                      </p:cBhvr>
                                    </p:animEffect>
                                  </p:childTnLst>
                                </p:cTn>
                              </p:par>
                            </p:childTnLst>
                          </p:cTn>
                        </p:par>
                        <p:par>
                          <p:cTn id="22" fill="hold" nodeType="afterGroup">
                            <p:stCondLst>
                              <p:cond delay="7000"/>
                            </p:stCondLst>
                            <p:childTnLst>
                              <p:par>
                                <p:cTn id="23" presetID="9" presetClass="entr" presetSubtype="0" fill="hold" nodeType="afterEffect">
                                  <p:stCondLst>
                                    <p:cond delay="1000"/>
                                  </p:stCondLst>
                                  <p:childTnLst>
                                    <p:set>
                                      <p:cBhvr>
                                        <p:cTn id="24" dur="1" fill="hold">
                                          <p:stCondLst>
                                            <p:cond delay="0"/>
                                          </p:stCondLst>
                                        </p:cTn>
                                        <p:tgtEl>
                                          <p:spTgt spid="34818"/>
                                        </p:tgtEl>
                                        <p:attrNameLst>
                                          <p:attrName>style.visibility</p:attrName>
                                        </p:attrNameLst>
                                      </p:cBhvr>
                                      <p:to>
                                        <p:strVal val="visible"/>
                                      </p:to>
                                    </p:set>
                                    <p:animEffect transition="in" filter="dissolve">
                                      <p:cBhvr>
                                        <p:cTn id="25" dur="2000"/>
                                        <p:tgtEl>
                                          <p:spTgt spid="34818"/>
                                        </p:tgtEl>
                                      </p:cBhvr>
                                    </p:animEffect>
                                  </p:childTnLst>
                                </p:cTn>
                              </p:par>
                              <p:par>
                                <p:cTn id="26" presetID="29" presetClass="entr" presetSubtype="0" fill="hold" grpId="0" nodeType="withEffect">
                                  <p:stCondLst>
                                    <p:cond delay="1000"/>
                                  </p:stCondLst>
                                  <p:childTnLst>
                                    <p:set>
                                      <p:cBhvr>
                                        <p:cTn id="27" dur="1" fill="hold">
                                          <p:stCondLst>
                                            <p:cond delay="0"/>
                                          </p:stCondLst>
                                        </p:cTn>
                                        <p:tgtEl>
                                          <p:spTgt spid="32"/>
                                        </p:tgtEl>
                                        <p:attrNameLst>
                                          <p:attrName>style.visibility</p:attrName>
                                        </p:attrNameLst>
                                      </p:cBhvr>
                                      <p:to>
                                        <p:strVal val="visible"/>
                                      </p:to>
                                    </p:set>
                                    <p:anim calcmode="lin" valueType="num">
                                      <p:cBhvr>
                                        <p:cTn id="28" dur="1000" fill="hold"/>
                                        <p:tgtEl>
                                          <p:spTgt spid="32"/>
                                        </p:tgtEl>
                                        <p:attrNameLst>
                                          <p:attrName>ppt_x</p:attrName>
                                        </p:attrNameLst>
                                      </p:cBhvr>
                                      <p:tavLst>
                                        <p:tav tm="0">
                                          <p:val>
                                            <p:strVal val="#ppt_x-.2"/>
                                          </p:val>
                                        </p:tav>
                                        <p:tav tm="100000">
                                          <p:val>
                                            <p:strVal val="#ppt_x"/>
                                          </p:val>
                                        </p:tav>
                                      </p:tavLst>
                                    </p:anim>
                                    <p:anim calcmode="lin" valueType="num">
                                      <p:cBhvr>
                                        <p:cTn id="29" dur="1000" fill="hold"/>
                                        <p:tgtEl>
                                          <p:spTgt spid="32"/>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2"/>
                                        </p:tgtEl>
                                      </p:cBhvr>
                                    </p:animEffect>
                                  </p:childTnLst>
                                </p:cTn>
                              </p:par>
                            </p:childTnLst>
                          </p:cTn>
                        </p:par>
                        <p:par>
                          <p:cTn id="31" fill="hold" nodeType="afterGroup">
                            <p:stCondLst>
                              <p:cond delay="10000"/>
                            </p:stCondLst>
                            <p:childTnLst>
                              <p:par>
                                <p:cTn id="32" presetID="18" presetClass="entr" presetSubtype="9" fill="hold" nodeType="afterEffect">
                                  <p:stCondLst>
                                    <p:cond delay="1500"/>
                                  </p:stCondLst>
                                  <p:childTnLst>
                                    <p:set>
                                      <p:cBhvr>
                                        <p:cTn id="33" dur="1" fill="hold">
                                          <p:stCondLst>
                                            <p:cond delay="0"/>
                                          </p:stCondLst>
                                        </p:cTn>
                                        <p:tgtEl>
                                          <p:spTgt spid="10"/>
                                        </p:tgtEl>
                                        <p:attrNameLst>
                                          <p:attrName>style.visibility</p:attrName>
                                        </p:attrNameLst>
                                      </p:cBhvr>
                                      <p:to>
                                        <p:strVal val="visible"/>
                                      </p:to>
                                    </p:set>
                                    <p:animEffect transition="in" filter="strips(upLeft)">
                                      <p:cBhvr>
                                        <p:cTn id="34" dur="3000"/>
                                        <p:tgtEl>
                                          <p:spTgt spid="10"/>
                                        </p:tgtEl>
                                      </p:cBhvr>
                                    </p:animEffect>
                                  </p:childTnLst>
                                </p:cTn>
                              </p:par>
                              <p:par>
                                <p:cTn id="35" presetID="18" presetClass="entr" presetSubtype="3" fill="hold" nodeType="withEffect">
                                  <p:stCondLst>
                                    <p:cond delay="1500"/>
                                  </p:stCondLst>
                                  <p:childTnLst>
                                    <p:set>
                                      <p:cBhvr>
                                        <p:cTn id="36" dur="1" fill="hold">
                                          <p:stCondLst>
                                            <p:cond delay="0"/>
                                          </p:stCondLst>
                                        </p:cTn>
                                        <p:tgtEl>
                                          <p:spTgt spid="12"/>
                                        </p:tgtEl>
                                        <p:attrNameLst>
                                          <p:attrName>style.visibility</p:attrName>
                                        </p:attrNameLst>
                                      </p:cBhvr>
                                      <p:to>
                                        <p:strVal val="visible"/>
                                      </p:to>
                                    </p:set>
                                    <p:animEffect transition="in" filter="strips(upRight)">
                                      <p:cBhvr>
                                        <p:cTn id="37" dur="3000"/>
                                        <p:tgtEl>
                                          <p:spTgt spid="12"/>
                                        </p:tgtEl>
                                      </p:cBhvr>
                                    </p:animEffect>
                                  </p:childTnLst>
                                </p:cTn>
                              </p:par>
                            </p:childTnLst>
                          </p:cTn>
                        </p:par>
                        <p:par>
                          <p:cTn id="38" fill="hold" nodeType="afterGroup">
                            <p:stCondLst>
                              <p:cond delay="14500"/>
                            </p:stCondLst>
                            <p:childTnLst>
                              <p:par>
                                <p:cTn id="39" presetID="18" presetClass="entr" presetSubtype="6"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strips(downRight)">
                                      <p:cBhvr>
                                        <p:cTn id="41" dur="3000"/>
                                        <p:tgtEl>
                                          <p:spTgt spid="17"/>
                                        </p:tgtEl>
                                      </p:cBhvr>
                                    </p:animEffect>
                                  </p:childTnLst>
                                </p:cTn>
                              </p:par>
                            </p:childTnLst>
                          </p:cTn>
                        </p:par>
                        <p:par>
                          <p:cTn id="42" fill="hold" nodeType="afterGroup">
                            <p:stCondLst>
                              <p:cond delay="17500"/>
                            </p:stCondLst>
                            <p:childTnLst>
                              <p:par>
                                <p:cTn id="43" presetID="9" presetClass="entr" presetSubtype="0"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dissolve">
                                      <p:cBhvr>
                                        <p:cTn id="45" dur="2000"/>
                                        <p:tgtEl>
                                          <p:spTgt spid="21"/>
                                        </p:tgtEl>
                                      </p:cBhvr>
                                    </p:animEffect>
                                  </p:childTnLst>
                                </p:cTn>
                              </p:par>
                              <p:par>
                                <p:cTn id="46" presetID="9" presetClass="entr" presetSubtype="0"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dissolve">
                                      <p:cBhvr>
                                        <p:cTn id="48" dur="2000"/>
                                        <p:tgtEl>
                                          <p:spTgt spid="20"/>
                                        </p:tgtEl>
                                      </p:cBhvr>
                                    </p:animEffect>
                                  </p:childTnLst>
                                </p:cTn>
                              </p:par>
                              <p:par>
                                <p:cTn id="49" presetID="9" presetClass="entr" presetSubtype="0"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dissolve">
                                      <p:cBhvr>
                                        <p:cTn id="51" dur="2000"/>
                                        <p:tgtEl>
                                          <p:spTgt spid="19"/>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linds(horizontal)">
                                      <p:cBhvr>
                                        <p:cTn id="54" dur="3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animBg="1"/>
      <p:bldP spid="30" grpId="0"/>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42" name="Object 2"/>
          <p:cNvGraphicFramePr>
            <a:graphicFrameLocks noChangeAspect="1"/>
          </p:cNvGraphicFramePr>
          <p:nvPr/>
        </p:nvGraphicFramePr>
        <p:xfrm>
          <a:off x="1987550" y="381000"/>
          <a:ext cx="5340350" cy="3976688"/>
        </p:xfrm>
        <a:graphic>
          <a:graphicData uri="http://schemas.openxmlformats.org/presentationml/2006/ole">
            <p:oleObj spid="_x0000_s4112" name="PHOTO-PAINT Image" r:id="rId3" imgW="6768254" imgH="5041270" progId="CPaint5">
              <p:link updateAutomatic="1"/>
            </p:oleObj>
          </a:graphicData>
        </a:graphic>
      </p:graphicFrame>
      <p:sp>
        <p:nvSpPr>
          <p:cNvPr id="103427" name="Rectangle 3"/>
          <p:cNvSpPr>
            <a:spLocks noChangeArrowheads="1"/>
          </p:cNvSpPr>
          <p:nvPr/>
        </p:nvSpPr>
        <p:spPr bwMode="auto">
          <a:xfrm>
            <a:off x="571500" y="4429125"/>
            <a:ext cx="6419850" cy="1847850"/>
          </a:xfrm>
          <a:prstGeom prst="rect">
            <a:avLst/>
          </a:prstGeom>
          <a:noFill/>
          <a:ln w="9525">
            <a:noFill/>
            <a:miter lim="800000"/>
            <a:headEnd/>
            <a:tailEnd/>
          </a:ln>
          <a:effectLst>
            <a:outerShdw dist="17961" dir="2700000" algn="ctr" rotWithShape="0">
              <a:schemeClr val="tx1"/>
            </a:outerShdw>
          </a:effectLst>
        </p:spPr>
        <p:txBody>
          <a:bodyPr lIns="92075" tIns="46038" rIns="92075" bIns="46038">
            <a:spAutoFit/>
          </a:bodyPr>
          <a:lstStyle/>
          <a:p>
            <a:pPr indent="195263" algn="just">
              <a:buFontTx/>
              <a:buChar char="-"/>
              <a:defRPr/>
            </a:pPr>
            <a:r>
              <a:rPr lang="ru-RU" sz="1200" b="1" dirty="0">
                <a:solidFill>
                  <a:srgbClr val="5F5F5F"/>
                </a:solidFill>
                <a:latin typeface="Times New Roman" pitchFamily="18" charset="0"/>
                <a:cs typeface="Times New Roman" pitchFamily="18" charset="0"/>
              </a:rPr>
              <a:t>Использование кислородных масок в кабине пилотов:</a:t>
            </a:r>
          </a:p>
          <a:p>
            <a:pPr indent="195263" algn="just">
              <a:defRPr/>
            </a:pPr>
            <a:endParaRPr lang="ru-RU" sz="1200" b="1" dirty="0">
              <a:solidFill>
                <a:srgbClr val="5F5F5F"/>
              </a:solidFill>
              <a:latin typeface="Times New Roman" pitchFamily="18" charset="0"/>
              <a:cs typeface="Times New Roman" pitchFamily="18" charset="0"/>
            </a:endParaRPr>
          </a:p>
          <a:p>
            <a:pPr indent="195263" algn="just">
              <a:buFontTx/>
              <a:buChar char="-"/>
              <a:defRPr/>
            </a:pPr>
            <a:r>
              <a:rPr lang="ru-RU" sz="1200" b="1" dirty="0">
                <a:solidFill>
                  <a:srgbClr val="5F5F5F"/>
                </a:solidFill>
                <a:latin typeface="Times New Roman" pitchFamily="18" charset="0"/>
                <a:cs typeface="Times New Roman" pitchFamily="18" charset="0"/>
              </a:rPr>
              <a:t>Нажать на </a:t>
            </a:r>
            <a:r>
              <a:rPr lang="en-US" sz="1200" b="1" dirty="0">
                <a:solidFill>
                  <a:srgbClr val="5F5F5F"/>
                </a:solidFill>
                <a:latin typeface="Times New Roman" pitchFamily="18" charset="0"/>
                <a:cs typeface="Times New Roman" pitchFamily="18" charset="0"/>
              </a:rPr>
              <a:t>2 </a:t>
            </a:r>
            <a:r>
              <a:rPr lang="ru-RU" sz="1200" b="1" dirty="0">
                <a:solidFill>
                  <a:srgbClr val="5F5F5F"/>
                </a:solidFill>
                <a:latin typeface="Times New Roman" pitchFamily="18" charset="0"/>
                <a:cs typeface="Times New Roman" pitchFamily="18" charset="0"/>
              </a:rPr>
              <a:t>красных клапана, извлечь маску</a:t>
            </a:r>
            <a:r>
              <a:rPr lang="en-US" sz="1200" b="1" dirty="0">
                <a:solidFill>
                  <a:srgbClr val="5F5F5F"/>
                </a:solidFill>
                <a:latin typeface="Times New Roman" pitchFamily="18" charset="0"/>
                <a:cs typeface="Times New Roman" pitchFamily="18" charset="0"/>
              </a:rPr>
              <a:t>,</a:t>
            </a:r>
          </a:p>
          <a:p>
            <a:pPr indent="195263" algn="just">
              <a:buFontTx/>
              <a:buChar char="-"/>
              <a:defRPr/>
            </a:pPr>
            <a:r>
              <a:rPr lang="ru-RU" sz="1200" b="1" dirty="0">
                <a:solidFill>
                  <a:srgbClr val="5F5F5F"/>
                </a:solidFill>
                <a:latin typeface="Times New Roman" pitchFamily="18" charset="0"/>
                <a:cs typeface="Times New Roman" pitchFamily="18" charset="0"/>
              </a:rPr>
              <a:t>Переключателем </a:t>
            </a:r>
            <a:r>
              <a:rPr lang="en-US" sz="1200" b="1" dirty="0">
                <a:solidFill>
                  <a:srgbClr val="5F5F5F"/>
                </a:solidFill>
                <a:latin typeface="Times New Roman" pitchFamily="18" charset="0"/>
                <a:cs typeface="Times New Roman" pitchFamily="18" charset="0"/>
              </a:rPr>
              <a:t>“Normal/100%”</a:t>
            </a:r>
            <a:r>
              <a:rPr lang="ru-RU" sz="1200" b="1" dirty="0">
                <a:solidFill>
                  <a:srgbClr val="5F5F5F"/>
                </a:solidFill>
                <a:latin typeface="Times New Roman" pitchFamily="18" charset="0"/>
                <a:cs typeface="Times New Roman" pitchFamily="18" charset="0"/>
              </a:rPr>
              <a:t> выбираем режим подачи кислорода, Смешанный режим, 100% кислород;</a:t>
            </a:r>
          </a:p>
          <a:p>
            <a:pPr indent="195263" algn="just">
              <a:buFontTx/>
              <a:buChar char="-"/>
              <a:defRPr/>
            </a:pPr>
            <a:r>
              <a:rPr lang="ru-RU" sz="1200" b="1" dirty="0">
                <a:solidFill>
                  <a:srgbClr val="5F5F5F"/>
                </a:solidFill>
                <a:latin typeface="Times New Roman" pitchFamily="18" charset="0"/>
                <a:cs typeface="Times New Roman" pitchFamily="18" charset="0"/>
              </a:rPr>
              <a:t>Индикатор </a:t>
            </a:r>
            <a:r>
              <a:rPr lang="en-US" sz="1200" b="1" dirty="0">
                <a:solidFill>
                  <a:srgbClr val="5F5F5F"/>
                </a:solidFill>
                <a:latin typeface="Times New Roman" pitchFamily="18" charset="0"/>
                <a:cs typeface="Times New Roman" pitchFamily="18" charset="0"/>
              </a:rPr>
              <a:t>“</a:t>
            </a:r>
            <a:r>
              <a:rPr lang="ru-RU" sz="1200" b="1" dirty="0">
                <a:solidFill>
                  <a:srgbClr val="5F5F5F"/>
                </a:solidFill>
                <a:latin typeface="Times New Roman" pitchFamily="18" charset="0"/>
                <a:cs typeface="Times New Roman" pitchFamily="18" charset="0"/>
              </a:rPr>
              <a:t>кошачий глаз</a:t>
            </a:r>
            <a:r>
              <a:rPr lang="en-US" sz="1200" b="1" dirty="0">
                <a:solidFill>
                  <a:srgbClr val="5F5F5F"/>
                </a:solidFill>
                <a:latin typeface="Times New Roman" pitchFamily="18" charset="0"/>
                <a:cs typeface="Times New Roman" pitchFamily="18" charset="0"/>
              </a:rPr>
              <a:t>” </a:t>
            </a:r>
            <a:r>
              <a:rPr lang="ru-RU" sz="1200" b="1" dirty="0">
                <a:solidFill>
                  <a:srgbClr val="5F5F5F"/>
                </a:solidFill>
                <a:latin typeface="Times New Roman" pitchFamily="18" charset="0"/>
                <a:cs typeface="Times New Roman" pitchFamily="18" charset="0"/>
              </a:rPr>
              <a:t>открывается, когда О2 поступает в маску;</a:t>
            </a:r>
            <a:endParaRPr lang="en-US" sz="1200" b="1" dirty="0">
              <a:solidFill>
                <a:srgbClr val="5F5F5F"/>
              </a:solidFill>
              <a:latin typeface="Times New Roman" pitchFamily="18" charset="0"/>
              <a:cs typeface="Times New Roman" pitchFamily="18" charset="0"/>
            </a:endParaRPr>
          </a:p>
          <a:p>
            <a:pPr indent="195263" algn="just">
              <a:buFontTx/>
              <a:buChar char="-"/>
              <a:defRPr/>
            </a:pPr>
            <a:r>
              <a:rPr lang="ru-RU" sz="1200" b="1" dirty="0">
                <a:solidFill>
                  <a:srgbClr val="5F5F5F"/>
                </a:solidFill>
                <a:latin typeface="Times New Roman" pitchFamily="18" charset="0"/>
                <a:cs typeface="Times New Roman" pitchFamily="18" charset="0"/>
              </a:rPr>
              <a:t>Переключатель </a:t>
            </a:r>
            <a:r>
              <a:rPr lang="en-US" sz="1200" b="1" dirty="0">
                <a:solidFill>
                  <a:srgbClr val="5F5F5F"/>
                </a:solidFill>
                <a:latin typeface="Times New Roman" pitchFamily="18" charset="0"/>
                <a:cs typeface="Times New Roman" pitchFamily="18" charset="0"/>
              </a:rPr>
              <a:t>“TEST/RESET”</a:t>
            </a:r>
            <a:r>
              <a:rPr lang="ru-RU" sz="1200" b="1" dirty="0">
                <a:solidFill>
                  <a:srgbClr val="5F5F5F"/>
                </a:solidFill>
                <a:latin typeface="Times New Roman" pitchFamily="18" charset="0"/>
                <a:cs typeface="Times New Roman" pitchFamily="18" charset="0"/>
              </a:rPr>
              <a:t>, для контроля работоспособности прибора;</a:t>
            </a:r>
          </a:p>
          <a:p>
            <a:pPr indent="195263" algn="just">
              <a:buFontTx/>
              <a:buChar char="-"/>
              <a:defRPr/>
            </a:pPr>
            <a:r>
              <a:rPr lang="ru-RU" sz="1200" b="1" dirty="0">
                <a:solidFill>
                  <a:srgbClr val="5F5F5F"/>
                </a:solidFill>
                <a:latin typeface="Times New Roman" pitchFamily="18" charset="0"/>
                <a:cs typeface="Times New Roman" pitchFamily="18" charset="0"/>
              </a:rPr>
              <a:t>поворотом кнопки, переключаем прибор в положение непрерывной подачи О2</a:t>
            </a:r>
            <a:r>
              <a:rPr lang="en-US" sz="1200" b="1" dirty="0">
                <a:solidFill>
                  <a:srgbClr val="5F5F5F"/>
                </a:solidFill>
                <a:latin typeface="Times New Roman" pitchFamily="18" charset="0"/>
                <a:cs typeface="Times New Roman" pitchFamily="18" charset="0"/>
              </a:rPr>
              <a:t>.</a:t>
            </a:r>
          </a:p>
          <a:p>
            <a:pPr indent="195263" algn="just">
              <a:defRPr/>
            </a:pPr>
            <a:endParaRPr lang="en-GB" b="1" dirty="0">
              <a:solidFill>
                <a:srgbClr val="5F5F5F"/>
              </a:solidFill>
            </a:endParaRPr>
          </a:p>
        </p:txBody>
      </p:sp>
      <p:sp>
        <p:nvSpPr>
          <p:cNvPr id="103434" name="Rectangle 10"/>
          <p:cNvSpPr>
            <a:spLocks noChangeArrowheads="1"/>
          </p:cNvSpPr>
          <p:nvPr/>
        </p:nvSpPr>
        <p:spPr bwMode="auto">
          <a:xfrm>
            <a:off x="4065588" y="1414463"/>
            <a:ext cx="455612" cy="835025"/>
          </a:xfrm>
          <a:prstGeom prst="rect">
            <a:avLst/>
          </a:prstGeom>
          <a:noFill/>
          <a:ln w="38100">
            <a:solidFill>
              <a:srgbClr val="FFFF00"/>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uk-UA" altLang="uk-UA"/>
          </a:p>
        </p:txBody>
      </p:sp>
      <p:sp>
        <p:nvSpPr>
          <p:cNvPr id="103437" name="Rectangle 13"/>
          <p:cNvSpPr>
            <a:spLocks noChangeArrowheads="1"/>
          </p:cNvSpPr>
          <p:nvPr/>
        </p:nvSpPr>
        <p:spPr bwMode="auto">
          <a:xfrm>
            <a:off x="2476500" y="1460500"/>
            <a:ext cx="730250" cy="1481138"/>
          </a:xfrm>
          <a:prstGeom prst="rect">
            <a:avLst/>
          </a:prstGeom>
          <a:noFill/>
          <a:ln w="38100">
            <a:solidFill>
              <a:srgbClr val="FFFF00"/>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uk-UA" altLang="uk-UA"/>
          </a:p>
        </p:txBody>
      </p:sp>
      <p:grpSp>
        <p:nvGrpSpPr>
          <p:cNvPr id="2" name="Group 24"/>
          <p:cNvGrpSpPr>
            <a:grpSpLocks/>
          </p:cNvGrpSpPr>
          <p:nvPr/>
        </p:nvGrpSpPr>
        <p:grpSpPr bwMode="auto">
          <a:xfrm>
            <a:off x="3949700" y="203200"/>
            <a:ext cx="1366838" cy="1208088"/>
            <a:chOff x="2488" y="128"/>
            <a:chExt cx="861" cy="761"/>
          </a:xfrm>
        </p:grpSpPr>
        <p:sp>
          <p:nvSpPr>
            <p:cNvPr id="3081" name="AutoShape 15"/>
            <p:cNvSpPr>
              <a:spLocks noChangeArrowheads="1"/>
            </p:cNvSpPr>
            <p:nvPr/>
          </p:nvSpPr>
          <p:spPr bwMode="auto">
            <a:xfrm rot="5400000">
              <a:off x="2905" y="445"/>
              <a:ext cx="761" cy="127"/>
            </a:xfrm>
            <a:prstGeom prst="notchedRightArrow">
              <a:avLst>
                <a:gd name="adj1" fmla="val 44889"/>
                <a:gd name="adj2" fmla="val 194217"/>
              </a:avLst>
            </a:prstGeom>
            <a:solidFill>
              <a:srgbClr val="FFFF00"/>
            </a:solidFill>
            <a:ln w="6350">
              <a:solidFill>
                <a:srgbClr val="FFFF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uk-UA" altLang="uk-UA"/>
            </a:p>
          </p:txBody>
        </p:sp>
        <p:sp>
          <p:nvSpPr>
            <p:cNvPr id="3082" name="AutoShape 16"/>
            <p:cNvSpPr>
              <a:spLocks noChangeArrowheads="1"/>
            </p:cNvSpPr>
            <p:nvPr/>
          </p:nvSpPr>
          <p:spPr bwMode="auto">
            <a:xfrm rot="5400000">
              <a:off x="2171" y="445"/>
              <a:ext cx="761" cy="127"/>
            </a:xfrm>
            <a:prstGeom prst="notchedRightArrow">
              <a:avLst>
                <a:gd name="adj1" fmla="val 44889"/>
                <a:gd name="adj2" fmla="val 194217"/>
              </a:avLst>
            </a:prstGeom>
            <a:solidFill>
              <a:srgbClr val="FFFF00"/>
            </a:solidFill>
            <a:ln w="6350">
              <a:solidFill>
                <a:srgbClr val="FFFF0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uk-UA" altLang="uk-UA"/>
            </a:p>
          </p:txBody>
        </p:sp>
      </p:grpSp>
      <p:graphicFrame>
        <p:nvGraphicFramePr>
          <p:cNvPr id="103443" name="Object 3"/>
          <p:cNvGraphicFramePr>
            <a:graphicFrameLocks noChangeAspect="1"/>
          </p:cNvGraphicFramePr>
          <p:nvPr/>
        </p:nvGraphicFramePr>
        <p:xfrm>
          <a:off x="2478088" y="836613"/>
          <a:ext cx="500062" cy="498475"/>
        </p:xfrm>
        <a:graphic>
          <a:graphicData uri="http://schemas.openxmlformats.org/presentationml/2006/ole">
            <p:oleObj spid="_x0000_s4113" name="PHOTO-PAINT Image" r:id="rId4" imgW="596825" imgH="596825" progId="CPaint5">
              <p:link updateAutomatic="1"/>
            </p:oleObj>
          </a:graphicData>
        </a:graphic>
      </p:graphicFrame>
      <p:sp>
        <p:nvSpPr>
          <p:cNvPr id="103445" name="AutoShape 21"/>
          <p:cNvSpPr>
            <a:spLocks noChangeArrowheads="1"/>
          </p:cNvSpPr>
          <p:nvPr/>
        </p:nvSpPr>
        <p:spPr bwMode="auto">
          <a:xfrm rot="-5142220">
            <a:off x="4310063" y="2836863"/>
            <a:ext cx="646112" cy="709612"/>
          </a:xfrm>
          <a:custGeom>
            <a:avLst/>
            <a:gdLst>
              <a:gd name="T0" fmla="*/ 2147483647 w 21600"/>
              <a:gd name="T1" fmla="*/ 10494932 h 21600"/>
              <a:gd name="T2" fmla="*/ 1526737695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7937" y="11161"/>
                </a:moveTo>
                <a:cubicBezTo>
                  <a:pt x="17943" y="11041"/>
                  <a:pt x="17947" y="10920"/>
                  <a:pt x="17947" y="10800"/>
                </a:cubicBezTo>
                <a:cubicBezTo>
                  <a:pt x="17947" y="6852"/>
                  <a:pt x="14747" y="3653"/>
                  <a:pt x="10800" y="3653"/>
                </a:cubicBezTo>
                <a:cubicBezTo>
                  <a:pt x="6852" y="3653"/>
                  <a:pt x="3653" y="6852"/>
                  <a:pt x="3653" y="10800"/>
                </a:cubicBezTo>
                <a:cubicBezTo>
                  <a:pt x="3652" y="11121"/>
                  <a:pt x="3674" y="11442"/>
                  <a:pt x="3717" y="11760"/>
                </a:cubicBezTo>
                <a:lnTo>
                  <a:pt x="98" y="12251"/>
                </a:lnTo>
                <a:cubicBezTo>
                  <a:pt x="32" y="11770"/>
                  <a:pt x="0" y="11285"/>
                  <a:pt x="0" y="10800"/>
                </a:cubicBezTo>
                <a:cubicBezTo>
                  <a:pt x="0" y="4835"/>
                  <a:pt x="4835" y="0"/>
                  <a:pt x="10800" y="0"/>
                </a:cubicBezTo>
                <a:cubicBezTo>
                  <a:pt x="16764" y="0"/>
                  <a:pt x="21600" y="4835"/>
                  <a:pt x="21600" y="10800"/>
                </a:cubicBezTo>
                <a:cubicBezTo>
                  <a:pt x="21600" y="10982"/>
                  <a:pt x="21595" y="11164"/>
                  <a:pt x="21586" y="11347"/>
                </a:cubicBezTo>
                <a:lnTo>
                  <a:pt x="24282" y="11483"/>
                </a:lnTo>
                <a:lnTo>
                  <a:pt x="19533" y="15775"/>
                </a:lnTo>
                <a:lnTo>
                  <a:pt x="15241" y="11025"/>
                </a:lnTo>
                <a:lnTo>
                  <a:pt x="17937" y="11161"/>
                </a:lnTo>
                <a:close/>
              </a:path>
            </a:pathLst>
          </a:custGeom>
          <a:solidFill>
            <a:srgbClr val="FFFF00"/>
          </a:solidFill>
          <a:ln>
            <a:noFill/>
          </a:ln>
          <a:extLst>
            <a:ext uri="{91240B29-F687-4F45-9708-019B960494DF}">
              <a14:hiddenLine xmlns="" xmlns:a14="http://schemas.microsoft.com/office/drawing/2010/main" w="38100">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uk-UA" altLang="uk-UA"/>
          </a:p>
        </p:txBody>
      </p:sp>
    </p:spTree>
    <p:extLst>
      <p:ext uri="{BB962C8B-B14F-4D97-AF65-F5344CB8AC3E}">
        <p14:creationId xmlns="" xmlns:p14="http://schemas.microsoft.com/office/powerpoint/2010/main" val="2146020447"/>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3427"/>
                                        </p:tgtEl>
                                        <p:attrNameLst>
                                          <p:attrName>style.visibility</p:attrName>
                                        </p:attrNameLst>
                                      </p:cBhvr>
                                      <p:to>
                                        <p:strVal val="visible"/>
                                      </p:to>
                                    </p:set>
                                  </p:childTnLst>
                                </p:cTn>
                              </p:par>
                              <p:par>
                                <p:cTn id="7" presetID="9" presetClass="entr" presetSubtype="0" fill="hold" nodeType="withEffect">
                                  <p:stCondLst>
                                    <p:cond delay="1000"/>
                                  </p:stCondLst>
                                  <p:childTnLst>
                                    <p:set>
                                      <p:cBhvr>
                                        <p:cTn id="8" dur="1" fill="hold">
                                          <p:stCondLst>
                                            <p:cond delay="0"/>
                                          </p:stCondLst>
                                        </p:cTn>
                                        <p:tgtEl>
                                          <p:spTgt spid="103442"/>
                                        </p:tgtEl>
                                        <p:attrNameLst>
                                          <p:attrName>style.visibility</p:attrName>
                                        </p:attrNameLst>
                                      </p:cBhvr>
                                      <p:to>
                                        <p:strVal val="visible"/>
                                      </p:to>
                                    </p:set>
                                    <p:animEffect transition="in" filter="dissolve">
                                      <p:cBhvr>
                                        <p:cTn id="9" dur="1000"/>
                                        <p:tgtEl>
                                          <p:spTgt spid="103442"/>
                                        </p:tgtEl>
                                      </p:cBhvr>
                                    </p:animEffect>
                                  </p:childTnLst>
                                </p:cTn>
                              </p:par>
                            </p:childTnLst>
                          </p:cTn>
                        </p:par>
                        <p:par>
                          <p:cTn id="10" fill="hold" nodeType="afterGroup">
                            <p:stCondLst>
                              <p:cond delay="2000"/>
                            </p:stCondLst>
                            <p:childTnLst>
                              <p:par>
                                <p:cTn id="11" presetID="2" presetClass="entr" presetSubtype="1" fill="hold" nodeType="afterEffect">
                                  <p:stCondLst>
                                    <p:cond delay="300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2000" fill="hold"/>
                                        <p:tgtEl>
                                          <p:spTgt spid="2"/>
                                        </p:tgtEl>
                                        <p:attrNameLst>
                                          <p:attrName>ppt_x</p:attrName>
                                        </p:attrNameLst>
                                      </p:cBhvr>
                                      <p:tavLst>
                                        <p:tav tm="0">
                                          <p:val>
                                            <p:strVal val="#ppt_x"/>
                                          </p:val>
                                        </p:tav>
                                        <p:tav tm="100000">
                                          <p:val>
                                            <p:strVal val="#ppt_x"/>
                                          </p:val>
                                        </p:tav>
                                      </p:tavLst>
                                    </p:anim>
                                    <p:anim calcmode="lin" valueType="num">
                                      <p:cBhvr additive="base">
                                        <p:cTn id="14" dur="2000" fill="hold"/>
                                        <p:tgtEl>
                                          <p:spTgt spid="2"/>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7000"/>
                            </p:stCondLst>
                            <p:childTnLst>
                              <p:par>
                                <p:cTn id="16" presetID="9" presetClass="entr" presetSubtype="0" fill="hold" grpId="0" nodeType="afterEffect">
                                  <p:stCondLst>
                                    <p:cond delay="7000"/>
                                  </p:stCondLst>
                                  <p:childTnLst>
                                    <p:set>
                                      <p:cBhvr>
                                        <p:cTn id="17" dur="1" fill="hold">
                                          <p:stCondLst>
                                            <p:cond delay="0"/>
                                          </p:stCondLst>
                                        </p:cTn>
                                        <p:tgtEl>
                                          <p:spTgt spid="103434"/>
                                        </p:tgtEl>
                                        <p:attrNameLst>
                                          <p:attrName>style.visibility</p:attrName>
                                        </p:attrNameLst>
                                      </p:cBhvr>
                                      <p:to>
                                        <p:strVal val="visible"/>
                                      </p:to>
                                    </p:set>
                                    <p:animEffect transition="in" filter="dissolve">
                                      <p:cBhvr>
                                        <p:cTn id="18" dur="1000"/>
                                        <p:tgtEl>
                                          <p:spTgt spid="103434"/>
                                        </p:tgtEl>
                                      </p:cBhvr>
                                    </p:animEffect>
                                  </p:childTnLst>
                                </p:cTn>
                              </p:par>
                            </p:childTnLst>
                          </p:cTn>
                        </p:par>
                        <p:par>
                          <p:cTn id="19" fill="hold" nodeType="afterGroup">
                            <p:stCondLst>
                              <p:cond delay="15000"/>
                            </p:stCondLst>
                            <p:childTnLst>
                              <p:par>
                                <p:cTn id="20" presetID="23" presetClass="entr" presetSubtype="16" fill="hold" nodeType="afterEffect">
                                  <p:stCondLst>
                                    <p:cond delay="8000"/>
                                  </p:stCondLst>
                                  <p:childTnLst>
                                    <p:set>
                                      <p:cBhvr>
                                        <p:cTn id="21" dur="1" fill="hold">
                                          <p:stCondLst>
                                            <p:cond delay="0"/>
                                          </p:stCondLst>
                                        </p:cTn>
                                        <p:tgtEl>
                                          <p:spTgt spid="103443"/>
                                        </p:tgtEl>
                                        <p:attrNameLst>
                                          <p:attrName>style.visibility</p:attrName>
                                        </p:attrNameLst>
                                      </p:cBhvr>
                                      <p:to>
                                        <p:strVal val="visible"/>
                                      </p:to>
                                    </p:set>
                                    <p:anim calcmode="lin" valueType="num">
                                      <p:cBhvr>
                                        <p:cTn id="22" dur="1000" fill="hold"/>
                                        <p:tgtEl>
                                          <p:spTgt spid="103443"/>
                                        </p:tgtEl>
                                        <p:attrNameLst>
                                          <p:attrName>ppt_w</p:attrName>
                                        </p:attrNameLst>
                                      </p:cBhvr>
                                      <p:tavLst>
                                        <p:tav tm="0">
                                          <p:val>
                                            <p:fltVal val="0"/>
                                          </p:val>
                                        </p:tav>
                                        <p:tav tm="100000">
                                          <p:val>
                                            <p:strVal val="#ppt_w"/>
                                          </p:val>
                                        </p:tav>
                                      </p:tavLst>
                                    </p:anim>
                                    <p:anim calcmode="lin" valueType="num">
                                      <p:cBhvr>
                                        <p:cTn id="23" dur="1000" fill="hold"/>
                                        <p:tgtEl>
                                          <p:spTgt spid="10344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4000"/>
                            </p:stCondLst>
                            <p:childTnLst>
                              <p:par>
                                <p:cTn id="25" presetID="9" presetClass="entr" presetSubtype="0" fill="hold" grpId="0" nodeType="afterEffect">
                                  <p:stCondLst>
                                    <p:cond delay="8000"/>
                                  </p:stCondLst>
                                  <p:childTnLst>
                                    <p:set>
                                      <p:cBhvr>
                                        <p:cTn id="26" dur="1" fill="hold">
                                          <p:stCondLst>
                                            <p:cond delay="0"/>
                                          </p:stCondLst>
                                        </p:cTn>
                                        <p:tgtEl>
                                          <p:spTgt spid="103437"/>
                                        </p:tgtEl>
                                        <p:attrNameLst>
                                          <p:attrName>style.visibility</p:attrName>
                                        </p:attrNameLst>
                                      </p:cBhvr>
                                      <p:to>
                                        <p:strVal val="visible"/>
                                      </p:to>
                                    </p:set>
                                    <p:animEffect transition="in" filter="dissolve">
                                      <p:cBhvr>
                                        <p:cTn id="27" dur="1000"/>
                                        <p:tgtEl>
                                          <p:spTgt spid="103437"/>
                                        </p:tgtEl>
                                      </p:cBhvr>
                                    </p:animEffect>
                                  </p:childTnLst>
                                </p:cTn>
                              </p:par>
                            </p:childTnLst>
                          </p:cTn>
                        </p:par>
                        <p:par>
                          <p:cTn id="28" fill="hold" nodeType="afterGroup">
                            <p:stCondLst>
                              <p:cond delay="33000"/>
                            </p:stCondLst>
                            <p:childTnLst>
                              <p:par>
                                <p:cTn id="29" presetID="15" presetClass="entr" presetSubtype="0" fill="hold" grpId="0" nodeType="afterEffect">
                                  <p:stCondLst>
                                    <p:cond delay="8500"/>
                                  </p:stCondLst>
                                  <p:childTnLst>
                                    <p:set>
                                      <p:cBhvr>
                                        <p:cTn id="30" dur="1" fill="hold">
                                          <p:stCondLst>
                                            <p:cond delay="0"/>
                                          </p:stCondLst>
                                        </p:cTn>
                                        <p:tgtEl>
                                          <p:spTgt spid="103445"/>
                                        </p:tgtEl>
                                        <p:attrNameLst>
                                          <p:attrName>style.visibility</p:attrName>
                                        </p:attrNameLst>
                                      </p:cBhvr>
                                      <p:to>
                                        <p:strVal val="visible"/>
                                      </p:to>
                                    </p:set>
                                    <p:anim calcmode="lin" valueType="num">
                                      <p:cBhvr>
                                        <p:cTn id="31" dur="3000" fill="hold"/>
                                        <p:tgtEl>
                                          <p:spTgt spid="103445"/>
                                        </p:tgtEl>
                                        <p:attrNameLst>
                                          <p:attrName>ppt_w</p:attrName>
                                        </p:attrNameLst>
                                      </p:cBhvr>
                                      <p:tavLst>
                                        <p:tav tm="0">
                                          <p:val>
                                            <p:fltVal val="0"/>
                                          </p:val>
                                        </p:tav>
                                        <p:tav tm="100000">
                                          <p:val>
                                            <p:strVal val="#ppt_w"/>
                                          </p:val>
                                        </p:tav>
                                      </p:tavLst>
                                    </p:anim>
                                    <p:anim calcmode="lin" valueType="num">
                                      <p:cBhvr>
                                        <p:cTn id="32" dur="3000" fill="hold"/>
                                        <p:tgtEl>
                                          <p:spTgt spid="103445"/>
                                        </p:tgtEl>
                                        <p:attrNameLst>
                                          <p:attrName>ppt_h</p:attrName>
                                        </p:attrNameLst>
                                      </p:cBhvr>
                                      <p:tavLst>
                                        <p:tav tm="0">
                                          <p:val>
                                            <p:fltVal val="0"/>
                                          </p:val>
                                        </p:tav>
                                        <p:tav tm="100000">
                                          <p:val>
                                            <p:strVal val="#ppt_h"/>
                                          </p:val>
                                        </p:tav>
                                      </p:tavLst>
                                    </p:anim>
                                    <p:anim calcmode="lin" valueType="num">
                                      <p:cBhvr>
                                        <p:cTn id="33" dur="3000" fill="hold"/>
                                        <p:tgtEl>
                                          <p:spTgt spid="103445"/>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10344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p:bldP spid="103434" grpId="0" animBg="1"/>
      <p:bldP spid="103437" grpId="0" animBg="1"/>
      <p:bldP spid="1034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179512" y="1268761"/>
            <a:ext cx="3096344" cy="1944216"/>
          </a:xfrm>
        </p:spPr>
        <p:style>
          <a:lnRef idx="2">
            <a:schemeClr val="accent6"/>
          </a:lnRef>
          <a:fillRef idx="1">
            <a:schemeClr val="lt1"/>
          </a:fillRef>
          <a:effectRef idx="0">
            <a:schemeClr val="accent6"/>
          </a:effectRef>
          <a:fontRef idx="minor">
            <a:schemeClr val="dk1"/>
          </a:fontRef>
        </p:style>
        <p:txBody>
          <a:bodyPr>
            <a:normAutofit/>
          </a:bodyPr>
          <a:lstStyle/>
          <a:p>
            <a:pPr marL="95250" indent="-95250"/>
            <a:r>
              <a:rPr lang="uk-UA" sz="2200" b="1" i="1" u="sng" dirty="0" smtClean="0">
                <a:latin typeface="Times New Roman" pitchFamily="18" charset="0"/>
                <a:cs typeface="Times New Roman" pitchFamily="18" charset="0"/>
              </a:rPr>
              <a:t>Pre-</a:t>
            </a:r>
            <a:r>
              <a:rPr lang="uk-UA" sz="2200" b="1" i="1" u="sng" dirty="0" err="1" smtClean="0">
                <a:latin typeface="Times New Roman" pitchFamily="18" charset="0"/>
                <a:cs typeface="Times New Roman" pitchFamily="18" charset="0"/>
              </a:rPr>
              <a:t>flight</a:t>
            </a:r>
            <a:r>
              <a:rPr lang="uk-UA" sz="2200" b="1" i="1" u="sng" dirty="0" smtClean="0">
                <a:latin typeface="Times New Roman" pitchFamily="18" charset="0"/>
                <a:cs typeface="Times New Roman" pitchFamily="18" charset="0"/>
              </a:rPr>
              <a:t> </a:t>
            </a:r>
            <a:r>
              <a:rPr lang="uk-UA" sz="2200" b="1" i="1" u="sng" dirty="0" err="1" smtClean="0">
                <a:latin typeface="Times New Roman" pitchFamily="18" charset="0"/>
                <a:cs typeface="Times New Roman" pitchFamily="18" charset="0"/>
              </a:rPr>
              <a:t>check</a:t>
            </a:r>
            <a:r>
              <a:rPr lang="ru-RU" sz="2200" b="1" i="1" u="sng" dirty="0" smtClean="0">
                <a:latin typeface="Times New Roman" pitchFamily="18" charset="0"/>
                <a:cs typeface="Times New Roman" pitchFamily="18" charset="0"/>
              </a:rPr>
              <a:t>:</a:t>
            </a:r>
            <a:endParaRPr lang="ru-RU" sz="2200" u="sng"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Available on board</a:t>
            </a:r>
            <a:r>
              <a:rPr lang="ru-RU" sz="2000" b="1" dirty="0" smtClean="0">
                <a:latin typeface="Times New Roman" pitchFamily="18" charset="0"/>
                <a:cs typeface="Times New Roman" pitchFamily="18" charset="0"/>
              </a:rPr>
              <a:t>;</a:t>
            </a:r>
            <a:endParaRPr lang="ru-RU" sz="2000" b="1" i="1"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Securely </a:t>
            </a:r>
            <a:r>
              <a:rPr lang="ru-RU" sz="2000" b="1" i="1" dirty="0" smtClean="0">
                <a:latin typeface="Times New Roman" pitchFamily="18" charset="0"/>
                <a:cs typeface="Times New Roman" pitchFamily="18" charset="0"/>
              </a:rPr>
              <a:t>;</a:t>
            </a:r>
          </a:p>
          <a:p>
            <a:pPr marL="95250" lvl="0" indent="-95250"/>
            <a:r>
              <a:rPr lang="en-US" sz="2000" b="1" dirty="0" smtClean="0">
                <a:latin typeface="Times New Roman" pitchFamily="18" charset="0"/>
                <a:cs typeface="Times New Roman" pitchFamily="18" charset="0"/>
              </a:rPr>
              <a:t>An alarm lamp is steady lights.</a:t>
            </a:r>
            <a:endParaRPr lang="ru-RU" sz="2000" b="1" i="1" dirty="0" smtClean="0">
              <a:latin typeface="Times New Roman" pitchFamily="18" charset="0"/>
              <a:cs typeface="Times New Roman" pitchFamily="18" charset="0"/>
            </a:endParaRPr>
          </a:p>
        </p:txBody>
      </p:sp>
      <p:sp>
        <p:nvSpPr>
          <p:cNvPr id="3" name="Заголовок 2"/>
          <p:cNvSpPr>
            <a:spLocks noGrp="1"/>
          </p:cNvSpPr>
          <p:nvPr>
            <p:ph type="title"/>
          </p:nvPr>
        </p:nvSpPr>
        <p:spPr>
          <a:xfrm>
            <a:off x="251520" y="260648"/>
            <a:ext cx="6192688" cy="634082"/>
          </a:xfrm>
          <a:solidFill>
            <a:schemeClr val="accent2">
              <a:lumMod val="40000"/>
              <a:lumOff val="60000"/>
            </a:schemeClr>
          </a:solidFill>
          <a:effectLst>
            <a:softEdge rad="127000"/>
          </a:effectLst>
        </p:spPr>
        <p:txBody>
          <a:bodyPr>
            <a:normAutofit/>
          </a:bodyPr>
          <a:lstStyle/>
          <a:p>
            <a:pPr algn="ctr"/>
            <a:r>
              <a:rPr lang="ru-RU" sz="2800" dirty="0" smtClean="0">
                <a:latin typeface="Times New Roman" pitchFamily="18" charset="0"/>
                <a:cs typeface="Times New Roman" pitchFamily="18" charset="0"/>
              </a:rPr>
              <a:t>*</a:t>
            </a:r>
            <a:r>
              <a:rPr lang="en-GB" sz="2800" dirty="0" smtClean="0">
                <a:latin typeface="Times New Roman" pitchFamily="18" charset="0"/>
                <a:cs typeface="Times New Roman" pitchFamily="18" charset="0"/>
              </a:rPr>
              <a:t>Emergency flashlight.</a:t>
            </a:r>
            <a:endParaRPr lang="en-GB" sz="2800" dirty="0">
              <a:latin typeface="Times New Roman" pitchFamily="18" charset="0"/>
              <a:cs typeface="Times New Roman" pitchFamily="18" charset="0"/>
            </a:endParaRPr>
          </a:p>
        </p:txBody>
      </p:sp>
      <p:sp>
        <p:nvSpPr>
          <p:cNvPr id="2355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3553" name="Picture 1" descr="05062009764"/>
          <p:cNvPicPr>
            <a:picLocks noChangeAspect="1" noChangeArrowheads="1"/>
          </p:cNvPicPr>
          <p:nvPr/>
        </p:nvPicPr>
        <p:blipFill>
          <a:blip r:embed="rId2" cstate="print"/>
          <a:srcRect l="2173" t="25394" r="2672" b="23550"/>
          <a:stretch>
            <a:fillRect/>
          </a:stretch>
        </p:blipFill>
        <p:spPr bwMode="auto">
          <a:xfrm rot="16200000">
            <a:off x="2087642" y="2745006"/>
            <a:ext cx="4896708" cy="2232248"/>
          </a:xfrm>
          <a:prstGeom prst="rect">
            <a:avLst/>
          </a:prstGeom>
          <a:ln>
            <a:noFill/>
          </a:ln>
          <a:effectLst>
            <a:softEdge rad="112500"/>
          </a:effectLst>
        </p:spPr>
      </p:pic>
      <p:sp>
        <p:nvSpPr>
          <p:cNvPr id="6" name="Содержимое 1"/>
          <p:cNvSpPr txBox="1">
            <a:spLocks/>
          </p:cNvSpPr>
          <p:nvPr/>
        </p:nvSpPr>
        <p:spPr>
          <a:xfrm>
            <a:off x="251520" y="4221088"/>
            <a:ext cx="3096344" cy="2160240"/>
          </a:xfrm>
          <a:prstGeom prst="rect">
            <a:avLst/>
          </a:prstGeom>
        </p:spPr>
        <p:style>
          <a:lnRef idx="2">
            <a:schemeClr val="accent3"/>
          </a:lnRef>
          <a:fillRef idx="1">
            <a:schemeClr val="lt1"/>
          </a:fillRef>
          <a:effectRef idx="0">
            <a:schemeClr val="accent3"/>
          </a:effectRef>
          <a:fontRef idx="minor">
            <a:schemeClr val="dk1"/>
          </a:fontRef>
        </p:style>
        <p:txBody>
          <a:bodyPr vert="horz">
            <a:normAutofit/>
          </a:bodyPr>
          <a:lstStyle/>
          <a:p>
            <a:pPr algn="ctr"/>
            <a:r>
              <a:rPr lang="en-GB" sz="2200" b="1" i="1" u="sng" dirty="0" smtClean="0"/>
              <a:t>Note:</a:t>
            </a:r>
            <a:endParaRPr lang="en-GB" sz="2200" b="1" i="1" u="sng" dirty="0" smtClean="0">
              <a:latin typeface="Times New Roman" pitchFamily="18" charset="0"/>
              <a:cs typeface="Times New Roman" pitchFamily="18" charset="0"/>
            </a:endParaRPr>
          </a:p>
          <a:p>
            <a:pPr lvl="0">
              <a:buFontTx/>
              <a:buChar char="-"/>
            </a:pPr>
            <a:r>
              <a:rPr lang="en-US" sz="2000" b="1" dirty="0" smtClean="0">
                <a:latin typeface="Times New Roman" pitchFamily="18" charset="0"/>
                <a:cs typeface="Times New Roman" pitchFamily="18" charset="0"/>
              </a:rPr>
              <a:t>Emergency use only;</a:t>
            </a:r>
          </a:p>
          <a:p>
            <a:pPr lvl="0"/>
            <a:endParaRPr lang="en-US" sz="2000" b="1" dirty="0" smtClean="0">
              <a:latin typeface="Times New Roman" pitchFamily="18" charset="0"/>
              <a:cs typeface="Times New Roman" pitchFamily="18" charset="0"/>
            </a:endParaRPr>
          </a:p>
          <a:p>
            <a:pPr lvl="0"/>
            <a:r>
              <a:rPr lang="en-US" sz="2000" b="1" dirty="0" smtClean="0">
                <a:latin typeface="Times New Roman" pitchFamily="18" charset="0"/>
                <a:cs typeface="Times New Roman" pitchFamily="18" charset="0"/>
              </a:rPr>
              <a:t>- When flashlight in store position, it’s recharge automatically.</a:t>
            </a:r>
            <a:endParaRPr lang="ru-RU" sz="2000" b="1" i="1" dirty="0">
              <a:latin typeface="Times New Roman" pitchFamily="18" charset="0"/>
              <a:cs typeface="Times New Roman" pitchFamily="18" charset="0"/>
            </a:endParaRPr>
          </a:p>
        </p:txBody>
      </p:sp>
      <p:sp>
        <p:nvSpPr>
          <p:cNvPr id="7" name="Содержимое 1"/>
          <p:cNvSpPr txBox="1">
            <a:spLocks/>
          </p:cNvSpPr>
          <p:nvPr/>
        </p:nvSpPr>
        <p:spPr>
          <a:xfrm>
            <a:off x="5796136" y="1196752"/>
            <a:ext cx="3096344" cy="1584176"/>
          </a:xfrm>
          <a:prstGeom prst="rect">
            <a:avLst/>
          </a:prstGeom>
        </p:spPr>
        <p:style>
          <a:lnRef idx="2">
            <a:schemeClr val="accent5"/>
          </a:lnRef>
          <a:fillRef idx="1">
            <a:schemeClr val="lt1"/>
          </a:fillRef>
          <a:effectRef idx="0">
            <a:schemeClr val="accent5"/>
          </a:effectRef>
          <a:fontRef idx="minor">
            <a:schemeClr val="dk1"/>
          </a:fontRef>
        </p:style>
        <p:txBody>
          <a:bodyPr vert="horz">
            <a:normAutofit/>
          </a:bodyPr>
          <a:lstStyle/>
          <a:p>
            <a:pPr algn="ctr"/>
            <a:r>
              <a:rPr lang="en-GB" sz="2200" b="1" i="1" u="sng" dirty="0" smtClean="0">
                <a:latin typeface="Times New Roman" pitchFamily="18" charset="0"/>
                <a:cs typeface="Times New Roman" pitchFamily="18" charset="0"/>
              </a:rPr>
              <a:t>How to use:</a:t>
            </a:r>
            <a:endParaRPr lang="en-GB" sz="2200" u="sng" dirty="0" smtClean="0">
              <a:latin typeface="Times New Roman" pitchFamily="18" charset="0"/>
              <a:cs typeface="Times New Roman" pitchFamily="18" charset="0"/>
            </a:endParaRPr>
          </a:p>
          <a:p>
            <a:pPr marL="177800" indent="-177800"/>
            <a:r>
              <a:rPr lang="en-GB" sz="2000" b="1" i="1" dirty="0" smtClean="0">
                <a:latin typeface="Times New Roman" pitchFamily="18" charset="0"/>
                <a:cs typeface="Times New Roman" pitchFamily="18" charset="0"/>
              </a:rPr>
              <a:t>- </a:t>
            </a:r>
            <a:r>
              <a:rPr lang="en-GB" sz="2000" b="1" dirty="0" smtClean="0">
                <a:latin typeface="Times New Roman" pitchFamily="18" charset="0"/>
                <a:cs typeface="Times New Roman" pitchFamily="18" charset="0"/>
              </a:rPr>
              <a:t>Pull the flashlight from the bracket and turn switcher to ON position.</a:t>
            </a:r>
            <a:endParaRPr lang="en-GB" sz="2000" b="1" i="1" dirty="0">
              <a:latin typeface="Times New Roman" pitchFamily="18" charset="0"/>
              <a:cs typeface="Times New Roman" pitchFamily="18" charset="0"/>
            </a:endParaRPr>
          </a:p>
        </p:txBody>
      </p:sp>
      <p:sp>
        <p:nvSpPr>
          <p:cNvPr id="8" name="TextBox 7"/>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8</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9" name="Содержимое 1"/>
          <p:cNvSpPr txBox="1">
            <a:spLocks/>
          </p:cNvSpPr>
          <p:nvPr/>
        </p:nvSpPr>
        <p:spPr>
          <a:xfrm>
            <a:off x="5796136" y="4365104"/>
            <a:ext cx="3096344" cy="1584176"/>
          </a:xfrm>
          <a:prstGeom prst="rect">
            <a:avLst/>
          </a:prstGeom>
        </p:spPr>
        <p:style>
          <a:lnRef idx="2">
            <a:schemeClr val="accent2"/>
          </a:lnRef>
          <a:fillRef idx="1">
            <a:schemeClr val="lt1"/>
          </a:fillRef>
          <a:effectRef idx="0">
            <a:schemeClr val="accent2"/>
          </a:effectRef>
          <a:fontRef idx="minor">
            <a:schemeClr val="dk1"/>
          </a:fontRef>
        </p:style>
        <p:txBody>
          <a:bodyPr vert="horz">
            <a:noAutofit/>
          </a:bodyPr>
          <a:lstStyle/>
          <a:p>
            <a:r>
              <a:rPr lang="en-GB" sz="2100" b="1" i="1" u="sng" dirty="0" smtClean="0">
                <a:latin typeface="Times New Roman" pitchFamily="18" charset="0"/>
                <a:cs typeface="Times New Roman" pitchFamily="18" charset="0"/>
              </a:rPr>
              <a:t>Technical  characteristics:</a:t>
            </a:r>
            <a:endParaRPr lang="en-GB" sz="2100" u="sng" dirty="0" smtClean="0">
              <a:latin typeface="Times New Roman" pitchFamily="18" charset="0"/>
              <a:cs typeface="Times New Roman" pitchFamily="18" charset="0"/>
            </a:endParaRPr>
          </a:p>
          <a:p>
            <a:endParaRPr lang="en-US" sz="2000" dirty="0" smtClean="0"/>
          </a:p>
          <a:p>
            <a:r>
              <a:rPr lang="en-GB" sz="2000" b="1" dirty="0" smtClean="0">
                <a:latin typeface="Times New Roman" pitchFamily="18" charset="0"/>
                <a:cs typeface="Times New Roman" pitchFamily="18" charset="0"/>
              </a:rPr>
              <a:t>Duration – up to </a:t>
            </a:r>
            <a:r>
              <a:rPr lang="en-GB" sz="2800" b="1" dirty="0" smtClean="0">
                <a:latin typeface="Times New Roman" pitchFamily="18" charset="0"/>
                <a:cs typeface="Times New Roman" pitchFamily="18" charset="0"/>
              </a:rPr>
              <a:t>6</a:t>
            </a:r>
            <a:r>
              <a:rPr lang="en-GB" sz="2000" b="1" dirty="0" smtClean="0">
                <a:latin typeface="Times New Roman" pitchFamily="18" charset="0"/>
                <a:cs typeface="Times New Roman" pitchFamily="18" charset="0"/>
              </a:rPr>
              <a:t> hours.</a:t>
            </a:r>
            <a:endParaRPr lang="en-GB" sz="2000" b="1" i="1" dirty="0">
              <a:latin typeface="Times New Roman" pitchFamily="18" charset="0"/>
              <a:cs typeface="Times New Roman" pitchFamily="18" charset="0"/>
            </a:endParaRPr>
          </a:p>
        </p:txBody>
      </p:sp>
      <p:sp>
        <p:nvSpPr>
          <p:cNvPr id="10" name="Овал 9"/>
          <p:cNvSpPr/>
          <p:nvPr/>
        </p:nvSpPr>
        <p:spPr>
          <a:xfrm>
            <a:off x="4499992" y="2636912"/>
            <a:ext cx="216024" cy="144016"/>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1000"/>
                                        <p:tgtEl>
                                          <p:spTgt spid="3"/>
                                        </p:tgtEl>
                                      </p:cBhvr>
                                    </p:animEffect>
                                  </p:childTnLst>
                                </p:cTn>
                              </p:par>
                            </p:childTnLst>
                          </p:cTn>
                        </p:par>
                        <p:par>
                          <p:cTn id="8" fill="hold">
                            <p:stCondLst>
                              <p:cond delay="1000"/>
                            </p:stCondLst>
                            <p:childTnLst>
                              <p:par>
                                <p:cTn id="9" presetID="9" presetClass="entr" presetSubtype="0" fill="hold" nodeType="afterEffect">
                                  <p:stCondLst>
                                    <p:cond delay="1000"/>
                                  </p:stCondLst>
                                  <p:childTnLst>
                                    <p:set>
                                      <p:cBhvr>
                                        <p:cTn id="10" dur="1" fill="hold">
                                          <p:stCondLst>
                                            <p:cond delay="0"/>
                                          </p:stCondLst>
                                        </p:cTn>
                                        <p:tgtEl>
                                          <p:spTgt spid="23553"/>
                                        </p:tgtEl>
                                        <p:attrNameLst>
                                          <p:attrName>style.visibility</p:attrName>
                                        </p:attrNameLst>
                                      </p:cBhvr>
                                      <p:to>
                                        <p:strVal val="visible"/>
                                      </p:to>
                                    </p:set>
                                    <p:animEffect transition="in" filter="dissolve">
                                      <p:cBhvr>
                                        <p:cTn id="11" dur="2000"/>
                                        <p:tgtEl>
                                          <p:spTgt spid="23553"/>
                                        </p:tgtEl>
                                      </p:cBhvr>
                                    </p:animEffect>
                                  </p:childTnLst>
                                </p:cTn>
                              </p:par>
                            </p:childTnLst>
                          </p:cTn>
                        </p:par>
                        <p:par>
                          <p:cTn id="12" fill="hold">
                            <p:stCondLst>
                              <p:cond delay="4000"/>
                            </p:stCondLst>
                            <p:childTnLst>
                              <p:par>
                                <p:cTn id="13" presetID="22" presetClass="entr" presetSubtype="8" fill="hold" grpId="0" nodeType="afterEffect">
                                  <p:stCondLst>
                                    <p:cond delay="2000"/>
                                  </p:stCondLst>
                                  <p:childTnLst>
                                    <p:set>
                                      <p:cBhvr>
                                        <p:cTn id="14" dur="1" fill="hold">
                                          <p:stCondLst>
                                            <p:cond delay="0"/>
                                          </p:stCondLst>
                                        </p:cTn>
                                        <p:tgtEl>
                                          <p:spTgt spid="2">
                                            <p:bg/>
                                          </p:spTgt>
                                        </p:tgtEl>
                                        <p:attrNameLst>
                                          <p:attrName>style.visibility</p:attrName>
                                        </p:attrNameLst>
                                      </p:cBhvr>
                                      <p:to>
                                        <p:strVal val="visible"/>
                                      </p:to>
                                    </p:set>
                                    <p:animEffect transition="in" filter="wipe(left)">
                                      <p:cBhvr>
                                        <p:cTn id="15" dur="1000"/>
                                        <p:tgtEl>
                                          <p:spTgt spid="2">
                                            <p:bg/>
                                          </p:spTgt>
                                        </p:tgtEl>
                                      </p:cBhvr>
                                    </p:animEffect>
                                  </p:childTnLst>
                                </p:cTn>
                              </p:par>
                            </p:childTnLst>
                          </p:cTn>
                        </p:par>
                        <p:par>
                          <p:cTn id="16" fill="hold">
                            <p:stCondLst>
                              <p:cond delay="7000"/>
                            </p:stCondLst>
                            <p:childTnLst>
                              <p:par>
                                <p:cTn id="17" presetID="22" presetClass="entr" presetSubtype="8" fill="hold" grpId="0" nodeType="afterEffect">
                                  <p:stCondLst>
                                    <p:cond delay="200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wipe(left)">
                                      <p:cBhvr>
                                        <p:cTn id="19" dur="1000"/>
                                        <p:tgtEl>
                                          <p:spTgt spid="2">
                                            <p:txEl>
                                              <p:pRg st="0" end="0"/>
                                            </p:txEl>
                                          </p:spTgt>
                                        </p:tgtEl>
                                      </p:cBhvr>
                                    </p:animEffect>
                                  </p:childTnLst>
                                </p:cTn>
                              </p:par>
                            </p:childTnLst>
                          </p:cTn>
                        </p:par>
                        <p:par>
                          <p:cTn id="20" fill="hold">
                            <p:stCondLst>
                              <p:cond delay="10000"/>
                            </p:stCondLst>
                            <p:childTnLst>
                              <p:par>
                                <p:cTn id="21" presetID="22" presetClass="entr" presetSubtype="8" fill="hold" grpId="0" nodeType="afterEffect">
                                  <p:stCondLst>
                                    <p:cond delay="200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wipe(left)">
                                      <p:cBhvr>
                                        <p:cTn id="23" dur="1000"/>
                                        <p:tgtEl>
                                          <p:spTgt spid="2">
                                            <p:txEl>
                                              <p:pRg st="1" end="1"/>
                                            </p:txEl>
                                          </p:spTgt>
                                        </p:tgtEl>
                                      </p:cBhvr>
                                    </p:animEffect>
                                  </p:childTnLst>
                                </p:cTn>
                              </p:par>
                            </p:childTnLst>
                          </p:cTn>
                        </p:par>
                        <p:par>
                          <p:cTn id="24" fill="hold">
                            <p:stCondLst>
                              <p:cond delay="13000"/>
                            </p:stCondLst>
                            <p:childTnLst>
                              <p:par>
                                <p:cTn id="25" presetID="22" presetClass="entr" presetSubtype="8" fill="hold" grpId="0" nodeType="afterEffect">
                                  <p:stCondLst>
                                    <p:cond delay="200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1000"/>
                                        <p:tgtEl>
                                          <p:spTgt spid="2">
                                            <p:txEl>
                                              <p:pRg st="2" end="2"/>
                                            </p:txEl>
                                          </p:spTgt>
                                        </p:tgtEl>
                                      </p:cBhvr>
                                    </p:animEffect>
                                  </p:childTnLst>
                                </p:cTn>
                              </p:par>
                            </p:childTnLst>
                          </p:cTn>
                        </p:par>
                        <p:par>
                          <p:cTn id="28" fill="hold">
                            <p:stCondLst>
                              <p:cond delay="16000"/>
                            </p:stCondLst>
                            <p:childTnLst>
                              <p:par>
                                <p:cTn id="29" presetID="22" presetClass="entr" presetSubtype="2" fill="hold" grpId="0" nodeType="afterEffect">
                                  <p:stCondLst>
                                    <p:cond delay="300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1000"/>
                                        <p:tgtEl>
                                          <p:spTgt spid="6"/>
                                        </p:tgtEl>
                                      </p:cBhvr>
                                    </p:animEffect>
                                  </p:childTnLst>
                                </p:cTn>
                              </p:par>
                            </p:childTnLst>
                          </p:cTn>
                        </p:par>
                        <p:par>
                          <p:cTn id="32" fill="hold">
                            <p:stCondLst>
                              <p:cond delay="20000"/>
                            </p:stCondLst>
                            <p:childTnLst>
                              <p:par>
                                <p:cTn id="33" presetID="22" presetClass="entr" presetSubtype="8" fill="hold" grpId="0" nodeType="afterEffect">
                                  <p:stCondLst>
                                    <p:cond delay="350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1000"/>
                                        <p:tgtEl>
                                          <p:spTgt spid="7"/>
                                        </p:tgtEl>
                                      </p:cBhvr>
                                    </p:animEffect>
                                  </p:childTnLst>
                                </p:cTn>
                              </p:par>
                            </p:childTnLst>
                          </p:cTn>
                        </p:par>
                        <p:par>
                          <p:cTn id="36" fill="hold">
                            <p:stCondLst>
                              <p:cond delay="24500"/>
                            </p:stCondLst>
                            <p:childTnLst>
                              <p:par>
                                <p:cTn id="37" presetID="22" presetClass="entr" presetSubtype="2" fill="hold" grpId="0" nodeType="afterEffect">
                                  <p:stCondLst>
                                    <p:cond delay="2500"/>
                                  </p:stCondLst>
                                  <p:childTnLst>
                                    <p:set>
                                      <p:cBhvr>
                                        <p:cTn id="38" dur="1" fill="hold">
                                          <p:stCondLst>
                                            <p:cond delay="0"/>
                                          </p:stCondLst>
                                        </p:cTn>
                                        <p:tgtEl>
                                          <p:spTgt spid="9"/>
                                        </p:tgtEl>
                                        <p:attrNameLst>
                                          <p:attrName>style.visibility</p:attrName>
                                        </p:attrNameLst>
                                      </p:cBhvr>
                                      <p:to>
                                        <p:strVal val="visible"/>
                                      </p:to>
                                    </p:set>
                                    <p:animEffect transition="in" filter="wipe(right)">
                                      <p:cBhvr>
                                        <p:cTn id="39" dur="1000"/>
                                        <p:tgtEl>
                                          <p:spTgt spid="9"/>
                                        </p:tgtEl>
                                      </p:cBhvr>
                                    </p:animEffect>
                                  </p:childTnLst>
                                </p:cTn>
                              </p:par>
                            </p:childTnLst>
                          </p:cTn>
                        </p:par>
                        <p:par>
                          <p:cTn id="40" fill="hold">
                            <p:stCondLst>
                              <p:cond delay="28000"/>
                            </p:stCondLst>
                            <p:childTnLst>
                              <p:par>
                                <p:cTn id="41" presetID="11" presetClass="exit" presetSubtype="0" fill="hold" grpId="0" nodeType="afterEffect">
                                  <p:stCondLst>
                                    <p:cond delay="0"/>
                                  </p:stCondLst>
                                  <p:childTnLst>
                                    <p:anim calcmode="discrete" valueType="str">
                                      <p:cBhvr>
                                        <p:cTn id="42" dur="3000"/>
                                        <p:tgtEl>
                                          <p:spTgt spid="10"/>
                                        </p:tgtEl>
                                        <p:attrNameLst>
                                          <p:attrName>style.visibility</p:attrName>
                                        </p:attrNameLst>
                                      </p:cBhvr>
                                      <p:tavLst>
                                        <p:tav tm="0">
                                          <p:val>
                                            <p:strVal val="hidden"/>
                                          </p:val>
                                        </p:tav>
                                        <p:tav tm="50000">
                                          <p:val>
                                            <p:strVal val="visible"/>
                                          </p:val>
                                        </p:tav>
                                      </p:tavLst>
                                    </p:anim>
                                    <p:set>
                                      <p:cBhvr>
                                        <p:cTn id="43"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P spid="3" grpId="0" animBg="1"/>
      <p:bldP spid="6" grpId="0" animBg="1"/>
      <p:bldP spid="7"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706090"/>
          </a:xfrm>
          <a:solidFill>
            <a:schemeClr val="accent1">
              <a:lumMod val="40000"/>
              <a:lumOff val="60000"/>
            </a:schemeClr>
          </a:solidFill>
          <a:effectLst>
            <a:softEdge rad="127000"/>
          </a:effectLst>
        </p:spPr>
        <p:txBody>
          <a:bodyPr>
            <a:normAutofit/>
          </a:bodyPr>
          <a:lstStyle/>
          <a:p>
            <a:pPr algn="ctr">
              <a:defRPr/>
            </a:pPr>
            <a:r>
              <a:rPr lang="uk-UA" sz="2800" i="1" dirty="0" smtClean="0">
                <a:latin typeface="Times New Roman" pitchFamily="18" charset="0"/>
                <a:cs typeface="Times New Roman" pitchFamily="18" charset="0"/>
              </a:rPr>
              <a:t>*</a:t>
            </a:r>
            <a:r>
              <a:rPr lang="en-US" sz="2800" i="1" dirty="0" smtClean="0">
                <a:latin typeface="Times New Roman" pitchFamily="18" charset="0"/>
                <a:cs typeface="Times New Roman" pitchFamily="18" charset="0"/>
              </a:rPr>
              <a:t> Portable oxygen bottle </a:t>
            </a:r>
            <a:r>
              <a:rPr lang="uk-UA" sz="2800" i="1" dirty="0" smtClean="0">
                <a:latin typeface="Times New Roman" pitchFamily="18" charset="0"/>
                <a:cs typeface="Times New Roman" pitchFamily="18" charset="0"/>
              </a:rPr>
              <a:t>БКП</a:t>
            </a:r>
            <a:r>
              <a:rPr lang="en-US" sz="2800" i="1" dirty="0" smtClean="0">
                <a:latin typeface="Times New Roman" pitchFamily="18" charset="0"/>
                <a:cs typeface="Times New Roman" pitchFamily="18" charset="0"/>
              </a:rPr>
              <a:t>-2-210</a:t>
            </a:r>
            <a:endParaRPr lang="ru-RU" sz="2800" b="1" i="1" dirty="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 name="Picture 8" descr="D:\МОИ ДОКУМЕНТЫ\РАБОТА\ФОТО САМОЛЕТОВ\АН 148\Кислородное оборудование\14072009825.jpg"/>
          <p:cNvPicPr>
            <a:picLocks noChangeAspect="1" noChangeArrowheads="1"/>
          </p:cNvPicPr>
          <p:nvPr/>
        </p:nvPicPr>
        <p:blipFill>
          <a:blip r:embed="rId3" cstate="print"/>
          <a:srcRect l="26322"/>
          <a:stretch>
            <a:fillRect/>
          </a:stretch>
        </p:blipFill>
        <p:spPr bwMode="auto">
          <a:xfrm>
            <a:off x="179512" y="1052736"/>
            <a:ext cx="2608713" cy="4893504"/>
          </a:xfrm>
          <a:prstGeom prst="rect">
            <a:avLst/>
          </a:prstGeom>
          <a:ln>
            <a:noFill/>
          </a:ln>
          <a:effectLst>
            <a:softEdge rad="112500"/>
          </a:effectLst>
        </p:spPr>
      </p:pic>
      <p:sp>
        <p:nvSpPr>
          <p:cNvPr id="5" name="TextBox 4"/>
          <p:cNvSpPr txBox="1"/>
          <p:nvPr/>
        </p:nvSpPr>
        <p:spPr>
          <a:xfrm>
            <a:off x="2843808" y="908721"/>
            <a:ext cx="6048672" cy="230832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defRPr/>
            </a:pPr>
            <a:r>
              <a:rPr lang="uk-UA" b="1" i="1" u="sng" dirty="0" smtClean="0">
                <a:latin typeface="Times New Roman" pitchFamily="18" charset="0"/>
                <a:cs typeface="Times New Roman" pitchFamily="18" charset="0"/>
              </a:rPr>
              <a:t>Pre-</a:t>
            </a:r>
            <a:r>
              <a:rPr lang="uk-UA" b="1" i="1" u="sng" dirty="0" err="1" smtClean="0">
                <a:latin typeface="Times New Roman" pitchFamily="18" charset="0"/>
                <a:cs typeface="Times New Roman" pitchFamily="18" charset="0"/>
              </a:rPr>
              <a:t>flight</a:t>
            </a:r>
            <a:r>
              <a:rPr lang="uk-UA" b="1" i="1" u="sng" dirty="0" smtClean="0">
                <a:latin typeface="Times New Roman" pitchFamily="18" charset="0"/>
                <a:cs typeface="Times New Roman" pitchFamily="18" charset="0"/>
              </a:rPr>
              <a:t> </a:t>
            </a:r>
            <a:r>
              <a:rPr lang="uk-UA" b="1" i="1" u="sng" dirty="0" err="1" smtClean="0">
                <a:latin typeface="Times New Roman" pitchFamily="18" charset="0"/>
                <a:cs typeface="Times New Roman" pitchFamily="18" charset="0"/>
              </a:rPr>
              <a:t>check</a:t>
            </a:r>
            <a:r>
              <a:rPr lang="ru-RU" b="1" i="1" u="sng" dirty="0" smtClean="0">
                <a:latin typeface="Times New Roman" pitchFamily="18" charset="0"/>
                <a:cs typeface="Times New Roman" pitchFamily="18" charset="0"/>
              </a:rPr>
              <a:t>:</a:t>
            </a:r>
            <a:endParaRPr lang="en-US" b="1" i="1" dirty="0" smtClean="0">
              <a:ln>
                <a:solidFill>
                  <a:schemeClr val="tx1"/>
                </a:solidFill>
              </a:ln>
              <a:latin typeface="Times New Roman" pitchFamily="18" charset="0"/>
              <a:cs typeface="Times New Roman" pitchFamily="18" charset="0"/>
            </a:endParaRPr>
          </a:p>
          <a:p>
            <a:pPr marL="95250" indent="-95250">
              <a:buFontTx/>
              <a:buChar char="-"/>
              <a:defRPr/>
            </a:pPr>
            <a:r>
              <a:rPr lang="en-US" b="1" i="1" dirty="0" smtClean="0">
                <a:ln>
                  <a:solidFill>
                    <a:schemeClr val="tx1"/>
                  </a:solidFill>
                </a:ln>
                <a:latin typeface="Times New Roman" pitchFamily="18" charset="0"/>
                <a:cs typeface="Times New Roman" pitchFamily="18" charset="0"/>
              </a:rPr>
              <a:t>The presence on board according to the required number of circuits ACO;</a:t>
            </a:r>
          </a:p>
          <a:p>
            <a:pPr>
              <a:buFontTx/>
              <a:buChar char="-"/>
              <a:defRPr/>
            </a:pPr>
            <a:r>
              <a:rPr lang="en-US" b="1" i="1" dirty="0" smtClean="0">
                <a:ln>
                  <a:solidFill>
                    <a:schemeClr val="tx1"/>
                  </a:solidFill>
                </a:ln>
                <a:latin typeface="Times New Roman" pitchFamily="18" charset="0"/>
                <a:cs typeface="Times New Roman" pitchFamily="18" charset="0"/>
              </a:rPr>
              <a:t>  Pressure gauge needle 1.5 kg / cm2</a:t>
            </a:r>
          </a:p>
          <a:p>
            <a:pPr>
              <a:buFontTx/>
              <a:buChar char="-"/>
              <a:defRPr/>
            </a:pPr>
            <a:r>
              <a:rPr lang="ru-RU" b="1" i="1" dirty="0" smtClean="0">
                <a:ln>
                  <a:solidFill>
                    <a:schemeClr val="tx1"/>
                  </a:solidFill>
                </a:ln>
                <a:latin typeface="Times New Roman" pitchFamily="18" charset="0"/>
                <a:cs typeface="Times New Roman" pitchFamily="18" charset="0"/>
              </a:rPr>
              <a:t> </a:t>
            </a:r>
            <a:r>
              <a:rPr lang="en-US" b="1" i="1" dirty="0" smtClean="0">
                <a:ln>
                  <a:solidFill>
                    <a:schemeClr val="tx1"/>
                  </a:solidFill>
                </a:ln>
                <a:latin typeface="Times New Roman" pitchFamily="18" charset="0"/>
                <a:cs typeface="Times New Roman" pitchFamily="18" charset="0"/>
              </a:rPr>
              <a:t>Position oxygen supply lever in the "OFF";</a:t>
            </a:r>
          </a:p>
          <a:p>
            <a:pPr>
              <a:buFontTx/>
              <a:buChar char="-"/>
              <a:defRPr/>
            </a:pPr>
            <a:r>
              <a:rPr lang="ru-RU" b="1" i="1" dirty="0" smtClean="0">
                <a:ln>
                  <a:solidFill>
                    <a:schemeClr val="tx1"/>
                  </a:solidFill>
                </a:ln>
                <a:latin typeface="Times New Roman" pitchFamily="18" charset="0"/>
                <a:cs typeface="Times New Roman" pitchFamily="18" charset="0"/>
              </a:rPr>
              <a:t> </a:t>
            </a:r>
            <a:r>
              <a:rPr lang="en-US" b="1" i="1" dirty="0" smtClean="0">
                <a:ln>
                  <a:solidFill>
                    <a:schemeClr val="tx1"/>
                  </a:solidFill>
                </a:ln>
                <a:latin typeface="Times New Roman" pitchFamily="18" charset="0"/>
                <a:cs typeface="Times New Roman" pitchFamily="18" charset="0"/>
              </a:rPr>
              <a:t>Availability plugs on the outputs (s piece.)</a:t>
            </a:r>
          </a:p>
          <a:p>
            <a:pPr>
              <a:buFontTx/>
              <a:buChar char="-"/>
              <a:defRPr/>
            </a:pPr>
            <a:r>
              <a:rPr lang="en-US" b="1" i="1" dirty="0" smtClean="0">
                <a:ln>
                  <a:solidFill>
                    <a:schemeClr val="tx1"/>
                  </a:solidFill>
                </a:ln>
                <a:latin typeface="Times New Roman" pitchFamily="18" charset="0"/>
                <a:cs typeface="Times New Roman" pitchFamily="18" charset="0"/>
              </a:rPr>
              <a:t>The presence of a belt for attaching the balloon.</a:t>
            </a:r>
          </a:p>
          <a:p>
            <a:pPr>
              <a:buFontTx/>
              <a:buChar char="-"/>
              <a:defRPr/>
            </a:pPr>
            <a:r>
              <a:rPr lang="en-US" b="1" i="1" dirty="0" smtClean="0">
                <a:ln>
                  <a:solidFill>
                    <a:schemeClr val="tx1"/>
                  </a:solidFill>
                </a:ln>
                <a:latin typeface="Times New Roman" pitchFamily="18" charset="0"/>
                <a:cs typeface="Times New Roman" pitchFamily="18" charset="0"/>
              </a:rPr>
              <a:t> The presence of masks INC - 1T - 2 </a:t>
            </a:r>
            <a:r>
              <a:rPr lang="en-US" b="1" i="1" dirty="0" err="1" smtClean="0">
                <a:ln>
                  <a:solidFill>
                    <a:schemeClr val="tx1"/>
                  </a:solidFill>
                </a:ln>
                <a:latin typeface="Times New Roman" pitchFamily="18" charset="0"/>
                <a:cs typeface="Times New Roman" pitchFamily="18" charset="0"/>
              </a:rPr>
              <a:t>pcs</a:t>
            </a:r>
            <a:r>
              <a:rPr lang="en-US" b="1" i="1" dirty="0" smtClean="0">
                <a:ln>
                  <a:solidFill>
                    <a:schemeClr val="tx1"/>
                  </a:solidFill>
                </a:ln>
                <a:latin typeface="Times New Roman" pitchFamily="18" charset="0"/>
                <a:cs typeface="Times New Roman" pitchFamily="18" charset="0"/>
              </a:rPr>
              <a:t>.</a:t>
            </a:r>
            <a:endParaRPr lang="ru-RU" b="1" i="1" dirty="0">
              <a:ln>
                <a:solidFill>
                  <a:schemeClr val="tx1"/>
                </a:solidFill>
              </a:ln>
              <a:latin typeface="Times New Roman" pitchFamily="18" charset="0"/>
              <a:cs typeface="Times New Roman" pitchFamily="18" charset="0"/>
            </a:endParaRPr>
          </a:p>
        </p:txBody>
      </p:sp>
      <p:sp>
        <p:nvSpPr>
          <p:cNvPr id="7" name="TextBox 6"/>
          <p:cNvSpPr txBox="1"/>
          <p:nvPr/>
        </p:nvSpPr>
        <p:spPr>
          <a:xfrm>
            <a:off x="2843808" y="3429000"/>
            <a:ext cx="6048672" cy="313932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b="1" i="1" u="sng" dirty="0" smtClean="0">
                <a:latin typeface="Times New Roman" pitchFamily="18" charset="0"/>
                <a:cs typeface="Times New Roman" pitchFamily="18" charset="0"/>
              </a:rPr>
              <a:t>Safety precautions.</a:t>
            </a:r>
          </a:p>
          <a:p>
            <a:r>
              <a:rPr lang="en-US" b="1" dirty="0" smtClean="0">
                <a:latin typeface="Times New Roman" pitchFamily="18" charset="0"/>
                <a:cs typeface="Times New Roman" pitchFamily="18" charset="0"/>
              </a:rPr>
              <a:t>- Always check nobody smokes in range 3 rows fore and aft;</a:t>
            </a:r>
          </a:p>
          <a:p>
            <a:pPr marL="177800"/>
            <a:r>
              <a:rPr lang="en-US" b="1" dirty="0" smtClean="0">
                <a:latin typeface="Times New Roman" pitchFamily="18" charset="0"/>
                <a:cs typeface="Times New Roman" pitchFamily="18" charset="0"/>
              </a:rPr>
              <a:t>before donning the mask make sure face is free of make-up and grease;</a:t>
            </a:r>
          </a:p>
          <a:p>
            <a:r>
              <a:rPr lang="en-US" b="1" dirty="0" smtClean="0">
                <a:latin typeface="Times New Roman" pitchFamily="18" charset="0"/>
                <a:cs typeface="Times New Roman" pitchFamily="18" charset="0"/>
              </a:rPr>
              <a:t>- In case of asthma use «2» outlet;</a:t>
            </a:r>
          </a:p>
          <a:p>
            <a:r>
              <a:rPr lang="en-US" b="1" dirty="0" smtClean="0">
                <a:latin typeface="Times New Roman" pitchFamily="18" charset="0"/>
                <a:cs typeface="Times New Roman" pitchFamily="18" charset="0"/>
              </a:rPr>
              <a:t>- Report  to the Captain;</a:t>
            </a:r>
          </a:p>
          <a:p>
            <a:r>
              <a:rPr lang="en-US" b="1" dirty="0" smtClean="0">
                <a:latin typeface="Times New Roman" pitchFamily="18" charset="0"/>
                <a:cs typeface="Times New Roman" pitchFamily="18" charset="0"/>
              </a:rPr>
              <a:t>- Stay with the passenger;</a:t>
            </a:r>
          </a:p>
          <a:p>
            <a:r>
              <a:rPr lang="en-US" b="1" dirty="0" smtClean="0">
                <a:latin typeface="Times New Roman" pitchFamily="18" charset="0"/>
                <a:cs typeface="Times New Roman" pitchFamily="18" charset="0"/>
              </a:rPr>
              <a:t>- Do not discharge oxygen bottle below 10 kg/ sm³;</a:t>
            </a:r>
          </a:p>
          <a:p>
            <a:pPr marL="95250" indent="-95250"/>
            <a:r>
              <a:rPr lang="en-US" b="1" dirty="0" smtClean="0">
                <a:latin typeface="Times New Roman" pitchFamily="18" charset="0"/>
                <a:cs typeface="Times New Roman" pitchFamily="18" charset="0"/>
              </a:rPr>
              <a:t>- Additionally, supplemental or therapeutic oxygen provides a low supplemental oxygen flow in a smoke-laden atmosphere. A smoke proof set should be used.</a:t>
            </a:r>
            <a:endParaRPr lang="en-US" b="1" i="1" dirty="0" smtClean="0">
              <a:latin typeface="Times New Roman" pitchFamily="18" charset="0"/>
              <a:cs typeface="Times New Roman" pitchFamily="18" charset="0"/>
            </a:endParaRPr>
          </a:p>
        </p:txBody>
      </p:sp>
      <p:sp>
        <p:nvSpPr>
          <p:cNvPr id="9" name="TextBox 8"/>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a:t>
            </a:r>
            <a:r>
              <a:rPr lang="en-US" sz="1400" dirty="0">
                <a:latin typeface="Times New Roman" pitchFamily="18" charset="0"/>
                <a:cs typeface="Times New Roman" pitchFamily="18" charset="0"/>
              </a:rPr>
              <a:t>9</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par>
                                <p:cTn id="10" presetID="9"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1000"/>
                                        <p:tgtEl>
                                          <p:spTgt spid="4"/>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1000"/>
                                        <p:tgtEl>
                                          <p:spTgt spid="5"/>
                                        </p:tgtEl>
                                      </p:cBhvr>
                                    </p:animEffect>
                                  </p:childTnLst>
                                </p:cTn>
                              </p:par>
                            </p:childTnLst>
                          </p:cTn>
                        </p:par>
                        <p:par>
                          <p:cTn id="17" fill="hold">
                            <p:stCondLst>
                              <p:cond delay="2000"/>
                            </p:stCondLst>
                            <p:childTnLst>
                              <p:par>
                                <p:cTn id="18" presetID="22" presetClass="entr" presetSubtype="8" fill="hold" grpId="0" nodeType="afterEffect">
                                  <p:stCondLst>
                                    <p:cond delay="55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a:xfrm>
            <a:off x="251520" y="908720"/>
            <a:ext cx="4608512" cy="5472608"/>
          </a:xfrm>
        </p:spPr>
        <p:style>
          <a:lnRef idx="2">
            <a:schemeClr val="accent2"/>
          </a:lnRef>
          <a:fillRef idx="1">
            <a:schemeClr val="lt1"/>
          </a:fillRef>
          <a:effectRef idx="0">
            <a:schemeClr val="accent2"/>
          </a:effectRef>
          <a:fontRef idx="minor">
            <a:schemeClr val="dk1"/>
          </a:fontRef>
        </p:style>
        <p:txBody>
          <a:bodyPr>
            <a:noAutofit/>
          </a:bodyPr>
          <a:lstStyle/>
          <a:p>
            <a:pPr marL="95250" indent="-95250"/>
            <a:r>
              <a:rPr lang="en-GB" sz="2200" b="1" u="sng" dirty="0" smtClean="0">
                <a:latin typeface="Times New Roman" pitchFamily="18" charset="0"/>
                <a:cs typeface="Times New Roman" pitchFamily="18" charset="0"/>
              </a:rPr>
              <a:t>*</a:t>
            </a:r>
            <a:r>
              <a:rPr lang="en-GB" sz="2200" b="1" i="1" u="sng" dirty="0" smtClean="0">
                <a:latin typeface="Times New Roman" pitchFamily="18" charset="0"/>
                <a:cs typeface="Times New Roman" pitchFamily="18" charset="0"/>
              </a:rPr>
              <a:t>How to use</a:t>
            </a:r>
            <a:r>
              <a:rPr lang="en-GB" sz="2200" b="1" u="sng" dirty="0" smtClean="0">
                <a:latin typeface="Times New Roman" pitchFamily="18" charset="0"/>
                <a:cs typeface="Times New Roman" pitchFamily="18" charset="0"/>
              </a:rPr>
              <a:t>:</a:t>
            </a:r>
          </a:p>
          <a:p>
            <a:pPr marL="95250" indent="-95250">
              <a:buNone/>
            </a:pPr>
            <a:endParaRPr lang="ru-RU" sz="2000" u="sng"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Connect and secure the mask tubing to the necessary outlet (4 or 2);</a:t>
            </a:r>
            <a:endParaRPr lang="ru-RU" sz="2000" b="1" i="1"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Turn switcher in on position;</a:t>
            </a:r>
            <a:endParaRPr lang="ru-RU" sz="2000" b="1" i="1"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Check the flow of oxygen (squeeze bag, when applicable, flow indicator turns green when oxygen flows);</a:t>
            </a:r>
            <a:endParaRPr lang="ru-RU" sz="2000" b="1" i="1"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Check oxygen flow has no smell;</a:t>
            </a:r>
          </a:p>
          <a:p>
            <a:pPr marL="95250" lvl="0" indent="-95250"/>
            <a:r>
              <a:rPr lang="en-US" sz="2000" b="1" dirty="0" smtClean="0">
                <a:latin typeface="Times New Roman" pitchFamily="18" charset="0"/>
                <a:cs typeface="Times New Roman" pitchFamily="18" charset="0"/>
              </a:rPr>
              <a:t>Put the mask on the passenger;</a:t>
            </a:r>
          </a:p>
          <a:p>
            <a:pPr marL="95250" lvl="0" indent="-95250"/>
            <a:r>
              <a:rPr lang="en-US" sz="2000" b="1" dirty="0" smtClean="0">
                <a:latin typeface="Times New Roman" pitchFamily="18" charset="0"/>
                <a:cs typeface="Times New Roman" pitchFamily="18" charset="0"/>
              </a:rPr>
              <a:t>Secure the mask by adjusting the elastic strap;</a:t>
            </a:r>
            <a:endParaRPr lang="ru-RU" sz="2000" b="1" i="1" dirty="0" smtClean="0">
              <a:latin typeface="Times New Roman" pitchFamily="18" charset="0"/>
              <a:cs typeface="Times New Roman" pitchFamily="18" charset="0"/>
            </a:endParaRPr>
          </a:p>
          <a:p>
            <a:pPr marL="95250" lvl="0" indent="-95250"/>
            <a:r>
              <a:rPr lang="en-US" sz="2000" b="1" dirty="0" smtClean="0">
                <a:latin typeface="Times New Roman" pitchFamily="18" charset="0"/>
                <a:cs typeface="Times New Roman" pitchFamily="18" charset="0"/>
              </a:rPr>
              <a:t>To stop using oxygen bottle put the mask off, turn switcher in OFF position, disconnect the mask tubing.</a:t>
            </a:r>
            <a:endParaRPr lang="ru-RU" sz="2000" b="1" i="1" dirty="0" smtClean="0">
              <a:latin typeface="Times New Roman" pitchFamily="18" charset="0"/>
              <a:cs typeface="Times New Roman" pitchFamily="18" charset="0"/>
            </a:endParaRPr>
          </a:p>
        </p:txBody>
      </p:sp>
      <p:pic>
        <p:nvPicPr>
          <p:cNvPr id="27650" name="Picture 2" descr="14072009826"/>
          <p:cNvPicPr>
            <a:picLocks noChangeAspect="1" noChangeArrowheads="1"/>
          </p:cNvPicPr>
          <p:nvPr/>
        </p:nvPicPr>
        <p:blipFill>
          <a:blip r:embed="rId3" cstate="print"/>
          <a:srcRect/>
          <a:stretch>
            <a:fillRect/>
          </a:stretch>
        </p:blipFill>
        <p:spPr bwMode="auto">
          <a:xfrm>
            <a:off x="4860032" y="2204864"/>
            <a:ext cx="4127964" cy="3098252"/>
          </a:xfrm>
          <a:prstGeom prst="rect">
            <a:avLst/>
          </a:prstGeom>
          <a:ln>
            <a:noFill/>
          </a:ln>
          <a:effectLst>
            <a:softEdge rad="112500"/>
          </a:effectLst>
        </p:spPr>
      </p:pic>
      <p:sp>
        <p:nvSpPr>
          <p:cNvPr id="5" name="TextBox 4"/>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11</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cover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
                                            <p:bg/>
                                          </p:spTgt>
                                        </p:tgtEl>
                                        <p:attrNameLst>
                                          <p:attrName>style.visibility</p:attrName>
                                        </p:attrNameLst>
                                      </p:cBhvr>
                                      <p:to>
                                        <p:strVal val="visible"/>
                                      </p:to>
                                    </p:set>
                                    <p:anim calcmode="lin" valueType="num">
                                      <p:cBhvr>
                                        <p:cTn id="7" dur="2000" fill="hold"/>
                                        <p:tgtEl>
                                          <p:spTgt spid="2">
                                            <p:bg/>
                                          </p:spTgt>
                                        </p:tgtEl>
                                        <p:attrNameLst>
                                          <p:attrName>ppt_x</p:attrName>
                                        </p:attrNameLst>
                                      </p:cBhvr>
                                      <p:tavLst>
                                        <p:tav tm="0">
                                          <p:val>
                                            <p:strVal val="#ppt_x-.2"/>
                                          </p:val>
                                        </p:tav>
                                        <p:tav tm="100000">
                                          <p:val>
                                            <p:strVal val="#ppt_x"/>
                                          </p:val>
                                        </p:tav>
                                      </p:tavLst>
                                    </p:anim>
                                    <p:anim calcmode="lin" valueType="num">
                                      <p:cBhvr>
                                        <p:cTn id="8" dur="2000" fill="hold"/>
                                        <p:tgtEl>
                                          <p:spTgt spid="2">
                                            <p:bg/>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2">
                                            <p:bg/>
                                          </p:spTgt>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2000" fill="hold"/>
                                        <p:tgtEl>
                                          <p:spTgt spid="2">
                                            <p:txEl>
                                              <p:pRg st="0" end="0"/>
                                            </p:txEl>
                                          </p:spTgt>
                                        </p:tgtEl>
                                        <p:attrNameLst>
                                          <p:attrName>ppt_x</p:attrName>
                                        </p:attrNameLst>
                                      </p:cBhvr>
                                      <p:tavLst>
                                        <p:tav tm="0">
                                          <p:val>
                                            <p:strVal val="#ppt_x-.2"/>
                                          </p:val>
                                        </p:tav>
                                        <p:tav tm="100000">
                                          <p:val>
                                            <p:strVal val="#ppt_x"/>
                                          </p:val>
                                        </p:tav>
                                      </p:tavLst>
                                    </p:anim>
                                    <p:anim calcmode="lin" valueType="num">
                                      <p:cBhvr>
                                        <p:cTn id="14" dur="2000" fill="hold"/>
                                        <p:tgtEl>
                                          <p:spTgt spid="2">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5" dur="2000"/>
                                        <p:tgtEl>
                                          <p:spTgt spid="2">
                                            <p:txEl>
                                              <p:pRg st="0" end="0"/>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27650"/>
                                        </p:tgtEl>
                                        <p:attrNameLst>
                                          <p:attrName>style.visibility</p:attrName>
                                        </p:attrNameLst>
                                      </p:cBhvr>
                                      <p:to>
                                        <p:strVal val="visible"/>
                                      </p:to>
                                    </p:set>
                                    <p:animEffect transition="in" filter="diamond(in)">
                                      <p:cBhvr>
                                        <p:cTn id="18" dur="2000"/>
                                        <p:tgtEl>
                                          <p:spTgt spid="27650"/>
                                        </p:tgtEl>
                                      </p:cBhvr>
                                    </p:animEffect>
                                  </p:childTnLst>
                                </p:cTn>
                              </p:par>
                            </p:childTnLst>
                          </p:cTn>
                        </p:par>
                        <p:par>
                          <p:cTn id="19" fill="hold">
                            <p:stCondLst>
                              <p:cond delay="4000"/>
                            </p:stCondLst>
                            <p:childTnLst>
                              <p:par>
                                <p:cTn id="20" presetID="29" presetClass="entr" presetSubtype="0" fill="hold" grpId="0" nodeType="afterEffect">
                                  <p:stCondLst>
                                    <p:cond delay="100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p:cTn id="22" dur="1000" fill="hold"/>
                                        <p:tgtEl>
                                          <p:spTgt spid="2">
                                            <p:txEl>
                                              <p:pRg st="2" end="2"/>
                                            </p:txEl>
                                          </p:spTgt>
                                        </p:tgtEl>
                                        <p:attrNameLst>
                                          <p:attrName>ppt_x</p:attrName>
                                        </p:attrNameLst>
                                      </p:cBhvr>
                                      <p:tavLst>
                                        <p:tav tm="0">
                                          <p:val>
                                            <p:strVal val="#ppt_x-.2"/>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2">
                                            <p:txEl>
                                              <p:pRg st="2" end="2"/>
                                            </p:txEl>
                                          </p:spTgt>
                                        </p:tgtEl>
                                      </p:cBhvr>
                                    </p:animEffect>
                                  </p:childTnLst>
                                </p:cTn>
                              </p:par>
                            </p:childTnLst>
                          </p:cTn>
                        </p:par>
                        <p:par>
                          <p:cTn id="25" fill="hold">
                            <p:stCondLst>
                              <p:cond delay="6000"/>
                            </p:stCondLst>
                            <p:childTnLst>
                              <p:par>
                                <p:cTn id="26" presetID="29" presetClass="entr" presetSubtype="0" fill="hold" grpId="0" nodeType="afterEffect">
                                  <p:stCondLst>
                                    <p:cond delay="200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2000" fill="hold"/>
                                        <p:tgtEl>
                                          <p:spTgt spid="2">
                                            <p:txEl>
                                              <p:pRg st="3" end="3"/>
                                            </p:txEl>
                                          </p:spTgt>
                                        </p:tgtEl>
                                        <p:attrNameLst>
                                          <p:attrName>ppt_x</p:attrName>
                                        </p:attrNameLst>
                                      </p:cBhvr>
                                      <p:tavLst>
                                        <p:tav tm="0">
                                          <p:val>
                                            <p:strVal val="#ppt_x-.2"/>
                                          </p:val>
                                        </p:tav>
                                        <p:tav tm="100000">
                                          <p:val>
                                            <p:strVal val="#ppt_x"/>
                                          </p:val>
                                        </p:tav>
                                      </p:tavLst>
                                    </p:anim>
                                    <p:anim calcmode="lin" valueType="num">
                                      <p:cBhvr>
                                        <p:cTn id="29" dur="2000" fill="hold"/>
                                        <p:tgtEl>
                                          <p:spTgt spid="2">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2000"/>
                                        <p:tgtEl>
                                          <p:spTgt spid="2">
                                            <p:txEl>
                                              <p:pRg st="3" end="3"/>
                                            </p:txEl>
                                          </p:spTgt>
                                        </p:tgtEl>
                                      </p:cBhvr>
                                    </p:animEffect>
                                  </p:childTnLst>
                                </p:cTn>
                              </p:par>
                            </p:childTnLst>
                          </p:cTn>
                        </p:par>
                        <p:par>
                          <p:cTn id="31" fill="hold">
                            <p:stCondLst>
                              <p:cond delay="10000"/>
                            </p:stCondLst>
                            <p:childTnLst>
                              <p:par>
                                <p:cTn id="32" presetID="29" presetClass="entr" presetSubtype="0" fill="hold" grpId="0" nodeType="afterEffect">
                                  <p:stCondLst>
                                    <p:cond delay="1500"/>
                                  </p:stCondLst>
                                  <p:childTnLst>
                                    <p:set>
                                      <p:cBhvr>
                                        <p:cTn id="33" dur="1" fill="hold">
                                          <p:stCondLst>
                                            <p:cond delay="0"/>
                                          </p:stCondLst>
                                        </p:cTn>
                                        <p:tgtEl>
                                          <p:spTgt spid="2">
                                            <p:txEl>
                                              <p:pRg st="4" end="4"/>
                                            </p:txEl>
                                          </p:spTgt>
                                        </p:tgtEl>
                                        <p:attrNameLst>
                                          <p:attrName>style.visibility</p:attrName>
                                        </p:attrNameLst>
                                      </p:cBhvr>
                                      <p:to>
                                        <p:strVal val="visible"/>
                                      </p:to>
                                    </p:set>
                                    <p:anim calcmode="lin" valueType="num">
                                      <p:cBhvr>
                                        <p:cTn id="34" dur="1000" fill="hold"/>
                                        <p:tgtEl>
                                          <p:spTgt spid="2">
                                            <p:txEl>
                                              <p:pRg st="4" end="4"/>
                                            </p:txEl>
                                          </p:spTgt>
                                        </p:tgtEl>
                                        <p:attrNameLst>
                                          <p:attrName>ppt_x</p:attrName>
                                        </p:attrNameLst>
                                      </p:cBhvr>
                                      <p:tavLst>
                                        <p:tav tm="0">
                                          <p:val>
                                            <p:strVal val="#ppt_x-.2"/>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6" dur="1000"/>
                                        <p:tgtEl>
                                          <p:spTgt spid="2">
                                            <p:txEl>
                                              <p:pRg st="4" end="4"/>
                                            </p:txEl>
                                          </p:spTgt>
                                        </p:tgtEl>
                                      </p:cBhvr>
                                    </p:animEffect>
                                  </p:childTnLst>
                                </p:cTn>
                              </p:par>
                            </p:childTnLst>
                          </p:cTn>
                        </p:par>
                        <p:par>
                          <p:cTn id="37" fill="hold">
                            <p:stCondLst>
                              <p:cond delay="12500"/>
                            </p:stCondLst>
                            <p:childTnLst>
                              <p:par>
                                <p:cTn id="38" presetID="29" presetClass="entr" presetSubtype="0" fill="hold" grpId="0" nodeType="afterEffect">
                                  <p:stCondLst>
                                    <p:cond delay="3000"/>
                                  </p:stCondLst>
                                  <p:childTnLst>
                                    <p:set>
                                      <p:cBhvr>
                                        <p:cTn id="39" dur="1" fill="hold">
                                          <p:stCondLst>
                                            <p:cond delay="0"/>
                                          </p:stCondLst>
                                        </p:cTn>
                                        <p:tgtEl>
                                          <p:spTgt spid="2">
                                            <p:txEl>
                                              <p:pRg st="5" end="5"/>
                                            </p:txEl>
                                          </p:spTgt>
                                        </p:tgtEl>
                                        <p:attrNameLst>
                                          <p:attrName>style.visibility</p:attrName>
                                        </p:attrNameLst>
                                      </p:cBhvr>
                                      <p:to>
                                        <p:strVal val="visible"/>
                                      </p:to>
                                    </p:set>
                                    <p:anim calcmode="lin" valueType="num">
                                      <p:cBhvr>
                                        <p:cTn id="40" dur="1000" fill="hold"/>
                                        <p:tgtEl>
                                          <p:spTgt spid="2">
                                            <p:txEl>
                                              <p:pRg st="5" end="5"/>
                                            </p:txEl>
                                          </p:spTgt>
                                        </p:tgtEl>
                                        <p:attrNameLst>
                                          <p:attrName>ppt_x</p:attrName>
                                        </p:attrNameLst>
                                      </p:cBhvr>
                                      <p:tavLst>
                                        <p:tav tm="0">
                                          <p:val>
                                            <p:strVal val="#ppt_x-.2"/>
                                          </p:val>
                                        </p:tav>
                                        <p:tav tm="100000">
                                          <p:val>
                                            <p:strVal val="#ppt_x"/>
                                          </p:val>
                                        </p:tav>
                                      </p:tavLst>
                                    </p:anim>
                                    <p:anim calcmode="lin" valueType="num">
                                      <p:cBhvr>
                                        <p:cTn id="41" dur="1000" fill="hold"/>
                                        <p:tgtEl>
                                          <p:spTgt spid="2">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2" dur="1000"/>
                                        <p:tgtEl>
                                          <p:spTgt spid="2">
                                            <p:txEl>
                                              <p:pRg st="5" end="5"/>
                                            </p:txEl>
                                          </p:spTgt>
                                        </p:tgtEl>
                                      </p:cBhvr>
                                    </p:animEffect>
                                  </p:childTnLst>
                                </p:cTn>
                              </p:par>
                            </p:childTnLst>
                          </p:cTn>
                        </p:par>
                        <p:par>
                          <p:cTn id="43" fill="hold">
                            <p:stCondLst>
                              <p:cond delay="16500"/>
                            </p:stCondLst>
                            <p:childTnLst>
                              <p:par>
                                <p:cTn id="44" presetID="29" presetClass="entr" presetSubtype="0" fill="hold" grpId="0" nodeType="afterEffect">
                                  <p:stCondLst>
                                    <p:cond delay="1500"/>
                                  </p:stCondLst>
                                  <p:childTnLst>
                                    <p:set>
                                      <p:cBhvr>
                                        <p:cTn id="45" dur="1" fill="hold">
                                          <p:stCondLst>
                                            <p:cond delay="0"/>
                                          </p:stCondLst>
                                        </p:cTn>
                                        <p:tgtEl>
                                          <p:spTgt spid="2">
                                            <p:txEl>
                                              <p:pRg st="6" end="6"/>
                                            </p:txEl>
                                          </p:spTgt>
                                        </p:tgtEl>
                                        <p:attrNameLst>
                                          <p:attrName>style.visibility</p:attrName>
                                        </p:attrNameLst>
                                      </p:cBhvr>
                                      <p:to>
                                        <p:strVal val="visible"/>
                                      </p:to>
                                    </p:set>
                                    <p:anim calcmode="lin" valueType="num">
                                      <p:cBhvr>
                                        <p:cTn id="46" dur="1000" fill="hold"/>
                                        <p:tgtEl>
                                          <p:spTgt spid="2">
                                            <p:txEl>
                                              <p:pRg st="6" end="6"/>
                                            </p:txEl>
                                          </p:spTgt>
                                        </p:tgtEl>
                                        <p:attrNameLst>
                                          <p:attrName>ppt_x</p:attrName>
                                        </p:attrNameLst>
                                      </p:cBhvr>
                                      <p:tavLst>
                                        <p:tav tm="0">
                                          <p:val>
                                            <p:strVal val="#ppt_x-.2"/>
                                          </p:val>
                                        </p:tav>
                                        <p:tav tm="100000">
                                          <p:val>
                                            <p:strVal val="#ppt_x"/>
                                          </p:val>
                                        </p:tav>
                                      </p:tavLst>
                                    </p:anim>
                                    <p:anim calcmode="lin" valueType="num">
                                      <p:cBhvr>
                                        <p:cTn id="47" dur="1000" fill="hold"/>
                                        <p:tgtEl>
                                          <p:spTgt spid="2">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8" dur="1000"/>
                                        <p:tgtEl>
                                          <p:spTgt spid="2">
                                            <p:txEl>
                                              <p:pRg st="6" end="6"/>
                                            </p:txEl>
                                          </p:spTgt>
                                        </p:tgtEl>
                                      </p:cBhvr>
                                    </p:animEffect>
                                  </p:childTnLst>
                                </p:cTn>
                              </p:par>
                            </p:childTnLst>
                          </p:cTn>
                        </p:par>
                        <p:par>
                          <p:cTn id="49" fill="hold">
                            <p:stCondLst>
                              <p:cond delay="19000"/>
                            </p:stCondLst>
                            <p:childTnLst>
                              <p:par>
                                <p:cTn id="50" presetID="29" presetClass="entr" presetSubtype="0" fill="hold" grpId="0" nodeType="afterEffect">
                                  <p:stCondLst>
                                    <p:cond delay="0"/>
                                  </p:stCondLst>
                                  <p:childTnLst>
                                    <p:set>
                                      <p:cBhvr>
                                        <p:cTn id="51" dur="1" fill="hold">
                                          <p:stCondLst>
                                            <p:cond delay="0"/>
                                          </p:stCondLst>
                                        </p:cTn>
                                        <p:tgtEl>
                                          <p:spTgt spid="2">
                                            <p:txEl>
                                              <p:pRg st="7" end="7"/>
                                            </p:txEl>
                                          </p:spTgt>
                                        </p:tgtEl>
                                        <p:attrNameLst>
                                          <p:attrName>style.visibility</p:attrName>
                                        </p:attrNameLst>
                                      </p:cBhvr>
                                      <p:to>
                                        <p:strVal val="visible"/>
                                      </p:to>
                                    </p:set>
                                    <p:anim calcmode="lin" valueType="num">
                                      <p:cBhvr>
                                        <p:cTn id="52" dur="2000" fill="hold"/>
                                        <p:tgtEl>
                                          <p:spTgt spid="2">
                                            <p:txEl>
                                              <p:pRg st="7" end="7"/>
                                            </p:txEl>
                                          </p:spTgt>
                                        </p:tgtEl>
                                        <p:attrNameLst>
                                          <p:attrName>ppt_x</p:attrName>
                                        </p:attrNameLst>
                                      </p:cBhvr>
                                      <p:tavLst>
                                        <p:tav tm="0">
                                          <p:val>
                                            <p:strVal val="#ppt_x-.2"/>
                                          </p:val>
                                        </p:tav>
                                        <p:tav tm="100000">
                                          <p:val>
                                            <p:strVal val="#ppt_x"/>
                                          </p:val>
                                        </p:tav>
                                      </p:tavLst>
                                    </p:anim>
                                    <p:anim calcmode="lin" valueType="num">
                                      <p:cBhvr>
                                        <p:cTn id="53" dur="2000" fill="hold"/>
                                        <p:tgtEl>
                                          <p:spTgt spid="2">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4" dur="2000"/>
                                        <p:tgtEl>
                                          <p:spTgt spid="2">
                                            <p:txEl>
                                              <p:pRg st="7" end="7"/>
                                            </p:txEl>
                                          </p:spTgt>
                                        </p:tgtEl>
                                      </p:cBhvr>
                                    </p:animEffect>
                                  </p:childTnLst>
                                </p:cTn>
                              </p:par>
                            </p:childTnLst>
                          </p:cTn>
                        </p:par>
                        <p:par>
                          <p:cTn id="55" fill="hold">
                            <p:stCondLst>
                              <p:cond delay="21000"/>
                            </p:stCondLst>
                            <p:childTnLst>
                              <p:par>
                                <p:cTn id="56" presetID="29" presetClass="entr" presetSubtype="0" fill="hold" grpId="0" nodeType="afterEffect">
                                  <p:stCondLst>
                                    <p:cond delay="2000"/>
                                  </p:stCondLst>
                                  <p:childTnLst>
                                    <p:set>
                                      <p:cBhvr>
                                        <p:cTn id="57" dur="1" fill="hold">
                                          <p:stCondLst>
                                            <p:cond delay="0"/>
                                          </p:stCondLst>
                                        </p:cTn>
                                        <p:tgtEl>
                                          <p:spTgt spid="2">
                                            <p:txEl>
                                              <p:pRg st="8" end="8"/>
                                            </p:txEl>
                                          </p:spTgt>
                                        </p:tgtEl>
                                        <p:attrNameLst>
                                          <p:attrName>style.visibility</p:attrName>
                                        </p:attrNameLst>
                                      </p:cBhvr>
                                      <p:to>
                                        <p:strVal val="visible"/>
                                      </p:to>
                                    </p:set>
                                    <p:anim calcmode="lin" valueType="num">
                                      <p:cBhvr>
                                        <p:cTn id="58" dur="1000" fill="hold"/>
                                        <p:tgtEl>
                                          <p:spTgt spid="2">
                                            <p:txEl>
                                              <p:pRg st="8" end="8"/>
                                            </p:txEl>
                                          </p:spTgt>
                                        </p:tgtEl>
                                        <p:attrNameLst>
                                          <p:attrName>ppt_x</p:attrName>
                                        </p:attrNameLst>
                                      </p:cBhvr>
                                      <p:tavLst>
                                        <p:tav tm="0">
                                          <p:val>
                                            <p:strVal val="#ppt_x-.2"/>
                                          </p:val>
                                        </p:tav>
                                        <p:tav tm="100000">
                                          <p:val>
                                            <p:strVal val="#ppt_x"/>
                                          </p:val>
                                        </p:tav>
                                      </p:tavLst>
                                    </p:anim>
                                    <p:anim calcmode="lin" valueType="num">
                                      <p:cBhvr>
                                        <p:cTn id="59" dur="1000" fill="hold"/>
                                        <p:tgtEl>
                                          <p:spTgt spid="2">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60" dur="10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179512" y="188641"/>
            <a:ext cx="4316288" cy="3744415"/>
          </a:xfrm>
        </p:spPr>
        <p:style>
          <a:lnRef idx="2">
            <a:schemeClr val="accent1"/>
          </a:lnRef>
          <a:fillRef idx="1">
            <a:schemeClr val="lt1"/>
          </a:fillRef>
          <a:effectRef idx="0">
            <a:schemeClr val="accent1"/>
          </a:effectRef>
          <a:fontRef idx="minor">
            <a:schemeClr val="dk1"/>
          </a:fontRef>
        </p:style>
        <p:txBody>
          <a:bodyPr>
            <a:normAutofit fontScale="70000" lnSpcReduction="20000"/>
          </a:bodyPr>
          <a:lstStyle/>
          <a:p>
            <a:pPr marL="95250" indent="-95250" algn="ctr"/>
            <a:r>
              <a:rPr lang="en-GB" sz="3100" b="1" i="1" u="sng" dirty="0" smtClean="0">
                <a:latin typeface="Times New Roman" pitchFamily="18" charset="0"/>
                <a:cs typeface="Times New Roman" pitchFamily="18" charset="0"/>
              </a:rPr>
              <a:t>Note</a:t>
            </a:r>
            <a:r>
              <a:rPr lang="en-GB" sz="3100" b="1" u="sng" dirty="0" smtClean="0">
                <a:latin typeface="Times New Roman" pitchFamily="18" charset="0"/>
                <a:cs typeface="Times New Roman" pitchFamily="18" charset="0"/>
              </a:rPr>
              <a:t>:</a:t>
            </a:r>
            <a:endParaRPr lang="en-GB" sz="3100" u="sng" dirty="0" smtClean="0">
              <a:latin typeface="Times New Roman" pitchFamily="18" charset="0"/>
              <a:cs typeface="Times New Roman" pitchFamily="18" charset="0"/>
            </a:endParaRPr>
          </a:p>
          <a:p>
            <a:pPr marL="95250" indent="-95250"/>
            <a:r>
              <a:rPr lang="en-GB" b="1" dirty="0" smtClean="0">
                <a:latin typeface="Times New Roman" pitchFamily="18" charset="0"/>
                <a:cs typeface="Times New Roman" pitchFamily="18" charset="0"/>
              </a:rPr>
              <a:t>The PLB consists of a beacon and battery.</a:t>
            </a:r>
          </a:p>
          <a:p>
            <a:pPr marL="95250" indent="-95250"/>
            <a:r>
              <a:rPr lang="en-GB" b="1" dirty="0" smtClean="0">
                <a:latin typeface="Times New Roman" pitchFamily="18" charset="0"/>
                <a:cs typeface="Times New Roman" pitchFamily="18" charset="0"/>
              </a:rPr>
              <a:t>It transmits a 121.5 MHz and 243 MHz signal to facilitate the final approach of the search and rescue teams.</a:t>
            </a:r>
          </a:p>
          <a:p>
            <a:pPr marL="95250" indent="-95250"/>
            <a:r>
              <a:rPr lang="en-GB" b="1" dirty="0" smtClean="0">
                <a:latin typeface="Times New Roman" pitchFamily="18" charset="0"/>
                <a:cs typeface="Times New Roman" pitchFamily="18" charset="0"/>
              </a:rPr>
              <a:t>Excessive use of the transmit facility reduces the life of the battery and the ability of beacon to transmit, thus, it is recommended that the transmit facility is only used to respond to incoming messages or when a rescue team is seen or heard.</a:t>
            </a:r>
            <a:endParaRPr lang="en-GB" b="1" dirty="0">
              <a:latin typeface="Times New Roman" pitchFamily="18" charset="0"/>
              <a:cs typeface="Times New Roman" pitchFamily="18" charset="0"/>
            </a:endParaRPr>
          </a:p>
        </p:txBody>
      </p:sp>
      <p:sp>
        <p:nvSpPr>
          <p:cNvPr id="6" name="TextBox 5"/>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1</a:t>
            </a:r>
            <a:r>
              <a:rPr lang="en-US" sz="1400" dirty="0" smtClean="0">
                <a:latin typeface="Times New Roman" pitchFamily="18" charset="0"/>
                <a:cs typeface="Times New Roman" pitchFamily="18" charset="0"/>
              </a:rPr>
              <a:t>8</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7" name="Содержимое 1"/>
          <p:cNvSpPr>
            <a:spLocks noGrp="1"/>
          </p:cNvSpPr>
          <p:nvPr>
            <p:ph sz="half" idx="1"/>
          </p:nvPr>
        </p:nvSpPr>
        <p:spPr>
          <a:xfrm>
            <a:off x="4788024" y="3356992"/>
            <a:ext cx="3956248" cy="3024336"/>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95250" indent="-95250"/>
            <a:r>
              <a:rPr lang="uk-UA" sz="2000" b="1" i="1" dirty="0" smtClean="0">
                <a:latin typeface="Times New Roman" pitchFamily="18" charset="0"/>
                <a:cs typeface="Times New Roman" pitchFamily="18" charset="0"/>
              </a:rPr>
              <a:t>**</a:t>
            </a:r>
            <a:r>
              <a:rPr lang="en-GB" sz="2200" b="1" i="1" u="sng" dirty="0" smtClean="0">
                <a:latin typeface="Times New Roman" pitchFamily="18" charset="0"/>
                <a:cs typeface="Times New Roman" pitchFamily="18" charset="0"/>
              </a:rPr>
              <a:t>Technical characteristics:</a:t>
            </a:r>
            <a:endParaRPr lang="en-GB" sz="2200" u="sng" dirty="0" smtClean="0">
              <a:latin typeface="Times New Roman" pitchFamily="18" charset="0"/>
              <a:cs typeface="Times New Roman" pitchFamily="18" charset="0"/>
            </a:endParaRPr>
          </a:p>
          <a:p>
            <a:pPr marL="95250" lvl="0" indent="-95250"/>
            <a:r>
              <a:rPr lang="en-GB" sz="2000" dirty="0" err="1" smtClean="0">
                <a:latin typeface="Times New Roman" pitchFamily="18" charset="0"/>
                <a:cs typeface="Times New Roman" pitchFamily="18" charset="0"/>
              </a:rPr>
              <a:t>color</a:t>
            </a:r>
            <a:r>
              <a:rPr lang="en-GB" sz="2000" dirty="0" smtClean="0">
                <a:latin typeface="Times New Roman" pitchFamily="18" charset="0"/>
                <a:cs typeface="Times New Roman" pitchFamily="18" charset="0"/>
              </a:rPr>
              <a:t> – </a:t>
            </a:r>
            <a:r>
              <a:rPr lang="en-GB" sz="2200" b="1" dirty="0" smtClean="0">
                <a:latin typeface="Times New Roman" pitchFamily="18" charset="0"/>
                <a:cs typeface="Times New Roman" pitchFamily="18" charset="0"/>
              </a:rPr>
              <a:t>yellow;</a:t>
            </a:r>
          </a:p>
          <a:p>
            <a:pPr marL="95250" lvl="0" indent="-95250"/>
            <a:r>
              <a:rPr lang="en-GB" sz="2000" dirty="0" smtClean="0">
                <a:latin typeface="Times New Roman" pitchFamily="18" charset="0"/>
                <a:cs typeface="Times New Roman" pitchFamily="18" charset="0"/>
              </a:rPr>
              <a:t>frequencies –</a:t>
            </a:r>
            <a:r>
              <a:rPr lang="en-GB" sz="2200" b="1" dirty="0" smtClean="0">
                <a:latin typeface="Times New Roman" pitchFamily="18" charset="0"/>
                <a:cs typeface="Times New Roman" pitchFamily="18" charset="0"/>
              </a:rPr>
              <a:t>121.5 </a:t>
            </a:r>
            <a:r>
              <a:rPr lang="en-GB" sz="2200" b="1" dirty="0" err="1" smtClean="0">
                <a:latin typeface="Times New Roman" pitchFamily="18" charset="0"/>
                <a:cs typeface="Times New Roman" pitchFamily="18" charset="0"/>
              </a:rPr>
              <a:t>mhz</a:t>
            </a:r>
            <a:r>
              <a:rPr lang="en-GB" sz="2200" b="1" dirty="0" smtClean="0">
                <a:latin typeface="Times New Roman" pitchFamily="18" charset="0"/>
                <a:cs typeface="Times New Roman" pitchFamily="18" charset="0"/>
              </a:rPr>
              <a:t>, 243 </a:t>
            </a:r>
            <a:r>
              <a:rPr lang="en-GB" sz="2200" b="1" dirty="0" err="1" smtClean="0">
                <a:latin typeface="Times New Roman" pitchFamily="18" charset="0"/>
                <a:cs typeface="Times New Roman" pitchFamily="18" charset="0"/>
              </a:rPr>
              <a:t>mhz</a:t>
            </a:r>
            <a:r>
              <a:rPr lang="en-GB" sz="2200" b="1" dirty="0" smtClean="0">
                <a:latin typeface="Times New Roman" pitchFamily="18" charset="0"/>
                <a:cs typeface="Times New Roman" pitchFamily="18" charset="0"/>
              </a:rPr>
              <a:t>;</a:t>
            </a:r>
          </a:p>
          <a:p>
            <a:pPr marL="95250" lvl="0" indent="-95250"/>
            <a:r>
              <a:rPr lang="en-GB" sz="2000" dirty="0" smtClean="0">
                <a:latin typeface="Times New Roman" pitchFamily="18" charset="0"/>
                <a:cs typeface="Times New Roman" pitchFamily="18" charset="0"/>
              </a:rPr>
              <a:t>activation – </a:t>
            </a:r>
            <a:r>
              <a:rPr lang="en-GB" sz="2200" b="1" dirty="0" smtClean="0">
                <a:latin typeface="Times New Roman" pitchFamily="18" charset="0"/>
                <a:cs typeface="Times New Roman" pitchFamily="18" charset="0"/>
              </a:rPr>
              <a:t>manual;</a:t>
            </a:r>
          </a:p>
          <a:p>
            <a:pPr marL="95250" lvl="0" indent="-95250"/>
            <a:r>
              <a:rPr lang="en-GB" sz="2200" b="1" dirty="0" smtClean="0">
                <a:latin typeface="Times New Roman" pitchFamily="18" charset="0"/>
                <a:cs typeface="Times New Roman" pitchFamily="18" charset="0"/>
              </a:rPr>
              <a:t>speech facility;</a:t>
            </a:r>
          </a:p>
          <a:p>
            <a:pPr marL="95250" lvl="0" indent="-95250"/>
            <a:r>
              <a:rPr lang="en-GB" sz="2000" dirty="0" smtClean="0">
                <a:latin typeface="Times New Roman" pitchFamily="18" charset="0"/>
                <a:cs typeface="Times New Roman" pitchFamily="18" charset="0"/>
              </a:rPr>
              <a:t>autonomy – </a:t>
            </a:r>
            <a:r>
              <a:rPr lang="en-GB" sz="2200" b="1" dirty="0" smtClean="0">
                <a:latin typeface="Times New Roman" pitchFamily="18" charset="0"/>
                <a:cs typeface="Times New Roman" pitchFamily="18" charset="0"/>
              </a:rPr>
              <a:t>more then 48 hrs;</a:t>
            </a:r>
          </a:p>
          <a:p>
            <a:pPr marL="95250" lvl="0" indent="-95250"/>
            <a:r>
              <a:rPr lang="en-GB" sz="2000" dirty="0" smtClean="0">
                <a:latin typeface="Times New Roman" pitchFamily="18" charset="0"/>
                <a:cs typeface="Times New Roman" pitchFamily="18" charset="0"/>
              </a:rPr>
              <a:t>waterproof – </a:t>
            </a:r>
            <a:r>
              <a:rPr lang="en-GB" sz="2200" b="1" dirty="0" smtClean="0">
                <a:latin typeface="Times New Roman" pitchFamily="18" charset="0"/>
                <a:cs typeface="Times New Roman" pitchFamily="18" charset="0"/>
              </a:rPr>
              <a:t>10 m.</a:t>
            </a:r>
          </a:p>
        </p:txBody>
      </p:sp>
      <p:pic>
        <p:nvPicPr>
          <p:cNvPr id="8" name="Picture 4" descr="07092009096"/>
          <p:cNvPicPr>
            <a:picLocks noChangeAspect="1" noChangeArrowheads="1"/>
          </p:cNvPicPr>
          <p:nvPr/>
        </p:nvPicPr>
        <p:blipFill>
          <a:blip r:embed="rId3" cstate="print"/>
          <a:srcRect t="5098"/>
          <a:stretch>
            <a:fillRect/>
          </a:stretch>
        </p:blipFill>
        <p:spPr bwMode="auto">
          <a:xfrm>
            <a:off x="179512" y="4149080"/>
            <a:ext cx="4239844" cy="2708920"/>
          </a:xfrm>
          <a:prstGeom prst="rect">
            <a:avLst/>
          </a:prstGeom>
          <a:ln>
            <a:noFill/>
          </a:ln>
          <a:effectLst>
            <a:softEdge rad="112500"/>
          </a:effectLst>
        </p:spPr>
      </p:pic>
      <p:sp>
        <p:nvSpPr>
          <p:cNvPr id="645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64513" name="Picture 1" descr="07092009090"/>
          <p:cNvPicPr>
            <a:picLocks noChangeAspect="1" noChangeArrowheads="1"/>
          </p:cNvPicPr>
          <p:nvPr/>
        </p:nvPicPr>
        <p:blipFill>
          <a:blip r:embed="rId4" cstate="print"/>
          <a:srcRect t="7024"/>
          <a:stretch>
            <a:fillRect/>
          </a:stretch>
        </p:blipFill>
        <p:spPr bwMode="auto">
          <a:xfrm>
            <a:off x="4499992" y="282638"/>
            <a:ext cx="4599876" cy="3002345"/>
          </a:xfrm>
          <a:prstGeom prst="rect">
            <a:avLst/>
          </a:prstGeom>
          <a:ln>
            <a:noFill/>
          </a:ln>
          <a:effectLst>
            <a:softEdge rad="112500"/>
          </a:effectLst>
        </p:spPr>
      </p:pic>
      <p:cxnSp>
        <p:nvCxnSpPr>
          <p:cNvPr id="10" name="Прямая со стрелкой 9"/>
          <p:cNvCxnSpPr/>
          <p:nvPr/>
        </p:nvCxnSpPr>
        <p:spPr>
          <a:xfrm>
            <a:off x="4139952" y="836712"/>
            <a:ext cx="1080120" cy="504056"/>
          </a:xfrm>
          <a:prstGeom prst="straightConnector1">
            <a:avLst/>
          </a:prstGeom>
          <a:ln w="508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a:off x="4139952" y="1844824"/>
            <a:ext cx="2664296" cy="360040"/>
          </a:xfrm>
          <a:prstGeom prst="straightConnector1">
            <a:avLst/>
          </a:prstGeom>
          <a:ln w="508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wipe(left)">
                                      <p:cBhvr>
                                        <p:cTn id="7" dur="1000"/>
                                        <p:tgtEl>
                                          <p:spTgt spid="2">
                                            <p:bg/>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Effect transition="in" filter="wipe(left)">
                                      <p:cBhvr>
                                        <p:cTn id="10" dur="1000"/>
                                        <p:tgtEl>
                                          <p:spTgt spid="2">
                                            <p:txEl>
                                              <p:pRg st="0" end="0"/>
                                            </p:txEl>
                                          </p:spTgt>
                                        </p:tgtEl>
                                      </p:cBhvr>
                                    </p:animEffect>
                                  </p:childTnLst>
                                </p:cTn>
                              </p:par>
                            </p:childTnLst>
                          </p:cTn>
                        </p:par>
                        <p:par>
                          <p:cTn id="11" fill="hold">
                            <p:stCondLst>
                              <p:cond delay="1000"/>
                            </p:stCondLst>
                            <p:childTnLst>
                              <p:par>
                                <p:cTn id="12" presetID="22" presetClass="entr" presetSubtype="8" fill="hold" grpId="0" nodeType="afterEffect">
                                  <p:stCondLst>
                                    <p:cond delay="200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wipe(left)">
                                      <p:cBhvr>
                                        <p:cTn id="14" dur="1000"/>
                                        <p:tgtEl>
                                          <p:spTgt spid="2">
                                            <p:txEl>
                                              <p:pRg st="1" end="1"/>
                                            </p:txEl>
                                          </p:spTgt>
                                        </p:tgtEl>
                                      </p:cBhvr>
                                    </p:animEffect>
                                  </p:childTnLst>
                                </p:cTn>
                              </p:par>
                              <p:par>
                                <p:cTn id="15" presetID="8" presetClass="entr" presetSubtype="32" fill="hold" nodeType="withEffect">
                                  <p:stCondLst>
                                    <p:cond delay="2000"/>
                                  </p:stCondLst>
                                  <p:childTnLst>
                                    <p:set>
                                      <p:cBhvr>
                                        <p:cTn id="16" dur="1" fill="hold">
                                          <p:stCondLst>
                                            <p:cond delay="0"/>
                                          </p:stCondLst>
                                        </p:cTn>
                                        <p:tgtEl>
                                          <p:spTgt spid="64513"/>
                                        </p:tgtEl>
                                        <p:attrNameLst>
                                          <p:attrName>style.visibility</p:attrName>
                                        </p:attrNameLst>
                                      </p:cBhvr>
                                      <p:to>
                                        <p:strVal val="visible"/>
                                      </p:to>
                                    </p:set>
                                    <p:animEffect transition="in" filter="diamond(out)">
                                      <p:cBhvr>
                                        <p:cTn id="17" dur="3000"/>
                                        <p:tgtEl>
                                          <p:spTgt spid="64513"/>
                                        </p:tgtEl>
                                      </p:cBhvr>
                                    </p:animEffect>
                                  </p:childTnLst>
                                </p:cTn>
                              </p:par>
                            </p:childTnLst>
                          </p:cTn>
                        </p:par>
                        <p:par>
                          <p:cTn id="18" fill="hold">
                            <p:stCondLst>
                              <p:cond delay="6000"/>
                            </p:stCondLst>
                            <p:childTnLst>
                              <p:par>
                                <p:cTn id="19" presetID="22" presetClass="entr" presetSubtype="1" fill="hold" nodeType="afterEffect">
                                  <p:stCondLst>
                                    <p:cond delay="250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3000"/>
                                        <p:tgtEl>
                                          <p:spTgt spid="10"/>
                                        </p:tgtEl>
                                      </p:cBhvr>
                                    </p:animEffect>
                                  </p:childTnLst>
                                </p:cTn>
                              </p:par>
                            </p:childTnLst>
                          </p:cTn>
                        </p:par>
                        <p:par>
                          <p:cTn id="22" fill="hold">
                            <p:stCondLst>
                              <p:cond delay="11500"/>
                            </p:stCondLst>
                            <p:childTnLst>
                              <p:par>
                                <p:cTn id="23" presetID="22" presetClass="entr" presetSubtype="8" fill="hold" grpId="0" nodeType="afterEffect">
                                  <p:stCondLst>
                                    <p:cond delay="250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wipe(left)">
                                      <p:cBhvr>
                                        <p:cTn id="25" dur="1000"/>
                                        <p:tgtEl>
                                          <p:spTgt spid="2">
                                            <p:txEl>
                                              <p:pRg st="2" end="2"/>
                                            </p:txEl>
                                          </p:spTgt>
                                        </p:tgtEl>
                                      </p:cBhvr>
                                    </p:animEffect>
                                  </p:childTnLst>
                                </p:cTn>
                              </p:par>
                            </p:childTnLst>
                          </p:cTn>
                        </p:par>
                        <p:par>
                          <p:cTn id="26" fill="hold">
                            <p:stCondLst>
                              <p:cond delay="15000"/>
                            </p:stCondLst>
                            <p:childTnLst>
                              <p:par>
                                <p:cTn id="27" presetID="22" presetClass="entr" presetSubtype="1"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up)">
                                      <p:cBhvr>
                                        <p:cTn id="29" dur="3000"/>
                                        <p:tgtEl>
                                          <p:spTgt spid="11"/>
                                        </p:tgtEl>
                                      </p:cBhvr>
                                    </p:animEffect>
                                  </p:childTnLst>
                                </p:cTn>
                              </p:par>
                            </p:childTnLst>
                          </p:cTn>
                        </p:par>
                        <p:par>
                          <p:cTn id="30" fill="hold">
                            <p:stCondLst>
                              <p:cond delay="18000"/>
                            </p:stCondLst>
                            <p:childTnLst>
                              <p:par>
                                <p:cTn id="31" presetID="22" presetClass="entr" presetSubtype="8" fill="hold" grpId="0" nodeType="afterEffect">
                                  <p:stCondLst>
                                    <p:cond delay="3000"/>
                                  </p:stCondLst>
                                  <p:childTnLst>
                                    <p:set>
                                      <p:cBhvr>
                                        <p:cTn id="32" dur="1" fill="hold">
                                          <p:stCondLst>
                                            <p:cond delay="0"/>
                                          </p:stCondLst>
                                        </p:cTn>
                                        <p:tgtEl>
                                          <p:spTgt spid="2">
                                            <p:txEl>
                                              <p:pRg st="3" end="3"/>
                                            </p:txEl>
                                          </p:spTgt>
                                        </p:tgtEl>
                                        <p:attrNameLst>
                                          <p:attrName>style.visibility</p:attrName>
                                        </p:attrNameLst>
                                      </p:cBhvr>
                                      <p:to>
                                        <p:strVal val="visible"/>
                                      </p:to>
                                    </p:set>
                                    <p:animEffect transition="in" filter="wipe(left)">
                                      <p:cBhvr>
                                        <p:cTn id="33" dur="1000"/>
                                        <p:tgtEl>
                                          <p:spTgt spid="2">
                                            <p:txEl>
                                              <p:pRg st="3" end="3"/>
                                            </p:txEl>
                                          </p:spTgt>
                                        </p:tgtEl>
                                      </p:cBhvr>
                                    </p:animEffect>
                                  </p:childTnLst>
                                </p:cTn>
                              </p:par>
                            </p:childTnLst>
                          </p:cTn>
                        </p:par>
                        <p:par>
                          <p:cTn id="34" fill="hold">
                            <p:stCondLst>
                              <p:cond delay="22000"/>
                            </p:stCondLst>
                            <p:childTnLst>
                              <p:par>
                                <p:cTn id="35" presetID="8" presetClass="entr" presetSubtype="16"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diamond(in)">
                                      <p:cBhvr>
                                        <p:cTn id="37" dur="2000"/>
                                        <p:tgtEl>
                                          <p:spTgt spid="8"/>
                                        </p:tgtEl>
                                      </p:cBhvr>
                                    </p:animEffect>
                                  </p:childTnLst>
                                </p:cTn>
                              </p:par>
                            </p:childTnLst>
                          </p:cTn>
                        </p:par>
                        <p:par>
                          <p:cTn id="38" fill="hold">
                            <p:stCondLst>
                              <p:cond delay="24000"/>
                            </p:stCondLst>
                            <p:childTnLst>
                              <p:par>
                                <p:cTn id="39" presetID="22" presetClass="entr" presetSubtype="2" fill="hold" grpId="0" nodeType="afterEffect">
                                  <p:stCondLst>
                                    <p:cond delay="1500"/>
                                  </p:stCondLst>
                                  <p:childTnLst>
                                    <p:set>
                                      <p:cBhvr>
                                        <p:cTn id="40" dur="1" fill="hold">
                                          <p:stCondLst>
                                            <p:cond delay="0"/>
                                          </p:stCondLst>
                                        </p:cTn>
                                        <p:tgtEl>
                                          <p:spTgt spid="7">
                                            <p:bg/>
                                          </p:spTgt>
                                        </p:tgtEl>
                                        <p:attrNameLst>
                                          <p:attrName>style.visibility</p:attrName>
                                        </p:attrNameLst>
                                      </p:cBhvr>
                                      <p:to>
                                        <p:strVal val="visible"/>
                                      </p:to>
                                    </p:set>
                                    <p:animEffect transition="in" filter="wipe(right)">
                                      <p:cBhvr>
                                        <p:cTn id="41" dur="2000"/>
                                        <p:tgtEl>
                                          <p:spTgt spid="7">
                                            <p:bg/>
                                          </p:spTgt>
                                        </p:tgtEl>
                                      </p:cBhvr>
                                    </p:animEffect>
                                  </p:childTnLst>
                                </p:cTn>
                              </p:par>
                              <p:par>
                                <p:cTn id="42" presetID="22" presetClass="entr" presetSubtype="2" fill="hold" grpId="0" nodeType="withEffect">
                                  <p:stCondLst>
                                    <p:cond delay="1500"/>
                                  </p:stCondLst>
                                  <p:childTnLst>
                                    <p:set>
                                      <p:cBhvr>
                                        <p:cTn id="43" dur="1" fill="hold">
                                          <p:stCondLst>
                                            <p:cond delay="0"/>
                                          </p:stCondLst>
                                        </p:cTn>
                                        <p:tgtEl>
                                          <p:spTgt spid="7">
                                            <p:txEl>
                                              <p:pRg st="0" end="0"/>
                                            </p:txEl>
                                          </p:spTgt>
                                        </p:tgtEl>
                                        <p:attrNameLst>
                                          <p:attrName>style.visibility</p:attrName>
                                        </p:attrNameLst>
                                      </p:cBhvr>
                                      <p:to>
                                        <p:strVal val="visible"/>
                                      </p:to>
                                    </p:set>
                                    <p:animEffect transition="in" filter="wipe(right)">
                                      <p:cBhvr>
                                        <p:cTn id="44" dur="2000"/>
                                        <p:tgtEl>
                                          <p:spTgt spid="7">
                                            <p:txEl>
                                              <p:pRg st="0" end="0"/>
                                            </p:txEl>
                                          </p:spTgt>
                                        </p:tgtEl>
                                      </p:cBhvr>
                                    </p:animEffect>
                                  </p:childTnLst>
                                </p:cTn>
                              </p:par>
                            </p:childTnLst>
                          </p:cTn>
                        </p:par>
                        <p:par>
                          <p:cTn id="45" fill="hold">
                            <p:stCondLst>
                              <p:cond delay="27500"/>
                            </p:stCondLst>
                            <p:childTnLst>
                              <p:par>
                                <p:cTn id="46" presetID="22" presetClass="entr" presetSubtype="2" fill="hold" grpId="0" nodeType="afterEffect">
                                  <p:stCondLst>
                                    <p:cond delay="1500"/>
                                  </p:stCondLst>
                                  <p:childTnLst>
                                    <p:set>
                                      <p:cBhvr>
                                        <p:cTn id="47" dur="1" fill="hold">
                                          <p:stCondLst>
                                            <p:cond delay="0"/>
                                          </p:stCondLst>
                                        </p:cTn>
                                        <p:tgtEl>
                                          <p:spTgt spid="7">
                                            <p:txEl>
                                              <p:pRg st="1" end="1"/>
                                            </p:txEl>
                                          </p:spTgt>
                                        </p:tgtEl>
                                        <p:attrNameLst>
                                          <p:attrName>style.visibility</p:attrName>
                                        </p:attrNameLst>
                                      </p:cBhvr>
                                      <p:to>
                                        <p:strVal val="visible"/>
                                      </p:to>
                                    </p:set>
                                    <p:animEffect transition="in" filter="wipe(right)">
                                      <p:cBhvr>
                                        <p:cTn id="48" dur="2000"/>
                                        <p:tgtEl>
                                          <p:spTgt spid="7">
                                            <p:txEl>
                                              <p:pRg st="1" end="1"/>
                                            </p:txEl>
                                          </p:spTgt>
                                        </p:tgtEl>
                                      </p:cBhvr>
                                    </p:animEffect>
                                  </p:childTnLst>
                                </p:cTn>
                              </p:par>
                            </p:childTnLst>
                          </p:cTn>
                        </p:par>
                        <p:par>
                          <p:cTn id="49" fill="hold">
                            <p:stCondLst>
                              <p:cond delay="31000"/>
                            </p:stCondLst>
                            <p:childTnLst>
                              <p:par>
                                <p:cTn id="50" presetID="22" presetClass="entr" presetSubtype="2" fill="hold" grpId="0" nodeType="afterEffect">
                                  <p:stCondLst>
                                    <p:cond delay="2000"/>
                                  </p:stCondLst>
                                  <p:childTnLst>
                                    <p:set>
                                      <p:cBhvr>
                                        <p:cTn id="51" dur="1" fill="hold">
                                          <p:stCondLst>
                                            <p:cond delay="0"/>
                                          </p:stCondLst>
                                        </p:cTn>
                                        <p:tgtEl>
                                          <p:spTgt spid="7">
                                            <p:txEl>
                                              <p:pRg st="2" end="2"/>
                                            </p:txEl>
                                          </p:spTgt>
                                        </p:tgtEl>
                                        <p:attrNameLst>
                                          <p:attrName>style.visibility</p:attrName>
                                        </p:attrNameLst>
                                      </p:cBhvr>
                                      <p:to>
                                        <p:strVal val="visible"/>
                                      </p:to>
                                    </p:set>
                                    <p:animEffect transition="in" filter="wipe(right)">
                                      <p:cBhvr>
                                        <p:cTn id="52" dur="2000"/>
                                        <p:tgtEl>
                                          <p:spTgt spid="7">
                                            <p:txEl>
                                              <p:pRg st="2" end="2"/>
                                            </p:txEl>
                                          </p:spTgt>
                                        </p:tgtEl>
                                      </p:cBhvr>
                                    </p:animEffect>
                                  </p:childTnLst>
                                </p:cTn>
                              </p:par>
                            </p:childTnLst>
                          </p:cTn>
                        </p:par>
                        <p:par>
                          <p:cTn id="53" fill="hold">
                            <p:stCondLst>
                              <p:cond delay="35000"/>
                            </p:stCondLst>
                            <p:childTnLst>
                              <p:par>
                                <p:cTn id="54" presetID="22" presetClass="entr" presetSubtype="2" fill="hold" grpId="0" nodeType="afterEffect">
                                  <p:stCondLst>
                                    <p:cond delay="2000"/>
                                  </p:stCondLst>
                                  <p:childTnLst>
                                    <p:set>
                                      <p:cBhvr>
                                        <p:cTn id="55" dur="1" fill="hold">
                                          <p:stCondLst>
                                            <p:cond delay="0"/>
                                          </p:stCondLst>
                                        </p:cTn>
                                        <p:tgtEl>
                                          <p:spTgt spid="7">
                                            <p:txEl>
                                              <p:pRg st="3" end="3"/>
                                            </p:txEl>
                                          </p:spTgt>
                                        </p:tgtEl>
                                        <p:attrNameLst>
                                          <p:attrName>style.visibility</p:attrName>
                                        </p:attrNameLst>
                                      </p:cBhvr>
                                      <p:to>
                                        <p:strVal val="visible"/>
                                      </p:to>
                                    </p:set>
                                    <p:animEffect transition="in" filter="wipe(right)">
                                      <p:cBhvr>
                                        <p:cTn id="56" dur="2000"/>
                                        <p:tgtEl>
                                          <p:spTgt spid="7">
                                            <p:txEl>
                                              <p:pRg st="3" end="3"/>
                                            </p:txEl>
                                          </p:spTgt>
                                        </p:tgtEl>
                                      </p:cBhvr>
                                    </p:animEffect>
                                  </p:childTnLst>
                                </p:cTn>
                              </p:par>
                            </p:childTnLst>
                          </p:cTn>
                        </p:par>
                        <p:par>
                          <p:cTn id="57" fill="hold">
                            <p:stCondLst>
                              <p:cond delay="39000"/>
                            </p:stCondLst>
                            <p:childTnLst>
                              <p:par>
                                <p:cTn id="58" presetID="22" presetClass="entr" presetSubtype="2" fill="hold" grpId="0" nodeType="afterEffect">
                                  <p:stCondLst>
                                    <p:cond delay="2000"/>
                                  </p:stCondLst>
                                  <p:childTnLst>
                                    <p:set>
                                      <p:cBhvr>
                                        <p:cTn id="59" dur="1" fill="hold">
                                          <p:stCondLst>
                                            <p:cond delay="0"/>
                                          </p:stCondLst>
                                        </p:cTn>
                                        <p:tgtEl>
                                          <p:spTgt spid="7">
                                            <p:txEl>
                                              <p:pRg st="4" end="4"/>
                                            </p:txEl>
                                          </p:spTgt>
                                        </p:tgtEl>
                                        <p:attrNameLst>
                                          <p:attrName>style.visibility</p:attrName>
                                        </p:attrNameLst>
                                      </p:cBhvr>
                                      <p:to>
                                        <p:strVal val="visible"/>
                                      </p:to>
                                    </p:set>
                                    <p:animEffect transition="in" filter="wipe(right)">
                                      <p:cBhvr>
                                        <p:cTn id="60" dur="2000"/>
                                        <p:tgtEl>
                                          <p:spTgt spid="7">
                                            <p:txEl>
                                              <p:pRg st="4" end="4"/>
                                            </p:txEl>
                                          </p:spTgt>
                                        </p:tgtEl>
                                      </p:cBhvr>
                                    </p:animEffect>
                                  </p:childTnLst>
                                </p:cTn>
                              </p:par>
                            </p:childTnLst>
                          </p:cTn>
                        </p:par>
                        <p:par>
                          <p:cTn id="61" fill="hold">
                            <p:stCondLst>
                              <p:cond delay="43000"/>
                            </p:stCondLst>
                            <p:childTnLst>
                              <p:par>
                                <p:cTn id="62" presetID="22" presetClass="entr" presetSubtype="2" fill="hold" grpId="0" nodeType="afterEffect">
                                  <p:stCondLst>
                                    <p:cond delay="2000"/>
                                  </p:stCondLst>
                                  <p:childTnLst>
                                    <p:set>
                                      <p:cBhvr>
                                        <p:cTn id="63" dur="1" fill="hold">
                                          <p:stCondLst>
                                            <p:cond delay="0"/>
                                          </p:stCondLst>
                                        </p:cTn>
                                        <p:tgtEl>
                                          <p:spTgt spid="7">
                                            <p:txEl>
                                              <p:pRg st="5" end="5"/>
                                            </p:txEl>
                                          </p:spTgt>
                                        </p:tgtEl>
                                        <p:attrNameLst>
                                          <p:attrName>style.visibility</p:attrName>
                                        </p:attrNameLst>
                                      </p:cBhvr>
                                      <p:to>
                                        <p:strVal val="visible"/>
                                      </p:to>
                                    </p:set>
                                    <p:animEffect transition="in" filter="wipe(right)">
                                      <p:cBhvr>
                                        <p:cTn id="64" dur="2000"/>
                                        <p:tgtEl>
                                          <p:spTgt spid="7">
                                            <p:txEl>
                                              <p:pRg st="5" end="5"/>
                                            </p:txEl>
                                          </p:spTgt>
                                        </p:tgtEl>
                                      </p:cBhvr>
                                    </p:animEffect>
                                  </p:childTnLst>
                                </p:cTn>
                              </p:par>
                            </p:childTnLst>
                          </p:cTn>
                        </p:par>
                        <p:par>
                          <p:cTn id="65" fill="hold">
                            <p:stCondLst>
                              <p:cond delay="47000"/>
                            </p:stCondLst>
                            <p:childTnLst>
                              <p:par>
                                <p:cTn id="66" presetID="22" presetClass="entr" presetSubtype="2" fill="hold" grpId="0" nodeType="afterEffect">
                                  <p:stCondLst>
                                    <p:cond delay="2000"/>
                                  </p:stCondLst>
                                  <p:childTnLst>
                                    <p:set>
                                      <p:cBhvr>
                                        <p:cTn id="67" dur="1" fill="hold">
                                          <p:stCondLst>
                                            <p:cond delay="0"/>
                                          </p:stCondLst>
                                        </p:cTn>
                                        <p:tgtEl>
                                          <p:spTgt spid="7">
                                            <p:txEl>
                                              <p:pRg st="6" end="6"/>
                                            </p:txEl>
                                          </p:spTgt>
                                        </p:tgtEl>
                                        <p:attrNameLst>
                                          <p:attrName>style.visibility</p:attrName>
                                        </p:attrNameLst>
                                      </p:cBhvr>
                                      <p:to>
                                        <p:strVal val="visible"/>
                                      </p:to>
                                    </p:set>
                                    <p:animEffect transition="in" filter="wipe(right)">
                                      <p:cBhvr>
                                        <p:cTn id="68" dur="20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7"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5076056" y="1268760"/>
            <a:ext cx="3754760" cy="867551"/>
          </a:xfrm>
        </p:spPr>
        <p:style>
          <a:lnRef idx="2">
            <a:schemeClr val="accent1"/>
          </a:lnRef>
          <a:fillRef idx="1">
            <a:schemeClr val="lt1"/>
          </a:fillRef>
          <a:effectRef idx="0">
            <a:schemeClr val="accent1"/>
          </a:effectRef>
          <a:fontRef idx="minor">
            <a:schemeClr val="dk1"/>
          </a:fontRef>
        </p:style>
        <p:txBody>
          <a:bodyPr>
            <a:normAutofit/>
          </a:bodyPr>
          <a:lstStyle/>
          <a:p>
            <a:pPr marL="872490" lvl="3" indent="-95250"/>
            <a:r>
              <a:rPr lang="en-GB" sz="2200" b="1" i="1" u="sng" dirty="0" err="1" smtClean="0">
                <a:latin typeface="Times New Roman" pitchFamily="18" charset="0"/>
                <a:cs typeface="Times New Roman" pitchFamily="18" charset="0"/>
              </a:rPr>
              <a:t>Preflight</a:t>
            </a:r>
            <a:r>
              <a:rPr lang="en-GB" sz="2200" b="1" i="1" u="sng" dirty="0" smtClean="0">
                <a:latin typeface="Times New Roman" pitchFamily="18" charset="0"/>
                <a:cs typeface="Times New Roman" pitchFamily="18" charset="0"/>
              </a:rPr>
              <a:t> check:</a:t>
            </a:r>
          </a:p>
          <a:p>
            <a:pPr marL="95250" lvl="0" indent="-95250"/>
            <a:r>
              <a:rPr lang="en-US" sz="2000" b="1" dirty="0" smtClean="0">
                <a:latin typeface="Times New Roman" pitchFamily="18" charset="0"/>
                <a:cs typeface="Times New Roman" pitchFamily="18" charset="0"/>
              </a:rPr>
              <a:t>Available on board</a:t>
            </a:r>
            <a:r>
              <a:rPr lang="ru-RU" sz="2000" b="1" dirty="0" smtClean="0">
                <a:latin typeface="Times New Roman" pitchFamily="18" charset="0"/>
                <a:cs typeface="Times New Roman" pitchFamily="18" charset="0"/>
              </a:rPr>
              <a:t>;</a:t>
            </a:r>
            <a:endParaRPr lang="ru-RU" sz="2000" b="1" i="1" dirty="0" smtClean="0">
              <a:latin typeface="Times New Roman" pitchFamily="18" charset="0"/>
              <a:cs typeface="Times New Roman" pitchFamily="18" charset="0"/>
            </a:endParaRPr>
          </a:p>
        </p:txBody>
      </p:sp>
      <p:sp>
        <p:nvSpPr>
          <p:cNvPr id="3" name="Содержимое 2"/>
          <p:cNvSpPr>
            <a:spLocks noGrp="1"/>
          </p:cNvSpPr>
          <p:nvPr>
            <p:ph sz="half" idx="2"/>
          </p:nvPr>
        </p:nvSpPr>
        <p:spPr>
          <a:xfrm>
            <a:off x="251520" y="1196752"/>
            <a:ext cx="3672408" cy="2664296"/>
          </a:xfrm>
        </p:spPr>
        <p:style>
          <a:lnRef idx="2">
            <a:schemeClr val="accent5"/>
          </a:lnRef>
          <a:fillRef idx="1">
            <a:schemeClr val="lt1"/>
          </a:fillRef>
          <a:effectRef idx="0">
            <a:schemeClr val="accent5"/>
          </a:effectRef>
          <a:fontRef idx="minor">
            <a:schemeClr val="dk1"/>
          </a:fontRef>
        </p:style>
        <p:txBody>
          <a:bodyPr>
            <a:normAutofit/>
          </a:bodyPr>
          <a:lstStyle/>
          <a:p>
            <a:pPr marL="95250" indent="-95250" algn="ctr"/>
            <a:r>
              <a:rPr lang="en-GB" sz="2200" b="1" i="1" u="sng" dirty="0" smtClean="0">
                <a:latin typeface="Times New Roman" pitchFamily="18" charset="0"/>
                <a:cs typeface="Times New Roman" pitchFamily="18" charset="0"/>
              </a:rPr>
              <a:t>Technical characteristics</a:t>
            </a:r>
            <a:r>
              <a:rPr lang="en-GB" sz="2200" b="1" u="sng" dirty="0" smtClean="0">
                <a:latin typeface="Times New Roman" pitchFamily="18" charset="0"/>
                <a:cs typeface="Times New Roman" pitchFamily="18" charset="0"/>
              </a:rPr>
              <a:t>:</a:t>
            </a:r>
            <a:endParaRPr lang="en-GB" sz="2200" u="sng" dirty="0" smtClean="0">
              <a:latin typeface="Times New Roman" pitchFamily="18" charset="0"/>
              <a:cs typeface="Times New Roman" pitchFamily="18" charset="0"/>
            </a:endParaRPr>
          </a:p>
          <a:p>
            <a:pPr marL="95250" lvl="0" indent="-95250"/>
            <a:r>
              <a:rPr lang="en-GB" sz="2000" dirty="0" err="1" smtClean="0">
                <a:latin typeface="Times New Roman" pitchFamily="18" charset="0"/>
                <a:cs typeface="Times New Roman" pitchFamily="18" charset="0"/>
              </a:rPr>
              <a:t>color</a:t>
            </a:r>
            <a:r>
              <a:rPr lang="en-GB" sz="2000" dirty="0" smtClean="0">
                <a:latin typeface="Times New Roman" pitchFamily="18" charset="0"/>
                <a:cs typeface="Times New Roman" pitchFamily="18" charset="0"/>
              </a:rPr>
              <a:t> – </a:t>
            </a:r>
            <a:r>
              <a:rPr lang="en-GB" sz="2200" b="1" dirty="0" smtClean="0">
                <a:latin typeface="Times New Roman" pitchFamily="18" charset="0"/>
                <a:cs typeface="Times New Roman" pitchFamily="18" charset="0"/>
              </a:rPr>
              <a:t>red;</a:t>
            </a:r>
          </a:p>
          <a:p>
            <a:pPr marL="95250" lvl="0" indent="-95250"/>
            <a:r>
              <a:rPr lang="en-GB" sz="2000" dirty="0" smtClean="0">
                <a:latin typeface="Times New Roman" pitchFamily="18" charset="0"/>
                <a:cs typeface="Times New Roman" pitchFamily="18" charset="0"/>
              </a:rPr>
              <a:t>frequencies – </a:t>
            </a:r>
            <a:r>
              <a:rPr lang="en-GB" sz="2200" b="1" dirty="0" smtClean="0">
                <a:latin typeface="Times New Roman" pitchFamily="18" charset="0"/>
                <a:cs typeface="Times New Roman" pitchFamily="18" charset="0"/>
              </a:rPr>
              <a:t>406.25 </a:t>
            </a:r>
            <a:r>
              <a:rPr lang="en-GB" sz="2200" b="1" dirty="0" err="1" smtClean="0">
                <a:latin typeface="Times New Roman" pitchFamily="18" charset="0"/>
                <a:cs typeface="Times New Roman" pitchFamily="18" charset="0"/>
              </a:rPr>
              <a:t>mhz</a:t>
            </a:r>
            <a:r>
              <a:rPr lang="en-GB" sz="2200" b="1" dirty="0" smtClean="0">
                <a:latin typeface="Times New Roman" pitchFamily="18" charset="0"/>
                <a:cs typeface="Times New Roman" pitchFamily="18" charset="0"/>
              </a:rPr>
              <a:t>, 121.5 </a:t>
            </a:r>
            <a:r>
              <a:rPr lang="en-GB" sz="2200" b="1" dirty="0" err="1" smtClean="0">
                <a:latin typeface="Times New Roman" pitchFamily="18" charset="0"/>
                <a:cs typeface="Times New Roman" pitchFamily="18" charset="0"/>
              </a:rPr>
              <a:t>mhz</a:t>
            </a:r>
            <a:r>
              <a:rPr lang="en-GB" sz="2200" b="1" dirty="0" smtClean="0">
                <a:latin typeface="Times New Roman" pitchFamily="18" charset="0"/>
                <a:cs typeface="Times New Roman" pitchFamily="18" charset="0"/>
              </a:rPr>
              <a:t>,</a:t>
            </a:r>
          </a:p>
          <a:p>
            <a:pPr marL="95250" lvl="0" indent="-95250"/>
            <a:r>
              <a:rPr lang="en-GB" sz="2000" dirty="0" smtClean="0">
                <a:latin typeface="Times New Roman" pitchFamily="18" charset="0"/>
                <a:cs typeface="Times New Roman" pitchFamily="18" charset="0"/>
              </a:rPr>
              <a:t> activation – </a:t>
            </a:r>
            <a:r>
              <a:rPr lang="en-GB" sz="2200" b="1" dirty="0" smtClean="0">
                <a:latin typeface="Times New Roman" pitchFamily="18" charset="0"/>
                <a:cs typeface="Times New Roman" pitchFamily="18" charset="0"/>
              </a:rPr>
              <a:t>manual;</a:t>
            </a:r>
          </a:p>
          <a:p>
            <a:pPr marL="95250" lvl="0" indent="-95250"/>
            <a:r>
              <a:rPr lang="en-GB" sz="2000" dirty="0" smtClean="0">
                <a:latin typeface="Times New Roman" pitchFamily="18" charset="0"/>
                <a:cs typeface="Times New Roman" pitchFamily="18" charset="0"/>
              </a:rPr>
              <a:t>autonomy – </a:t>
            </a:r>
            <a:r>
              <a:rPr lang="en-GB" sz="2200" b="1" dirty="0" smtClean="0">
                <a:latin typeface="Times New Roman" pitchFamily="18" charset="0"/>
                <a:cs typeface="Times New Roman" pitchFamily="18" charset="0"/>
              </a:rPr>
              <a:t>more then 48 hrs;</a:t>
            </a:r>
          </a:p>
        </p:txBody>
      </p:sp>
      <p:sp>
        <p:nvSpPr>
          <p:cNvPr id="4" name="Заголовок 3"/>
          <p:cNvSpPr>
            <a:spLocks noGrp="1"/>
          </p:cNvSpPr>
          <p:nvPr>
            <p:ph type="title"/>
          </p:nvPr>
        </p:nvSpPr>
        <p:spPr>
          <a:xfrm>
            <a:off x="395536" y="332656"/>
            <a:ext cx="8389440" cy="864096"/>
          </a:xfrm>
          <a:solidFill>
            <a:schemeClr val="accent1">
              <a:lumMod val="40000"/>
              <a:lumOff val="60000"/>
            </a:schemeClr>
          </a:solidFill>
          <a:effectLst>
            <a:softEdge rad="317500"/>
          </a:effectLst>
        </p:spPr>
        <p:txBody>
          <a:bodyPr>
            <a:normAutofit/>
          </a:bodyPr>
          <a:lstStyle/>
          <a:p>
            <a:pPr algn="ctr"/>
            <a:r>
              <a:rPr lang="en-US" sz="2800" dirty="0" smtClean="0">
                <a:latin typeface="Times New Roman" pitchFamily="18" charset="0"/>
                <a:cs typeface="Times New Roman" pitchFamily="18" charset="0"/>
              </a:rPr>
              <a:t>* </a:t>
            </a:r>
            <a:r>
              <a:rPr lang="uk-UA" sz="2800" dirty="0" err="1" smtClean="0"/>
              <a:t>Emergency</a:t>
            </a:r>
            <a:r>
              <a:rPr lang="uk-UA" sz="2800" dirty="0" smtClean="0"/>
              <a:t> </a:t>
            </a:r>
            <a:r>
              <a:rPr lang="uk-UA" sz="2800" dirty="0" err="1" smtClean="0"/>
              <a:t>radio</a:t>
            </a:r>
            <a:r>
              <a:rPr lang="uk-UA" sz="2800" dirty="0" smtClean="0"/>
              <a:t> </a:t>
            </a:r>
            <a:r>
              <a:rPr lang="uk-UA" sz="2800" dirty="0" err="1" smtClean="0"/>
              <a:t>beacon</a:t>
            </a:r>
            <a:r>
              <a:rPr lang="uk-UA" sz="2800" dirty="0" smtClean="0"/>
              <a:t> APM-406 </a:t>
            </a:r>
            <a:r>
              <a:rPr lang="ru-RU" sz="2800" dirty="0" smtClean="0"/>
              <a:t>АС</a:t>
            </a:r>
            <a:r>
              <a:rPr lang="uk-UA" sz="2800" dirty="0" smtClean="0"/>
              <a:t>1</a:t>
            </a:r>
            <a:endParaRPr lang="ru-RU" sz="2800" dirty="0">
              <a:latin typeface="Times New Roman" pitchFamily="18" charset="0"/>
              <a:cs typeface="Times New Roman" pitchFamily="18" charset="0"/>
            </a:endParaRPr>
          </a:p>
        </p:txBody>
      </p:sp>
      <p:sp>
        <p:nvSpPr>
          <p:cNvPr id="460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6081" name="Picture 1" descr="07092009099"/>
          <p:cNvPicPr>
            <a:picLocks noChangeAspect="1" noChangeArrowheads="1"/>
          </p:cNvPicPr>
          <p:nvPr/>
        </p:nvPicPr>
        <p:blipFill>
          <a:blip r:embed="rId3" cstate="print"/>
          <a:srcRect r="12016" b="16695"/>
          <a:stretch>
            <a:fillRect/>
          </a:stretch>
        </p:blipFill>
        <p:spPr bwMode="auto">
          <a:xfrm>
            <a:off x="3865837" y="2924944"/>
            <a:ext cx="5278163" cy="3744416"/>
          </a:xfrm>
          <a:prstGeom prst="rect">
            <a:avLst/>
          </a:prstGeom>
          <a:ln>
            <a:noFill/>
          </a:ln>
          <a:effectLst>
            <a:softEdge rad="112500"/>
          </a:effectLst>
        </p:spPr>
      </p:pic>
      <p:sp>
        <p:nvSpPr>
          <p:cNvPr id="7" name="TextBox 6"/>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1</a:t>
            </a:r>
            <a:r>
              <a:rPr lang="en-US" sz="1400" dirty="0" smtClean="0">
                <a:latin typeface="Times New Roman" pitchFamily="18" charset="0"/>
                <a:cs typeface="Times New Roman" pitchFamily="18" charset="0"/>
              </a:rPr>
              <a:t>9</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par>
                          <p:cTn id="10" fill="hold">
                            <p:stCondLst>
                              <p:cond delay="2000"/>
                            </p:stCondLst>
                            <p:childTnLst>
                              <p:par>
                                <p:cTn id="11" presetID="9" presetClass="entr" presetSubtype="0" fill="hold" nodeType="afterEffect">
                                  <p:stCondLst>
                                    <p:cond delay="0"/>
                                  </p:stCondLst>
                                  <p:childTnLst>
                                    <p:set>
                                      <p:cBhvr>
                                        <p:cTn id="12" dur="1" fill="hold">
                                          <p:stCondLst>
                                            <p:cond delay="0"/>
                                          </p:stCondLst>
                                        </p:cTn>
                                        <p:tgtEl>
                                          <p:spTgt spid="46081"/>
                                        </p:tgtEl>
                                        <p:attrNameLst>
                                          <p:attrName>style.visibility</p:attrName>
                                        </p:attrNameLst>
                                      </p:cBhvr>
                                      <p:to>
                                        <p:strVal val="visible"/>
                                      </p:to>
                                    </p:set>
                                    <p:animEffect transition="in" filter="dissolve">
                                      <p:cBhvr>
                                        <p:cTn id="13" dur="3000"/>
                                        <p:tgtEl>
                                          <p:spTgt spid="46081"/>
                                        </p:tgtEl>
                                      </p:cBhvr>
                                    </p:animEffect>
                                  </p:childTnLst>
                                </p:cTn>
                              </p:par>
                            </p:childTnLst>
                          </p:cTn>
                        </p:par>
                        <p:par>
                          <p:cTn id="14" fill="hold">
                            <p:stCondLst>
                              <p:cond delay="5000"/>
                            </p:stCondLst>
                            <p:childTnLst>
                              <p:par>
                                <p:cTn id="15" presetID="22" presetClass="entr" presetSubtype="8" fill="hold" grpId="0" nodeType="afterEffect">
                                  <p:stCondLst>
                                    <p:cond delay="0"/>
                                  </p:stCondLst>
                                  <p:childTnLst>
                                    <p:set>
                                      <p:cBhvr>
                                        <p:cTn id="16" dur="1" fill="hold">
                                          <p:stCondLst>
                                            <p:cond delay="0"/>
                                          </p:stCondLst>
                                        </p:cTn>
                                        <p:tgtEl>
                                          <p:spTgt spid="2">
                                            <p:bg/>
                                          </p:spTgt>
                                        </p:tgtEl>
                                        <p:attrNameLst>
                                          <p:attrName>style.visibility</p:attrName>
                                        </p:attrNameLst>
                                      </p:cBhvr>
                                      <p:to>
                                        <p:strVal val="visible"/>
                                      </p:to>
                                    </p:set>
                                    <p:animEffect transition="in" filter="wipe(left)">
                                      <p:cBhvr>
                                        <p:cTn id="17" dur="1000"/>
                                        <p:tgtEl>
                                          <p:spTgt spid="2">
                                            <p:bg/>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Effect transition="in" filter="wipe(left)">
                                      <p:cBhvr>
                                        <p:cTn id="20" dur="1000"/>
                                        <p:tgtEl>
                                          <p:spTgt spid="2">
                                            <p:txEl>
                                              <p:pRg st="0" end="0"/>
                                            </p:txEl>
                                          </p:spTgt>
                                        </p:tgtEl>
                                      </p:cBhvr>
                                    </p:animEffect>
                                  </p:childTnLst>
                                </p:cTn>
                              </p:par>
                            </p:childTnLst>
                          </p:cTn>
                        </p:par>
                        <p:par>
                          <p:cTn id="21" fill="hold">
                            <p:stCondLst>
                              <p:cond delay="6000"/>
                            </p:stCondLst>
                            <p:childTnLst>
                              <p:par>
                                <p:cTn id="22" presetID="22" presetClass="entr" presetSubtype="8" fill="hold" grpId="0" nodeType="after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wipe(left)">
                                      <p:cBhvr>
                                        <p:cTn id="24" dur="1000"/>
                                        <p:tgtEl>
                                          <p:spTgt spid="2">
                                            <p:txEl>
                                              <p:pRg st="1" end="1"/>
                                            </p:txEl>
                                          </p:spTgt>
                                        </p:tgtEl>
                                      </p:cBhvr>
                                    </p:animEffect>
                                  </p:childTnLst>
                                </p:cTn>
                              </p:par>
                            </p:childTnLst>
                          </p:cTn>
                        </p:par>
                        <p:par>
                          <p:cTn id="25" fill="hold">
                            <p:stCondLst>
                              <p:cond delay="7000"/>
                            </p:stCondLst>
                            <p:childTnLst>
                              <p:par>
                                <p:cTn id="26" presetID="18" presetClass="entr" presetSubtype="3" fill="hold" grpId="0" nodeType="afterEffect">
                                  <p:stCondLst>
                                    <p:cond delay="0"/>
                                  </p:stCondLst>
                                  <p:childTnLst>
                                    <p:set>
                                      <p:cBhvr>
                                        <p:cTn id="27" dur="1" fill="hold">
                                          <p:stCondLst>
                                            <p:cond delay="0"/>
                                          </p:stCondLst>
                                        </p:cTn>
                                        <p:tgtEl>
                                          <p:spTgt spid="3">
                                            <p:bg/>
                                          </p:spTgt>
                                        </p:tgtEl>
                                        <p:attrNameLst>
                                          <p:attrName>style.visibility</p:attrName>
                                        </p:attrNameLst>
                                      </p:cBhvr>
                                      <p:to>
                                        <p:strVal val="visible"/>
                                      </p:to>
                                    </p:set>
                                    <p:animEffect transition="in" filter="strips(upRight)">
                                      <p:cBhvr>
                                        <p:cTn id="28" dur="1000"/>
                                        <p:tgtEl>
                                          <p:spTgt spid="3">
                                            <p:bg/>
                                          </p:spTgt>
                                        </p:tgtEl>
                                      </p:cBhvr>
                                    </p:animEffect>
                                  </p:childTnLst>
                                </p:cTn>
                              </p:par>
                            </p:childTnLst>
                          </p:cTn>
                        </p:par>
                        <p:par>
                          <p:cTn id="29" fill="hold">
                            <p:stCondLst>
                              <p:cond delay="8000"/>
                            </p:stCondLst>
                            <p:childTnLst>
                              <p:par>
                                <p:cTn id="30" presetID="18" presetClass="entr" presetSubtype="3" fill="hold" grpId="0" nodeType="after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strips(upRight)">
                                      <p:cBhvr>
                                        <p:cTn id="32" dur="1000"/>
                                        <p:tgtEl>
                                          <p:spTgt spid="3">
                                            <p:txEl>
                                              <p:pRg st="0" end="0"/>
                                            </p:txEl>
                                          </p:spTgt>
                                        </p:tgtEl>
                                      </p:cBhvr>
                                    </p:animEffect>
                                  </p:childTnLst>
                                </p:cTn>
                              </p:par>
                            </p:childTnLst>
                          </p:cTn>
                        </p:par>
                        <p:par>
                          <p:cTn id="33" fill="hold">
                            <p:stCondLst>
                              <p:cond delay="9000"/>
                            </p:stCondLst>
                            <p:childTnLst>
                              <p:par>
                                <p:cTn id="34" presetID="18" presetClass="entr" presetSubtype="3" fill="hold" grpId="0" nodeType="after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strips(upRight)">
                                      <p:cBhvr>
                                        <p:cTn id="36" dur="1000"/>
                                        <p:tgtEl>
                                          <p:spTgt spid="3">
                                            <p:txEl>
                                              <p:pRg st="1" end="1"/>
                                            </p:txEl>
                                          </p:spTgt>
                                        </p:tgtEl>
                                      </p:cBhvr>
                                    </p:animEffect>
                                  </p:childTnLst>
                                </p:cTn>
                              </p:par>
                            </p:childTnLst>
                          </p:cTn>
                        </p:par>
                        <p:par>
                          <p:cTn id="37" fill="hold">
                            <p:stCondLst>
                              <p:cond delay="10000"/>
                            </p:stCondLst>
                            <p:childTnLst>
                              <p:par>
                                <p:cTn id="38" presetID="18" presetClass="entr" presetSubtype="3" fill="hold" grpId="0" nodeType="after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strips(upRight)">
                                      <p:cBhvr>
                                        <p:cTn id="40" dur="1000"/>
                                        <p:tgtEl>
                                          <p:spTgt spid="3">
                                            <p:txEl>
                                              <p:pRg st="2" end="2"/>
                                            </p:txEl>
                                          </p:spTgt>
                                        </p:tgtEl>
                                      </p:cBhvr>
                                    </p:animEffect>
                                  </p:childTnLst>
                                </p:cTn>
                              </p:par>
                            </p:childTnLst>
                          </p:cTn>
                        </p:par>
                        <p:par>
                          <p:cTn id="41" fill="hold">
                            <p:stCondLst>
                              <p:cond delay="11000"/>
                            </p:stCondLst>
                            <p:childTnLst>
                              <p:par>
                                <p:cTn id="42" presetID="18" presetClass="entr" presetSubtype="3" fill="hold" grpId="0" nodeType="after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Effect transition="in" filter="strips(upRight)">
                                      <p:cBhvr>
                                        <p:cTn id="44" dur="1000"/>
                                        <p:tgtEl>
                                          <p:spTgt spid="3">
                                            <p:txEl>
                                              <p:pRg st="3" end="3"/>
                                            </p:txEl>
                                          </p:spTgt>
                                        </p:tgtEl>
                                      </p:cBhvr>
                                    </p:animEffect>
                                  </p:childTnLst>
                                </p:cTn>
                              </p:par>
                            </p:childTnLst>
                          </p:cTn>
                        </p:par>
                        <p:par>
                          <p:cTn id="45" fill="hold">
                            <p:stCondLst>
                              <p:cond delay="12000"/>
                            </p:stCondLst>
                            <p:childTnLst>
                              <p:par>
                                <p:cTn id="46" presetID="22" presetClass="entr" presetSubtype="4" fill="hold" grpId="1" nodeType="afterEffect">
                                  <p:stCondLst>
                                    <p:cond delay="0"/>
                                  </p:stCondLst>
                                  <p:childTnLst>
                                    <p:set>
                                      <p:cBhvr>
                                        <p:cTn id="47" dur="1" fill="hold">
                                          <p:stCondLst>
                                            <p:cond delay="0"/>
                                          </p:stCondLst>
                                        </p:cTn>
                                        <p:tgtEl>
                                          <p:spTgt spid="3">
                                            <p:bg/>
                                          </p:spTgt>
                                        </p:tgtEl>
                                        <p:attrNameLst>
                                          <p:attrName>style.visibility</p:attrName>
                                        </p:attrNameLst>
                                      </p:cBhvr>
                                      <p:to>
                                        <p:strVal val="visible"/>
                                      </p:to>
                                    </p:set>
                                    <p:animEffect transition="in" filter="wipe(down)">
                                      <p:cBhvr>
                                        <p:cTn id="48" dur="500"/>
                                        <p:tgtEl>
                                          <p:spTgt spid="3">
                                            <p:bg/>
                                          </p:spTgt>
                                        </p:tgtEl>
                                      </p:cBhvr>
                                    </p:animEffect>
                                  </p:childTnLst>
                                </p:cTn>
                              </p:par>
                            </p:childTnLst>
                          </p:cTn>
                        </p:par>
                        <p:par>
                          <p:cTn id="49" fill="hold">
                            <p:stCondLst>
                              <p:cond delay="12500"/>
                            </p:stCondLst>
                            <p:childTnLst>
                              <p:par>
                                <p:cTn id="50" presetID="22" presetClass="entr" presetSubtype="4" fill="hold" grpId="1" nodeType="afterEffect">
                                  <p:stCondLst>
                                    <p:cond delay="0"/>
                                  </p:stCondLst>
                                  <p:childTnLst>
                                    <p:set>
                                      <p:cBhvr>
                                        <p:cTn id="51" dur="1" fill="hold">
                                          <p:stCondLst>
                                            <p:cond delay="0"/>
                                          </p:stCondLst>
                                        </p:cTn>
                                        <p:tgtEl>
                                          <p:spTgt spid="3">
                                            <p:txEl>
                                              <p:pRg st="0" end="0"/>
                                            </p:txEl>
                                          </p:spTgt>
                                        </p:tgtEl>
                                        <p:attrNameLst>
                                          <p:attrName>style.visibility</p:attrName>
                                        </p:attrNameLst>
                                      </p:cBhvr>
                                      <p:to>
                                        <p:strVal val="visible"/>
                                      </p:to>
                                    </p:set>
                                    <p:animEffect transition="in" filter="wipe(down)">
                                      <p:cBhvr>
                                        <p:cTn id="52" dur="500"/>
                                        <p:tgtEl>
                                          <p:spTgt spid="3">
                                            <p:txEl>
                                              <p:pRg st="0" end="0"/>
                                            </p:txEl>
                                          </p:spTgt>
                                        </p:tgtEl>
                                      </p:cBhvr>
                                    </p:animEffect>
                                  </p:childTnLst>
                                </p:cTn>
                              </p:par>
                            </p:childTnLst>
                          </p:cTn>
                        </p:par>
                        <p:par>
                          <p:cTn id="53" fill="hold">
                            <p:stCondLst>
                              <p:cond delay="13000"/>
                            </p:stCondLst>
                            <p:childTnLst>
                              <p:par>
                                <p:cTn id="54" presetID="22" presetClass="entr" presetSubtype="4" fill="hold" grpId="1" nodeType="afterEffect">
                                  <p:stCondLst>
                                    <p:cond delay="0"/>
                                  </p:stCondLst>
                                  <p:childTnLst>
                                    <p:set>
                                      <p:cBhvr>
                                        <p:cTn id="55" dur="1" fill="hold">
                                          <p:stCondLst>
                                            <p:cond delay="0"/>
                                          </p:stCondLst>
                                        </p:cTn>
                                        <p:tgtEl>
                                          <p:spTgt spid="3">
                                            <p:txEl>
                                              <p:pRg st="1" end="1"/>
                                            </p:txEl>
                                          </p:spTgt>
                                        </p:tgtEl>
                                        <p:attrNameLst>
                                          <p:attrName>style.visibility</p:attrName>
                                        </p:attrNameLst>
                                      </p:cBhvr>
                                      <p:to>
                                        <p:strVal val="visible"/>
                                      </p:to>
                                    </p:set>
                                    <p:animEffect transition="in" filter="wipe(down)">
                                      <p:cBhvr>
                                        <p:cTn id="56" dur="500"/>
                                        <p:tgtEl>
                                          <p:spTgt spid="3">
                                            <p:txEl>
                                              <p:pRg st="1" end="1"/>
                                            </p:txEl>
                                          </p:spTgt>
                                        </p:tgtEl>
                                      </p:cBhvr>
                                    </p:animEffect>
                                  </p:childTnLst>
                                </p:cTn>
                              </p:par>
                            </p:childTnLst>
                          </p:cTn>
                        </p:par>
                        <p:par>
                          <p:cTn id="57" fill="hold">
                            <p:stCondLst>
                              <p:cond delay="13500"/>
                            </p:stCondLst>
                            <p:childTnLst>
                              <p:par>
                                <p:cTn id="58" presetID="22" presetClass="entr" presetSubtype="4" fill="hold" grpId="1" nodeType="afterEffect">
                                  <p:stCondLst>
                                    <p:cond delay="0"/>
                                  </p:stCondLst>
                                  <p:childTnLst>
                                    <p:set>
                                      <p:cBhvr>
                                        <p:cTn id="59" dur="1" fill="hold">
                                          <p:stCondLst>
                                            <p:cond delay="0"/>
                                          </p:stCondLst>
                                        </p:cTn>
                                        <p:tgtEl>
                                          <p:spTgt spid="3">
                                            <p:txEl>
                                              <p:pRg st="2" end="2"/>
                                            </p:txEl>
                                          </p:spTgt>
                                        </p:tgtEl>
                                        <p:attrNameLst>
                                          <p:attrName>style.visibility</p:attrName>
                                        </p:attrNameLst>
                                      </p:cBhvr>
                                      <p:to>
                                        <p:strVal val="visible"/>
                                      </p:to>
                                    </p:set>
                                    <p:animEffect transition="in" filter="wipe(down)">
                                      <p:cBhvr>
                                        <p:cTn id="60" dur="500"/>
                                        <p:tgtEl>
                                          <p:spTgt spid="3">
                                            <p:txEl>
                                              <p:pRg st="2" end="2"/>
                                            </p:txEl>
                                          </p:spTgt>
                                        </p:tgtEl>
                                      </p:cBhvr>
                                    </p:animEffect>
                                  </p:childTnLst>
                                </p:cTn>
                              </p:par>
                            </p:childTnLst>
                          </p:cTn>
                        </p:par>
                        <p:par>
                          <p:cTn id="61" fill="hold">
                            <p:stCondLst>
                              <p:cond delay="14000"/>
                            </p:stCondLst>
                            <p:childTnLst>
                              <p:par>
                                <p:cTn id="62" presetID="22" presetClass="entr" presetSubtype="4" fill="hold" grpId="1" nodeType="afterEffect">
                                  <p:stCondLst>
                                    <p:cond delay="0"/>
                                  </p:stCondLst>
                                  <p:childTnLst>
                                    <p:set>
                                      <p:cBhvr>
                                        <p:cTn id="63" dur="1" fill="hold">
                                          <p:stCondLst>
                                            <p:cond delay="0"/>
                                          </p:stCondLst>
                                        </p:cTn>
                                        <p:tgtEl>
                                          <p:spTgt spid="3">
                                            <p:txEl>
                                              <p:pRg st="3" end="3"/>
                                            </p:txEl>
                                          </p:spTgt>
                                        </p:tgtEl>
                                        <p:attrNameLst>
                                          <p:attrName>style.visibility</p:attrName>
                                        </p:attrNameLst>
                                      </p:cBhvr>
                                      <p:to>
                                        <p:strVal val="visible"/>
                                      </p:to>
                                    </p:set>
                                    <p:animEffect transition="in" filter="wipe(down)">
                                      <p:cBhvr>
                                        <p:cTn id="64" dur="500"/>
                                        <p:tgtEl>
                                          <p:spTgt spid="3">
                                            <p:txEl>
                                              <p:pRg st="3" end="3"/>
                                            </p:txEl>
                                          </p:spTgt>
                                        </p:tgtEl>
                                      </p:cBhvr>
                                    </p:animEffect>
                                  </p:childTnLst>
                                </p:cTn>
                              </p:par>
                            </p:childTnLst>
                          </p:cTn>
                        </p:par>
                        <p:par>
                          <p:cTn id="65" fill="hold">
                            <p:stCondLst>
                              <p:cond delay="14500"/>
                            </p:stCondLst>
                            <p:childTnLst>
                              <p:par>
                                <p:cTn id="66" presetID="22" presetClass="entr" presetSubtype="4" fill="hold" grpId="1" nodeType="afterEffect">
                                  <p:stCondLst>
                                    <p:cond delay="0"/>
                                  </p:stCondLst>
                                  <p:childTnLst>
                                    <p:set>
                                      <p:cBhvr>
                                        <p:cTn id="67" dur="1" fill="hold">
                                          <p:stCondLst>
                                            <p:cond delay="0"/>
                                          </p:stCondLst>
                                        </p:cTn>
                                        <p:tgtEl>
                                          <p:spTgt spid="3">
                                            <p:txEl>
                                              <p:pRg st="4" end="4"/>
                                            </p:txEl>
                                          </p:spTgt>
                                        </p:tgtEl>
                                        <p:attrNameLst>
                                          <p:attrName>style.visibility</p:attrName>
                                        </p:attrNameLst>
                                      </p:cBhvr>
                                      <p:to>
                                        <p:strVal val="visible"/>
                                      </p:to>
                                    </p:set>
                                    <p:animEffect transition="in" filter="wipe(down)">
                                      <p:cBhvr>
                                        <p:cTn id="6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uiExpand="1" build="p" animBg="1"/>
      <p:bldP spid="3" grpId="1" build="p"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179512" y="980728"/>
            <a:ext cx="4316288" cy="3960439"/>
          </a:xfrm>
        </p:spPr>
        <p:style>
          <a:lnRef idx="2">
            <a:schemeClr val="accent2"/>
          </a:lnRef>
          <a:fillRef idx="1">
            <a:schemeClr val="lt1"/>
          </a:fillRef>
          <a:effectRef idx="0">
            <a:schemeClr val="accent2"/>
          </a:effectRef>
          <a:fontRef idx="minor">
            <a:schemeClr val="dk1"/>
          </a:fontRef>
        </p:style>
        <p:txBody>
          <a:bodyPr>
            <a:noAutofit/>
          </a:bodyPr>
          <a:lstStyle/>
          <a:p>
            <a:pPr marL="95250" indent="-95250" algn="ctr"/>
            <a:r>
              <a:rPr lang="en-GB" sz="2200" b="1" i="1" u="sng" dirty="0" smtClean="0">
                <a:latin typeface="Times New Roman" pitchFamily="18" charset="0"/>
                <a:cs typeface="Times New Roman" pitchFamily="18" charset="0"/>
              </a:rPr>
              <a:t>How to use:</a:t>
            </a:r>
          </a:p>
          <a:p>
            <a:pPr marL="95250" indent="-95250"/>
            <a:r>
              <a:rPr lang="en-GB" sz="2000" b="1" dirty="0" smtClean="0">
                <a:latin typeface="Times New Roman" pitchFamily="18" charset="0"/>
                <a:cs typeface="Times New Roman" pitchFamily="18" charset="0"/>
              </a:rPr>
              <a:t>For manual ELT activation:</a:t>
            </a:r>
          </a:p>
          <a:p>
            <a:pPr marL="95250" indent="-95250"/>
            <a:r>
              <a:rPr lang="en-GB" sz="2000" b="1" dirty="0" smtClean="0">
                <a:latin typeface="Times New Roman" pitchFamily="18" charset="0"/>
                <a:cs typeface="Times New Roman" pitchFamily="18" charset="0"/>
              </a:rPr>
              <a:t>unfasten metal or “Velcro” fastener and pull the devise out of its bracket;</a:t>
            </a:r>
          </a:p>
          <a:p>
            <a:pPr marL="95250" indent="-95250"/>
            <a:r>
              <a:rPr lang="en-GB" sz="2000" b="1" dirty="0" smtClean="0">
                <a:latin typeface="Times New Roman" pitchFamily="18" charset="0"/>
                <a:cs typeface="Times New Roman" pitchFamily="18" charset="0"/>
              </a:rPr>
              <a:t>take the beacon with you;</a:t>
            </a:r>
          </a:p>
          <a:p>
            <a:pPr marL="95250" indent="-95250"/>
            <a:r>
              <a:rPr lang="en-GB" sz="2000" b="1" dirty="0" smtClean="0">
                <a:latin typeface="Times New Roman" pitchFamily="18" charset="0"/>
                <a:cs typeface="Times New Roman" pitchFamily="18" charset="0"/>
              </a:rPr>
              <a:t>deploy antenna and turn the switch to «ВКЛ» position;</a:t>
            </a:r>
          </a:p>
          <a:p>
            <a:pPr marL="95250" indent="-95250"/>
            <a:r>
              <a:rPr lang="en-GB" sz="2000" b="1" dirty="0" smtClean="0">
                <a:latin typeface="Times New Roman" pitchFamily="18" charset="0"/>
                <a:cs typeface="Times New Roman" pitchFamily="18" charset="0"/>
              </a:rPr>
              <a:t>it transmits a 121.5 MHz and 406.025 MHz signal to facilitate the final approach of the search and rescue teams.</a:t>
            </a:r>
            <a:endParaRPr lang="en-GB" sz="2000" b="1" i="1" dirty="0" smtClean="0">
              <a:latin typeface="Times New Roman" pitchFamily="18" charset="0"/>
              <a:cs typeface="Times New Roman" pitchFamily="18" charset="0"/>
            </a:endParaRPr>
          </a:p>
        </p:txBody>
      </p:sp>
      <p:pic>
        <p:nvPicPr>
          <p:cNvPr id="49154" name="Picture 2" descr="07092009087"/>
          <p:cNvPicPr>
            <a:picLocks noChangeAspect="1" noChangeArrowheads="1"/>
          </p:cNvPicPr>
          <p:nvPr/>
        </p:nvPicPr>
        <p:blipFill>
          <a:blip r:embed="rId3" cstate="print"/>
          <a:srcRect/>
          <a:stretch>
            <a:fillRect/>
          </a:stretch>
        </p:blipFill>
        <p:spPr bwMode="auto">
          <a:xfrm>
            <a:off x="4817219" y="4221088"/>
            <a:ext cx="4326781" cy="2376264"/>
          </a:xfrm>
          <a:prstGeom prst="rect">
            <a:avLst/>
          </a:prstGeom>
          <a:noFill/>
          <a:ln w="9525">
            <a:noFill/>
            <a:miter lim="800000"/>
            <a:headEnd/>
            <a:tailEnd/>
          </a:ln>
        </p:spPr>
      </p:pic>
      <p:sp>
        <p:nvSpPr>
          <p:cNvPr id="49156"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49155" name="Picture 3" descr="07092009086"/>
          <p:cNvPicPr>
            <a:picLocks noChangeAspect="1" noChangeArrowheads="1"/>
          </p:cNvPicPr>
          <p:nvPr/>
        </p:nvPicPr>
        <p:blipFill>
          <a:blip r:embed="rId4" cstate="print"/>
          <a:srcRect t="7323" r="1501" b="6715"/>
          <a:stretch>
            <a:fillRect/>
          </a:stretch>
        </p:blipFill>
        <p:spPr bwMode="auto">
          <a:xfrm>
            <a:off x="4644008" y="260648"/>
            <a:ext cx="4329131" cy="2829432"/>
          </a:xfrm>
          <a:prstGeom prst="rect">
            <a:avLst/>
          </a:prstGeom>
          <a:noFill/>
        </p:spPr>
      </p:pic>
      <p:sp>
        <p:nvSpPr>
          <p:cNvPr id="8" name="TextBox 7"/>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20</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12" name="Стрелка вправо 11"/>
          <p:cNvSpPr/>
          <p:nvPr/>
        </p:nvSpPr>
        <p:spPr>
          <a:xfrm rot="19479388">
            <a:off x="3928104" y="2301796"/>
            <a:ext cx="1047671" cy="348223"/>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13" name="Стрелка вправо 12"/>
          <p:cNvSpPr/>
          <p:nvPr/>
        </p:nvSpPr>
        <p:spPr>
          <a:xfrm rot="1863873">
            <a:off x="3415783" y="3373736"/>
            <a:ext cx="1275414" cy="338633"/>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dissolve">
                                      <p:cBhvr>
                                        <p:cTn id="7" dur="2000"/>
                                        <p:tgtEl>
                                          <p:spTgt spid="49155"/>
                                        </p:tgtEl>
                                      </p:cBhvr>
                                    </p:animEffect>
                                  </p:childTnLst>
                                </p:cTn>
                              </p:par>
                            </p:childTnLst>
                          </p:cTn>
                        </p:par>
                        <p:par>
                          <p:cTn id="8" fill="hold">
                            <p:stCondLst>
                              <p:cond delay="2000"/>
                            </p:stCondLst>
                            <p:childTnLst>
                              <p:par>
                                <p:cTn id="9" presetID="9" presetClass="entr" presetSubtype="0" fill="hold" nodeType="afterEffect">
                                  <p:stCondLst>
                                    <p:cond delay="0"/>
                                  </p:stCondLst>
                                  <p:childTnLst>
                                    <p:set>
                                      <p:cBhvr>
                                        <p:cTn id="10" dur="1" fill="hold">
                                          <p:stCondLst>
                                            <p:cond delay="0"/>
                                          </p:stCondLst>
                                        </p:cTn>
                                        <p:tgtEl>
                                          <p:spTgt spid="49154"/>
                                        </p:tgtEl>
                                        <p:attrNameLst>
                                          <p:attrName>style.visibility</p:attrName>
                                        </p:attrNameLst>
                                      </p:cBhvr>
                                      <p:to>
                                        <p:strVal val="visible"/>
                                      </p:to>
                                    </p:set>
                                    <p:animEffect transition="in" filter="dissolve">
                                      <p:cBhvr>
                                        <p:cTn id="11" dur="2000"/>
                                        <p:tgtEl>
                                          <p:spTgt spid="49154"/>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2">
                                            <p:bg/>
                                          </p:spTgt>
                                        </p:tgtEl>
                                        <p:attrNameLst>
                                          <p:attrName>style.visibility</p:attrName>
                                        </p:attrNameLst>
                                      </p:cBhvr>
                                      <p:to>
                                        <p:strVal val="visible"/>
                                      </p:to>
                                    </p:set>
                                    <p:animEffect transition="in" filter="wipe(left)">
                                      <p:cBhvr>
                                        <p:cTn id="15" dur="1000"/>
                                        <p:tgtEl>
                                          <p:spTgt spid="2">
                                            <p:bg/>
                                          </p:spTgt>
                                        </p:tgtEl>
                                      </p:cBhvr>
                                    </p:animEffect>
                                  </p:childTnLst>
                                </p:cTn>
                              </p:par>
                            </p:childTnLst>
                          </p:cTn>
                        </p:par>
                        <p:par>
                          <p:cTn id="16" fill="hold">
                            <p:stCondLst>
                              <p:cond delay="5000"/>
                            </p:stCondLst>
                            <p:childTnLst>
                              <p:par>
                                <p:cTn id="17" presetID="22" presetClass="entr" presetSubtype="8" fill="hold" grpId="0" nodeType="after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wipe(left)">
                                      <p:cBhvr>
                                        <p:cTn id="19" dur="1000"/>
                                        <p:tgtEl>
                                          <p:spTgt spid="2">
                                            <p:txEl>
                                              <p:pRg st="0" end="0"/>
                                            </p:txEl>
                                          </p:spTgt>
                                        </p:tgtEl>
                                      </p:cBhvr>
                                    </p:animEffect>
                                  </p:childTnLst>
                                </p:cTn>
                              </p:par>
                            </p:childTnLst>
                          </p:cTn>
                        </p:par>
                        <p:par>
                          <p:cTn id="20" fill="hold">
                            <p:stCondLst>
                              <p:cond delay="6000"/>
                            </p:stCondLst>
                            <p:childTnLst>
                              <p:par>
                                <p:cTn id="21" presetID="22" presetClass="entr" presetSubtype="8" fill="hold" grpId="0" nodeType="after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wipe(left)">
                                      <p:cBhvr>
                                        <p:cTn id="23" dur="1000"/>
                                        <p:tgtEl>
                                          <p:spTgt spid="2">
                                            <p:txEl>
                                              <p:pRg st="1" end="1"/>
                                            </p:txEl>
                                          </p:spTgt>
                                        </p:tgtEl>
                                      </p:cBhvr>
                                    </p:animEffect>
                                  </p:childTnLst>
                                </p:cTn>
                              </p:par>
                            </p:childTnLst>
                          </p:cTn>
                        </p:par>
                        <p:par>
                          <p:cTn id="24" fill="hold">
                            <p:stCondLst>
                              <p:cond delay="7000"/>
                            </p:stCondLst>
                            <p:childTnLst>
                              <p:par>
                                <p:cTn id="25" presetID="22" presetClass="entr" presetSubtype="8" fill="hold" grpId="0"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1000"/>
                                        <p:tgtEl>
                                          <p:spTgt spid="2">
                                            <p:txEl>
                                              <p:pRg st="2" end="2"/>
                                            </p:txEl>
                                          </p:spTgt>
                                        </p:tgtEl>
                                      </p:cBhvr>
                                    </p:animEffect>
                                  </p:childTnLst>
                                </p:cTn>
                              </p:par>
                            </p:childTnLst>
                          </p:cTn>
                        </p:par>
                        <p:par>
                          <p:cTn id="28" fill="hold">
                            <p:stCondLst>
                              <p:cond delay="8000"/>
                            </p:stCondLst>
                            <p:childTnLst>
                              <p:par>
                                <p:cTn id="29" presetID="22" presetClass="entr" presetSubtype="8" fill="hold" grpId="0"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1000"/>
                                        <p:tgtEl>
                                          <p:spTgt spid="2">
                                            <p:txEl>
                                              <p:pRg st="3" end="3"/>
                                            </p:txEl>
                                          </p:spTgt>
                                        </p:tgtEl>
                                      </p:cBhvr>
                                    </p:animEffect>
                                  </p:childTnLst>
                                </p:cTn>
                              </p:par>
                            </p:childTnLst>
                          </p:cTn>
                        </p:par>
                        <p:par>
                          <p:cTn id="32" fill="hold">
                            <p:stCondLst>
                              <p:cond delay="9000"/>
                            </p:stCondLst>
                            <p:childTnLst>
                              <p:par>
                                <p:cTn id="33" presetID="22" presetClass="entr" presetSubtype="8" fill="hold" grpId="0"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wipe(left)">
                                      <p:cBhvr>
                                        <p:cTn id="35" dur="1000"/>
                                        <p:tgtEl>
                                          <p:spTgt spid="2">
                                            <p:txEl>
                                              <p:pRg st="4" end="4"/>
                                            </p:txEl>
                                          </p:spTgt>
                                        </p:tgtEl>
                                      </p:cBhvr>
                                    </p:animEffect>
                                  </p:childTnLst>
                                </p:cTn>
                              </p:par>
                            </p:childTnLst>
                          </p:cTn>
                        </p:par>
                        <p:par>
                          <p:cTn id="36" fill="hold">
                            <p:stCondLst>
                              <p:cond delay="10000"/>
                            </p:stCondLst>
                            <p:childTnLst>
                              <p:par>
                                <p:cTn id="37" presetID="56" presetClass="path" presetSubtype="0" accel="50000" decel="50000" fill="hold" grpId="0" nodeType="afterEffect">
                                  <p:stCondLst>
                                    <p:cond delay="5500"/>
                                  </p:stCondLst>
                                  <p:childTnLst>
                                    <p:animMotion origin="layout" path="M 4.44444E-6 4.20907E-6 L 0.17066 -0.13368 " pathEditMode="relative" rAng="0" ptsTypes="AA">
                                      <p:cBhvr>
                                        <p:cTn id="38" dur="3000" fill="hold"/>
                                        <p:tgtEl>
                                          <p:spTgt spid="12"/>
                                        </p:tgtEl>
                                        <p:attrNameLst>
                                          <p:attrName>ppt_x</p:attrName>
                                          <p:attrName>ppt_y</p:attrName>
                                        </p:attrNameLst>
                                      </p:cBhvr>
                                      <p:rCtr x="8500" y="-6700"/>
                                    </p:animMotion>
                                  </p:childTnLst>
                                </p:cTn>
                              </p:par>
                            </p:childTnLst>
                          </p:cTn>
                        </p:par>
                        <p:par>
                          <p:cTn id="39" fill="hold">
                            <p:stCondLst>
                              <p:cond delay="18500"/>
                            </p:stCondLst>
                            <p:childTnLst>
                              <p:par>
                                <p:cTn id="40" presetID="49" presetClass="path" presetSubtype="0" accel="50000" decel="50000" fill="hold" grpId="0" nodeType="afterEffect">
                                  <p:stCondLst>
                                    <p:cond delay="0"/>
                                  </p:stCondLst>
                                  <p:childTnLst>
                                    <p:animMotion origin="layout" path="M 1.11111E-6 -4.06105E-6 L 0.25989 0.25139 " pathEditMode="relative" rAng="0" ptsTypes="AA">
                                      <p:cBhvr>
                                        <p:cTn id="41" dur="2000" fill="hold"/>
                                        <p:tgtEl>
                                          <p:spTgt spid="13"/>
                                        </p:tgtEl>
                                        <p:attrNameLst>
                                          <p:attrName>ppt_x</p:attrName>
                                          <p:attrName>ppt_y</p:attrName>
                                        </p:attrNameLst>
                                      </p:cBhvr>
                                      <p:rCtr x="13000" y="12600"/>
                                    </p:animMotion>
                                  </p:childTnLst>
                                </p:cTn>
                              </p:par>
                            </p:childTnLst>
                          </p:cTn>
                        </p:par>
                        <p:par>
                          <p:cTn id="42" fill="hold">
                            <p:stCondLst>
                              <p:cond delay="20500"/>
                            </p:stCondLst>
                            <p:childTnLst>
                              <p:par>
                                <p:cTn id="43" presetID="22" presetClass="entr" presetSubtype="4" fill="hold" grpId="1" nodeType="afterEffect">
                                  <p:stCondLst>
                                    <p:cond delay="0"/>
                                  </p:stCondLst>
                                  <p:childTnLst>
                                    <p:set>
                                      <p:cBhvr>
                                        <p:cTn id="44" dur="1" fill="hold">
                                          <p:stCondLst>
                                            <p:cond delay="0"/>
                                          </p:stCondLst>
                                        </p:cTn>
                                        <p:tgtEl>
                                          <p:spTgt spid="2">
                                            <p:bg/>
                                          </p:spTgt>
                                        </p:tgtEl>
                                        <p:attrNameLst>
                                          <p:attrName>style.visibility</p:attrName>
                                        </p:attrNameLst>
                                      </p:cBhvr>
                                      <p:to>
                                        <p:strVal val="visible"/>
                                      </p:to>
                                    </p:set>
                                    <p:animEffect transition="in" filter="wipe(down)">
                                      <p:cBhvr>
                                        <p:cTn id="45" dur="500"/>
                                        <p:tgtEl>
                                          <p:spTgt spid="2">
                                            <p:bg/>
                                          </p:spTgt>
                                        </p:tgtEl>
                                      </p:cBhvr>
                                    </p:animEffect>
                                  </p:childTnLst>
                                </p:cTn>
                              </p:par>
                            </p:childTnLst>
                          </p:cTn>
                        </p:par>
                        <p:par>
                          <p:cTn id="46" fill="hold">
                            <p:stCondLst>
                              <p:cond delay="21000"/>
                            </p:stCondLst>
                            <p:childTnLst>
                              <p:par>
                                <p:cTn id="47" presetID="22" presetClass="entr" presetSubtype="4" fill="hold" grpId="1" nodeType="afterEffect">
                                  <p:stCondLst>
                                    <p:cond delay="0"/>
                                  </p:stCondLst>
                                  <p:childTnLst>
                                    <p:set>
                                      <p:cBhvr>
                                        <p:cTn id="48" dur="1" fill="hold">
                                          <p:stCondLst>
                                            <p:cond delay="0"/>
                                          </p:stCondLst>
                                        </p:cTn>
                                        <p:tgtEl>
                                          <p:spTgt spid="2">
                                            <p:txEl>
                                              <p:pRg st="0" end="0"/>
                                            </p:txEl>
                                          </p:spTgt>
                                        </p:tgtEl>
                                        <p:attrNameLst>
                                          <p:attrName>style.visibility</p:attrName>
                                        </p:attrNameLst>
                                      </p:cBhvr>
                                      <p:to>
                                        <p:strVal val="visible"/>
                                      </p:to>
                                    </p:set>
                                    <p:animEffect transition="in" filter="wipe(down)">
                                      <p:cBhvr>
                                        <p:cTn id="49" dur="500"/>
                                        <p:tgtEl>
                                          <p:spTgt spid="2">
                                            <p:txEl>
                                              <p:pRg st="0" end="0"/>
                                            </p:txEl>
                                          </p:spTgt>
                                        </p:tgtEl>
                                      </p:cBhvr>
                                    </p:animEffect>
                                  </p:childTnLst>
                                </p:cTn>
                              </p:par>
                            </p:childTnLst>
                          </p:cTn>
                        </p:par>
                        <p:par>
                          <p:cTn id="50" fill="hold">
                            <p:stCondLst>
                              <p:cond delay="21500"/>
                            </p:stCondLst>
                            <p:childTnLst>
                              <p:par>
                                <p:cTn id="51" presetID="22" presetClass="entr" presetSubtype="4" fill="hold" grpId="1" nodeType="afterEffect">
                                  <p:stCondLst>
                                    <p:cond delay="0"/>
                                  </p:stCondLst>
                                  <p:childTnLst>
                                    <p:set>
                                      <p:cBhvr>
                                        <p:cTn id="52" dur="1" fill="hold">
                                          <p:stCondLst>
                                            <p:cond delay="0"/>
                                          </p:stCondLst>
                                        </p:cTn>
                                        <p:tgtEl>
                                          <p:spTgt spid="2">
                                            <p:txEl>
                                              <p:pRg st="1" end="1"/>
                                            </p:txEl>
                                          </p:spTgt>
                                        </p:tgtEl>
                                        <p:attrNameLst>
                                          <p:attrName>style.visibility</p:attrName>
                                        </p:attrNameLst>
                                      </p:cBhvr>
                                      <p:to>
                                        <p:strVal val="visible"/>
                                      </p:to>
                                    </p:set>
                                    <p:animEffect transition="in" filter="wipe(down)">
                                      <p:cBhvr>
                                        <p:cTn id="53" dur="500"/>
                                        <p:tgtEl>
                                          <p:spTgt spid="2">
                                            <p:txEl>
                                              <p:pRg st="1" end="1"/>
                                            </p:txEl>
                                          </p:spTgt>
                                        </p:tgtEl>
                                      </p:cBhvr>
                                    </p:animEffect>
                                  </p:childTnLst>
                                </p:cTn>
                              </p:par>
                            </p:childTnLst>
                          </p:cTn>
                        </p:par>
                        <p:par>
                          <p:cTn id="54" fill="hold">
                            <p:stCondLst>
                              <p:cond delay="22000"/>
                            </p:stCondLst>
                            <p:childTnLst>
                              <p:par>
                                <p:cTn id="55" presetID="22" presetClass="entr" presetSubtype="4" fill="hold" grpId="1" nodeType="afterEffect">
                                  <p:stCondLst>
                                    <p:cond delay="0"/>
                                  </p:stCondLst>
                                  <p:childTnLst>
                                    <p:set>
                                      <p:cBhvr>
                                        <p:cTn id="56" dur="1" fill="hold">
                                          <p:stCondLst>
                                            <p:cond delay="0"/>
                                          </p:stCondLst>
                                        </p:cTn>
                                        <p:tgtEl>
                                          <p:spTgt spid="2">
                                            <p:txEl>
                                              <p:pRg st="2" end="2"/>
                                            </p:txEl>
                                          </p:spTgt>
                                        </p:tgtEl>
                                        <p:attrNameLst>
                                          <p:attrName>style.visibility</p:attrName>
                                        </p:attrNameLst>
                                      </p:cBhvr>
                                      <p:to>
                                        <p:strVal val="visible"/>
                                      </p:to>
                                    </p:set>
                                    <p:animEffect transition="in" filter="wipe(down)">
                                      <p:cBhvr>
                                        <p:cTn id="57" dur="500"/>
                                        <p:tgtEl>
                                          <p:spTgt spid="2">
                                            <p:txEl>
                                              <p:pRg st="2" end="2"/>
                                            </p:txEl>
                                          </p:spTgt>
                                        </p:tgtEl>
                                      </p:cBhvr>
                                    </p:animEffect>
                                  </p:childTnLst>
                                </p:cTn>
                              </p:par>
                            </p:childTnLst>
                          </p:cTn>
                        </p:par>
                        <p:par>
                          <p:cTn id="58" fill="hold">
                            <p:stCondLst>
                              <p:cond delay="22500"/>
                            </p:stCondLst>
                            <p:childTnLst>
                              <p:par>
                                <p:cTn id="59" presetID="22" presetClass="entr" presetSubtype="4" fill="hold" grpId="1" nodeType="afterEffect">
                                  <p:stCondLst>
                                    <p:cond delay="0"/>
                                  </p:stCondLst>
                                  <p:childTnLst>
                                    <p:set>
                                      <p:cBhvr>
                                        <p:cTn id="60" dur="1" fill="hold">
                                          <p:stCondLst>
                                            <p:cond delay="0"/>
                                          </p:stCondLst>
                                        </p:cTn>
                                        <p:tgtEl>
                                          <p:spTgt spid="2">
                                            <p:txEl>
                                              <p:pRg st="3" end="3"/>
                                            </p:txEl>
                                          </p:spTgt>
                                        </p:tgtEl>
                                        <p:attrNameLst>
                                          <p:attrName>style.visibility</p:attrName>
                                        </p:attrNameLst>
                                      </p:cBhvr>
                                      <p:to>
                                        <p:strVal val="visible"/>
                                      </p:to>
                                    </p:set>
                                    <p:animEffect transition="in" filter="wipe(down)">
                                      <p:cBhvr>
                                        <p:cTn id="61" dur="500"/>
                                        <p:tgtEl>
                                          <p:spTgt spid="2">
                                            <p:txEl>
                                              <p:pRg st="3" end="3"/>
                                            </p:txEl>
                                          </p:spTgt>
                                        </p:tgtEl>
                                      </p:cBhvr>
                                    </p:animEffect>
                                  </p:childTnLst>
                                </p:cTn>
                              </p:par>
                            </p:childTnLst>
                          </p:cTn>
                        </p:par>
                        <p:par>
                          <p:cTn id="62" fill="hold">
                            <p:stCondLst>
                              <p:cond delay="23000"/>
                            </p:stCondLst>
                            <p:childTnLst>
                              <p:par>
                                <p:cTn id="63" presetID="22" presetClass="entr" presetSubtype="4" fill="hold" grpId="1" nodeType="afterEffect">
                                  <p:stCondLst>
                                    <p:cond delay="0"/>
                                  </p:stCondLst>
                                  <p:childTnLst>
                                    <p:set>
                                      <p:cBhvr>
                                        <p:cTn id="64" dur="1" fill="hold">
                                          <p:stCondLst>
                                            <p:cond delay="0"/>
                                          </p:stCondLst>
                                        </p:cTn>
                                        <p:tgtEl>
                                          <p:spTgt spid="2">
                                            <p:txEl>
                                              <p:pRg st="4" end="4"/>
                                            </p:txEl>
                                          </p:spTgt>
                                        </p:tgtEl>
                                        <p:attrNameLst>
                                          <p:attrName>style.visibility</p:attrName>
                                        </p:attrNameLst>
                                      </p:cBhvr>
                                      <p:to>
                                        <p:strVal val="visible"/>
                                      </p:to>
                                    </p:set>
                                    <p:animEffect transition="in" filter="wipe(down)">
                                      <p:cBhvr>
                                        <p:cTn id="65" dur="500"/>
                                        <p:tgtEl>
                                          <p:spTgt spid="2">
                                            <p:txEl>
                                              <p:pRg st="4" end="4"/>
                                            </p:txEl>
                                          </p:spTgt>
                                        </p:tgtEl>
                                      </p:cBhvr>
                                    </p:animEffect>
                                  </p:childTnLst>
                                </p:cTn>
                              </p:par>
                            </p:childTnLst>
                          </p:cTn>
                        </p:par>
                        <p:par>
                          <p:cTn id="66" fill="hold">
                            <p:stCondLst>
                              <p:cond delay="23500"/>
                            </p:stCondLst>
                            <p:childTnLst>
                              <p:par>
                                <p:cTn id="67" presetID="22" presetClass="entr" presetSubtype="4" fill="hold" grpId="1" nodeType="afterEffect">
                                  <p:stCondLst>
                                    <p:cond delay="0"/>
                                  </p:stCondLst>
                                  <p:childTnLst>
                                    <p:set>
                                      <p:cBhvr>
                                        <p:cTn id="68" dur="1" fill="hold">
                                          <p:stCondLst>
                                            <p:cond delay="0"/>
                                          </p:stCondLst>
                                        </p:cTn>
                                        <p:tgtEl>
                                          <p:spTgt spid="2">
                                            <p:txEl>
                                              <p:pRg st="5" end="5"/>
                                            </p:txEl>
                                          </p:spTgt>
                                        </p:tgtEl>
                                        <p:attrNameLst>
                                          <p:attrName>style.visibility</p:attrName>
                                        </p:attrNameLst>
                                      </p:cBhvr>
                                      <p:to>
                                        <p:strVal val="visible"/>
                                      </p:to>
                                    </p:set>
                                    <p:animEffect transition="in" filter="wipe(down)">
                                      <p:cBhvr>
                                        <p:cTn id="69"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2" grpId="1" build="p"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251520" y="908720"/>
            <a:ext cx="3816424" cy="2592288"/>
          </a:xfrm>
        </p:spPr>
        <p:style>
          <a:lnRef idx="2">
            <a:schemeClr val="accent5"/>
          </a:lnRef>
          <a:fillRef idx="1">
            <a:schemeClr val="lt1"/>
          </a:fillRef>
          <a:effectRef idx="0">
            <a:schemeClr val="accent5"/>
          </a:effectRef>
          <a:fontRef idx="minor">
            <a:schemeClr val="dk1"/>
          </a:fontRef>
        </p:style>
        <p:txBody>
          <a:bodyPr>
            <a:normAutofit/>
          </a:bodyPr>
          <a:lstStyle/>
          <a:p>
            <a:pPr marL="95250" indent="-95250" algn="ctr"/>
            <a:r>
              <a:rPr lang="en-GB" sz="2200" b="1" i="1" u="sng" dirty="0" smtClean="0">
                <a:latin typeface="Times New Roman" pitchFamily="18" charset="0"/>
                <a:cs typeface="Times New Roman" pitchFamily="18" charset="0"/>
              </a:rPr>
              <a:t>Pre-flight check:</a:t>
            </a:r>
          </a:p>
          <a:p>
            <a:pPr marL="95250" indent="-95250"/>
            <a:r>
              <a:rPr lang="en-GB" sz="2200" b="1" dirty="0" smtClean="0">
                <a:latin typeface="Times New Roman" pitchFamily="18" charset="0"/>
                <a:cs typeface="Times New Roman" pitchFamily="18" charset="0"/>
              </a:rPr>
              <a:t>- available on board;</a:t>
            </a:r>
            <a:endParaRPr lang="en-GB" sz="2200" b="1" i="1" dirty="0" smtClean="0">
              <a:latin typeface="Times New Roman" pitchFamily="18" charset="0"/>
              <a:cs typeface="Times New Roman" pitchFamily="18" charset="0"/>
            </a:endParaRPr>
          </a:p>
          <a:p>
            <a:pPr marL="95250" lvl="0" indent="-95250"/>
            <a:r>
              <a:rPr lang="en-GB" sz="2200" b="1" i="1" dirty="0" smtClean="0">
                <a:latin typeface="Times New Roman" pitchFamily="18" charset="0"/>
                <a:cs typeface="Times New Roman" pitchFamily="18" charset="0"/>
              </a:rPr>
              <a:t>- </a:t>
            </a:r>
            <a:r>
              <a:rPr lang="en-GB" sz="2200" b="1" dirty="0" smtClean="0">
                <a:latin typeface="Times New Roman" pitchFamily="18" charset="0"/>
                <a:cs typeface="Times New Roman" pitchFamily="18" charset="0"/>
              </a:rPr>
              <a:t>secured;</a:t>
            </a:r>
          </a:p>
          <a:p>
            <a:pPr marL="95250" lvl="0" indent="-95250"/>
            <a:r>
              <a:rPr lang="en-GB" sz="2200" b="1" dirty="0" smtClean="0">
                <a:latin typeface="Times New Roman" pitchFamily="18" charset="0"/>
                <a:cs typeface="Times New Roman" pitchFamily="18" charset="0"/>
              </a:rPr>
              <a:t>press the button on the megaphone handle (or squeeze the handle on some models) to check the sound.</a:t>
            </a:r>
            <a:endParaRPr lang="en-GB" sz="2200" b="1" i="1" dirty="0" smtClean="0">
              <a:latin typeface="Times New Roman" pitchFamily="18" charset="0"/>
              <a:cs typeface="Times New Roman" pitchFamily="18" charset="0"/>
            </a:endParaRPr>
          </a:p>
        </p:txBody>
      </p:sp>
      <p:sp>
        <p:nvSpPr>
          <p:cNvPr id="4" name="Заголовок 3"/>
          <p:cNvSpPr>
            <a:spLocks noGrp="1"/>
          </p:cNvSpPr>
          <p:nvPr>
            <p:ph type="title"/>
          </p:nvPr>
        </p:nvSpPr>
        <p:spPr>
          <a:xfrm>
            <a:off x="2627784" y="274638"/>
            <a:ext cx="4536504" cy="634082"/>
          </a:xfrm>
          <a:solidFill>
            <a:srgbClr val="00FFFF"/>
          </a:solidFill>
          <a:effectLst>
            <a:softEdge rad="317500"/>
          </a:effectLst>
        </p:spPr>
        <p:txBody>
          <a:bodyPr>
            <a:normAutofit/>
          </a:bodyPr>
          <a:lstStyle/>
          <a:p>
            <a:pPr algn="ctr"/>
            <a:r>
              <a:rPr lang="uk-UA" sz="2800" dirty="0" smtClean="0">
                <a:latin typeface="Times New Roman" pitchFamily="18" charset="0"/>
                <a:cs typeface="Times New Roman" pitchFamily="18" charset="0"/>
              </a:rPr>
              <a:t>*</a:t>
            </a:r>
            <a:r>
              <a:rPr lang="en-GB" sz="2800" i="1" dirty="0" smtClean="0">
                <a:latin typeface="Times New Roman" pitchFamily="18" charset="0"/>
                <a:cs typeface="Times New Roman" pitchFamily="18" charset="0"/>
              </a:rPr>
              <a:t>Megaphone</a:t>
            </a:r>
            <a:endParaRPr lang="en-GB" sz="2800" i="1" dirty="0">
              <a:latin typeface="Times New Roman" pitchFamily="18" charset="0"/>
              <a:cs typeface="Times New Roman" pitchFamily="18" charset="0"/>
            </a:endParaRPr>
          </a:p>
        </p:txBody>
      </p:sp>
      <p:pic>
        <p:nvPicPr>
          <p:cNvPr id="50180" name="Picture 4" descr="Картинки по запросу картинки  мегафона аварийный"/>
          <p:cNvPicPr>
            <a:picLocks noChangeAspect="1" noChangeArrowheads="1"/>
          </p:cNvPicPr>
          <p:nvPr/>
        </p:nvPicPr>
        <p:blipFill>
          <a:blip r:embed="rId3" cstate="print"/>
          <a:srcRect/>
          <a:stretch>
            <a:fillRect/>
          </a:stretch>
        </p:blipFill>
        <p:spPr bwMode="auto">
          <a:xfrm>
            <a:off x="4434133" y="908720"/>
            <a:ext cx="4709867" cy="3786733"/>
          </a:xfrm>
          <a:prstGeom prst="rect">
            <a:avLst/>
          </a:prstGeom>
          <a:noFill/>
        </p:spPr>
      </p:pic>
      <p:sp>
        <p:nvSpPr>
          <p:cNvPr id="7" name="Содержимое 1"/>
          <p:cNvSpPr>
            <a:spLocks noGrp="1"/>
          </p:cNvSpPr>
          <p:nvPr>
            <p:ph sz="half" idx="1"/>
          </p:nvPr>
        </p:nvSpPr>
        <p:spPr>
          <a:xfrm>
            <a:off x="5292080" y="4077072"/>
            <a:ext cx="3600400" cy="1944216"/>
          </a:xfrm>
        </p:spPr>
        <p:style>
          <a:lnRef idx="2">
            <a:schemeClr val="accent2"/>
          </a:lnRef>
          <a:fillRef idx="1">
            <a:schemeClr val="lt1"/>
          </a:fillRef>
          <a:effectRef idx="0">
            <a:schemeClr val="accent2"/>
          </a:effectRef>
          <a:fontRef idx="minor">
            <a:schemeClr val="dk1"/>
          </a:fontRef>
        </p:style>
        <p:txBody>
          <a:bodyPr>
            <a:normAutofit/>
          </a:bodyPr>
          <a:lstStyle/>
          <a:p>
            <a:pPr algn="ctr">
              <a:buNone/>
            </a:pPr>
            <a:r>
              <a:rPr lang="en-GB" sz="2200" b="1" i="1" u="sng" dirty="0" smtClean="0">
                <a:latin typeface="Times New Roman" pitchFamily="18" charset="0"/>
                <a:cs typeface="Times New Roman" pitchFamily="18" charset="0"/>
              </a:rPr>
              <a:t>How to use:</a:t>
            </a:r>
          </a:p>
          <a:p>
            <a:pPr marL="95250" indent="14288">
              <a:buNone/>
            </a:pPr>
            <a:r>
              <a:rPr lang="en-GB" sz="2000" b="1" dirty="0" smtClean="0">
                <a:latin typeface="Times New Roman" pitchFamily="18" charset="0"/>
                <a:cs typeface="Times New Roman" pitchFamily="18" charset="0"/>
              </a:rPr>
              <a:t>Press the button on the handle (or squeeze the handle) and speak normally into the mouthpiece.</a:t>
            </a:r>
            <a:endParaRPr lang="en-GB" sz="2000" b="1" i="1" dirty="0">
              <a:latin typeface="Times New Roman" pitchFamily="18" charset="0"/>
              <a:cs typeface="Times New Roman" pitchFamily="18" charset="0"/>
            </a:endParaRPr>
          </a:p>
        </p:txBody>
      </p:sp>
      <p:sp>
        <p:nvSpPr>
          <p:cNvPr id="8" name="TextBox 7"/>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2</a:t>
            </a:r>
            <a:r>
              <a:rPr lang="ru-RU" sz="1400" dirty="0" smtClean="0">
                <a:latin typeface="Times New Roman" pitchFamily="18" charset="0"/>
                <a:cs typeface="Times New Roman" pitchFamily="18" charset="0"/>
              </a:rPr>
              <a:t>1.</a:t>
            </a:r>
            <a:endParaRPr lang="ru-RU" sz="1400" dirty="0">
              <a:latin typeface="Times New Roman" pitchFamily="18" charset="0"/>
              <a:cs typeface="Times New Roman" pitchFamily="18" charset="0"/>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2"/>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1000"/>
                                        <p:tgtEl>
                                          <p:spTgt spid="4"/>
                                        </p:tgtEl>
                                      </p:cBhvr>
                                    </p:animEffect>
                                  </p:childTnLst>
                                </p:cTn>
                              </p:par>
                            </p:childTnLst>
                          </p:cTn>
                        </p:par>
                        <p:par>
                          <p:cTn id="10" fill="hold">
                            <p:stCondLst>
                              <p:cond delay="1000"/>
                            </p:stCondLst>
                            <p:childTnLst>
                              <p:par>
                                <p:cTn id="11" presetID="9" presetClass="entr" presetSubtype="0" fill="hold" nodeType="afterEffect">
                                  <p:stCondLst>
                                    <p:cond delay="0"/>
                                  </p:stCondLst>
                                  <p:childTnLst>
                                    <p:set>
                                      <p:cBhvr>
                                        <p:cTn id="12" dur="1" fill="hold">
                                          <p:stCondLst>
                                            <p:cond delay="0"/>
                                          </p:stCondLst>
                                        </p:cTn>
                                        <p:tgtEl>
                                          <p:spTgt spid="50180"/>
                                        </p:tgtEl>
                                        <p:attrNameLst>
                                          <p:attrName>style.visibility</p:attrName>
                                        </p:attrNameLst>
                                      </p:cBhvr>
                                      <p:to>
                                        <p:strVal val="visible"/>
                                      </p:to>
                                    </p:set>
                                    <p:animEffect transition="in" filter="dissolve">
                                      <p:cBhvr>
                                        <p:cTn id="13" dur="3000"/>
                                        <p:tgtEl>
                                          <p:spTgt spid="5018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
                                            <p:bg/>
                                          </p:spTgt>
                                        </p:tgtEl>
                                        <p:attrNameLst>
                                          <p:attrName>style.visibility</p:attrName>
                                        </p:attrNameLst>
                                      </p:cBhvr>
                                      <p:to>
                                        <p:strVal val="visible"/>
                                      </p:to>
                                    </p:set>
                                    <p:animEffect transition="in" filter="wipe(left)">
                                      <p:cBhvr>
                                        <p:cTn id="16" dur="1000"/>
                                        <p:tgtEl>
                                          <p:spTgt spid="2">
                                            <p:bg/>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wipe(left)">
                                      <p:cBhvr>
                                        <p:cTn id="19" dur="1000"/>
                                        <p:tgtEl>
                                          <p:spTgt spid="2">
                                            <p:txEl>
                                              <p:pRg st="0" end="0"/>
                                            </p:txEl>
                                          </p:spTgt>
                                        </p:tgtEl>
                                      </p:cBhvr>
                                    </p:animEffect>
                                  </p:childTnLst>
                                </p:cTn>
                              </p:par>
                            </p:childTnLst>
                          </p:cTn>
                        </p:par>
                        <p:par>
                          <p:cTn id="20" fill="hold">
                            <p:stCondLst>
                              <p:cond delay="4000"/>
                            </p:stCondLst>
                            <p:childTnLst>
                              <p:par>
                                <p:cTn id="21" presetID="22" presetClass="entr" presetSubtype="8" fill="hold" grpId="0" nodeType="afterEffect">
                                  <p:stCondLst>
                                    <p:cond delay="200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wipe(left)">
                                      <p:cBhvr>
                                        <p:cTn id="23" dur="2000"/>
                                        <p:tgtEl>
                                          <p:spTgt spid="2">
                                            <p:txEl>
                                              <p:pRg st="1" end="1"/>
                                            </p:txEl>
                                          </p:spTgt>
                                        </p:tgtEl>
                                      </p:cBhvr>
                                    </p:animEffect>
                                  </p:childTnLst>
                                </p:cTn>
                              </p:par>
                            </p:childTnLst>
                          </p:cTn>
                        </p:par>
                        <p:par>
                          <p:cTn id="24" fill="hold">
                            <p:stCondLst>
                              <p:cond delay="8000"/>
                            </p:stCondLst>
                            <p:childTnLst>
                              <p:par>
                                <p:cTn id="25" presetID="22" presetClass="entr" presetSubtype="8" fill="hold" grpId="0" nodeType="afterEffect">
                                  <p:stCondLst>
                                    <p:cond delay="100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1000"/>
                                        <p:tgtEl>
                                          <p:spTgt spid="2">
                                            <p:txEl>
                                              <p:pRg st="2" end="2"/>
                                            </p:txEl>
                                          </p:spTgt>
                                        </p:tgtEl>
                                      </p:cBhvr>
                                    </p:animEffect>
                                  </p:childTnLst>
                                </p:cTn>
                              </p:par>
                            </p:childTnLst>
                          </p:cTn>
                        </p:par>
                        <p:par>
                          <p:cTn id="28" fill="hold">
                            <p:stCondLst>
                              <p:cond delay="10000"/>
                            </p:stCondLst>
                            <p:childTnLst>
                              <p:par>
                                <p:cTn id="29" presetID="22" presetClass="entr" presetSubtype="8" fill="hold" grpId="0" nodeType="afterEffect">
                                  <p:stCondLst>
                                    <p:cond delay="150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1000"/>
                                        <p:tgtEl>
                                          <p:spTgt spid="2">
                                            <p:txEl>
                                              <p:pRg st="3" end="3"/>
                                            </p:txEl>
                                          </p:spTgt>
                                        </p:tgtEl>
                                      </p:cBhvr>
                                    </p:animEffect>
                                  </p:childTnLst>
                                </p:cTn>
                              </p:par>
                            </p:childTnLst>
                          </p:cTn>
                        </p:par>
                        <p:par>
                          <p:cTn id="32" fill="hold">
                            <p:stCondLst>
                              <p:cond delay="12500"/>
                            </p:stCondLst>
                            <p:childTnLst>
                              <p:par>
                                <p:cTn id="33" presetID="22" presetClass="entr" presetSubtype="8" fill="hold" grpId="0" nodeType="afterEffect">
                                  <p:stCondLst>
                                    <p:cond delay="6000"/>
                                  </p:stCondLst>
                                  <p:childTnLst>
                                    <p:set>
                                      <p:cBhvr>
                                        <p:cTn id="34" dur="1" fill="hold">
                                          <p:stCondLst>
                                            <p:cond delay="0"/>
                                          </p:stCondLst>
                                        </p:cTn>
                                        <p:tgtEl>
                                          <p:spTgt spid="7">
                                            <p:bg/>
                                          </p:spTgt>
                                        </p:tgtEl>
                                        <p:attrNameLst>
                                          <p:attrName>style.visibility</p:attrName>
                                        </p:attrNameLst>
                                      </p:cBhvr>
                                      <p:to>
                                        <p:strVal val="visible"/>
                                      </p:to>
                                    </p:set>
                                    <p:animEffect transition="in" filter="wipe(left)">
                                      <p:cBhvr>
                                        <p:cTn id="35" dur="1000"/>
                                        <p:tgtEl>
                                          <p:spTgt spid="7">
                                            <p:bg/>
                                          </p:spTgt>
                                        </p:tgtEl>
                                      </p:cBhvr>
                                    </p:animEffect>
                                  </p:childTnLst>
                                </p:cTn>
                              </p:par>
                            </p:childTnLst>
                          </p:cTn>
                        </p:par>
                        <p:par>
                          <p:cTn id="36" fill="hold">
                            <p:stCondLst>
                              <p:cond delay="19500"/>
                            </p:stCondLst>
                            <p:childTnLst>
                              <p:par>
                                <p:cTn id="37" presetID="22" presetClass="entr" presetSubtype="8" fill="hold" grpId="0" nodeType="after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animEffect transition="in" filter="wipe(left)">
                                      <p:cBhvr>
                                        <p:cTn id="39" dur="1000"/>
                                        <p:tgtEl>
                                          <p:spTgt spid="7">
                                            <p:txEl>
                                              <p:pRg st="0" end="0"/>
                                            </p:txEl>
                                          </p:spTgt>
                                        </p:tgtEl>
                                      </p:cBhvr>
                                    </p:animEffect>
                                  </p:childTnLst>
                                </p:cTn>
                              </p:par>
                            </p:childTnLst>
                          </p:cTn>
                        </p:par>
                        <p:par>
                          <p:cTn id="40" fill="hold">
                            <p:stCondLst>
                              <p:cond delay="20500"/>
                            </p:stCondLst>
                            <p:childTnLst>
                              <p:par>
                                <p:cTn id="41" presetID="22" presetClass="entr" presetSubtype="4" fill="hold" nodeType="afterEffect">
                                  <p:stCondLst>
                                    <p:cond delay="1500"/>
                                  </p:stCondLst>
                                  <p:childTnLst>
                                    <p:set>
                                      <p:cBhvr>
                                        <p:cTn id="42" dur="1" fill="hold">
                                          <p:stCondLst>
                                            <p:cond delay="0"/>
                                          </p:stCondLst>
                                        </p:cTn>
                                        <p:tgtEl>
                                          <p:spTgt spid="7">
                                            <p:txEl>
                                              <p:pRg st="1" end="1"/>
                                            </p:txEl>
                                          </p:spTgt>
                                        </p:tgtEl>
                                        <p:attrNameLst>
                                          <p:attrName>style.visibility</p:attrName>
                                        </p:attrNameLst>
                                      </p:cBhvr>
                                      <p:to>
                                        <p:strVal val="visible"/>
                                      </p:to>
                                    </p:set>
                                    <p:animEffect transition="in" filter="wipe(down)">
                                      <p:cBhvr>
                                        <p:cTn id="43" dur="10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4" grpId="0" animBg="1"/>
      <p:bldP spid="7"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Диагональная полоса 14"/>
          <p:cNvSpPr/>
          <p:nvPr/>
        </p:nvSpPr>
        <p:spPr>
          <a:xfrm rot="2568857">
            <a:off x="3182938" y="3641725"/>
            <a:ext cx="4000500" cy="3786188"/>
          </a:xfrm>
          <a:prstGeom prst="diagStrip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200" b="1" i="1" dirty="0">
                <a:latin typeface="Times New Roman" panose="02020603050405020304" pitchFamily="18" charset="0"/>
                <a:cs typeface="Times New Roman" panose="02020603050405020304" pitchFamily="18" charset="0"/>
              </a:rPr>
              <a:t>TEMPERA­TURE</a:t>
            </a:r>
            <a:endParaRPr lang="ru-RU" sz="2200" b="1" dirty="0">
              <a:solidFill>
                <a:schemeClr val="accent6">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Заголовок 1"/>
          <p:cNvSpPr>
            <a:spLocks noGrp="1"/>
          </p:cNvSpPr>
          <p:nvPr>
            <p:ph type="ctrTitle"/>
          </p:nvPr>
        </p:nvSpPr>
        <p:spPr>
          <a:xfrm>
            <a:off x="179512" y="1772816"/>
            <a:ext cx="2843808" cy="866775"/>
          </a:xfrm>
        </p:spPr>
        <p:txBody>
          <a:bodyPr anchor="ctr">
            <a:normAutofit/>
          </a:bodyPr>
          <a:lstStyle/>
          <a:p>
            <a:pPr algn="ctr" eaLnBrk="1" fontAlgn="auto" hangingPunct="1">
              <a:spcAft>
                <a:spcPts val="0"/>
              </a:spcAft>
              <a:defRPr/>
            </a:pPr>
            <a:r>
              <a:rPr lang="en-US" sz="2400" dirty="0" smtClean="0">
                <a:latin typeface="Times New Roman" pitchFamily="18" charset="0"/>
                <a:cs typeface="Times New Roman" pitchFamily="18" charset="0"/>
              </a:rPr>
              <a:t>FIRE TRIANGLE</a:t>
            </a:r>
            <a:endParaRPr lang="ru-RU" sz="2400" dirty="0" smtClean="0">
              <a:latin typeface="Times New Roman" pitchFamily="18" charset="0"/>
              <a:cs typeface="Times New Roman" pitchFamily="18" charset="0"/>
            </a:endParaRPr>
          </a:p>
        </p:txBody>
      </p:sp>
      <p:sp>
        <p:nvSpPr>
          <p:cNvPr id="13" name="Диагональная полоса 12"/>
          <p:cNvSpPr/>
          <p:nvPr/>
        </p:nvSpPr>
        <p:spPr>
          <a:xfrm rot="10800000">
            <a:off x="928662" y="1357298"/>
            <a:ext cx="4071966" cy="4214842"/>
          </a:xfrm>
          <a:prstGeom prst="diagStripe">
            <a:avLst/>
          </a:prstGeom>
        </p:spPr>
        <p:style>
          <a:lnRef idx="2">
            <a:schemeClr val="accent4">
              <a:shade val="50000"/>
            </a:schemeClr>
          </a:lnRef>
          <a:fillRef idx="1">
            <a:schemeClr val="accent4"/>
          </a:fillRef>
          <a:effectRef idx="0">
            <a:schemeClr val="accent4"/>
          </a:effectRef>
          <a:fontRef idx="minor">
            <a:schemeClr val="lt1"/>
          </a:fontRef>
        </p:style>
        <p:txBody>
          <a:bodyPr vert="vert270" anchor="ctr"/>
          <a:lstStyle/>
          <a:p>
            <a:pPr algn="ctr">
              <a:defRPr/>
            </a:pPr>
            <a:r>
              <a:rPr lang="en-US" sz="4000" b="1" i="1" dirty="0">
                <a:latin typeface="Times New Roman" panose="02020603050405020304" pitchFamily="18" charset="0"/>
                <a:cs typeface="Times New Roman" panose="02020603050405020304" pitchFamily="18" charset="0"/>
              </a:rPr>
              <a:t>FUEL</a:t>
            </a:r>
            <a:endParaRPr lang="ru-RU" sz="40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Диагональная полоса 13"/>
          <p:cNvSpPr/>
          <p:nvPr/>
        </p:nvSpPr>
        <p:spPr>
          <a:xfrm rot="16200000">
            <a:off x="4857750" y="1500188"/>
            <a:ext cx="4143375" cy="3857625"/>
          </a:xfrm>
          <a:prstGeom prst="diagStripe">
            <a:avLst>
              <a:gd name="adj" fmla="val 51691"/>
            </a:avLst>
          </a:prstGeom>
          <a:solidFill>
            <a:schemeClr val="accent5">
              <a:lumMod val="20000"/>
              <a:lumOff val="80000"/>
            </a:schemeClr>
          </a:solidFill>
        </p:spPr>
        <p:style>
          <a:lnRef idx="2">
            <a:schemeClr val="accent2">
              <a:shade val="50000"/>
            </a:schemeClr>
          </a:lnRef>
          <a:fillRef idx="1">
            <a:schemeClr val="accent2"/>
          </a:fillRef>
          <a:effectRef idx="0">
            <a:schemeClr val="accent2"/>
          </a:effectRef>
          <a:fontRef idx="minor">
            <a:schemeClr val="lt1"/>
          </a:fontRef>
        </p:style>
        <p:txBody>
          <a:bodyPr vert="vert" anchor="ctr"/>
          <a:lstStyle/>
          <a:p>
            <a:pPr algn="ctr">
              <a:defRPr/>
            </a:pPr>
            <a:r>
              <a:rPr lang="en-US" sz="2400" b="1" i="1" dirty="0">
                <a:solidFill>
                  <a:schemeClr val="tx1"/>
                </a:solidFill>
                <a:latin typeface="Times New Roman" panose="02020603050405020304" pitchFamily="18" charset="0"/>
                <a:cs typeface="Times New Roman" panose="02020603050405020304" pitchFamily="18" charset="0"/>
              </a:rPr>
              <a:t>OXYGEN</a:t>
            </a:r>
            <a:endParaRPr lang="ru-RU"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2" descr="D:\МОИ ДОКУМЕНТЫ\РАБОТА\ФОТО САМОЛЕТОВ\АН 148\DSC05103.JPG"/>
          <p:cNvPicPr>
            <a:picLocks noChangeAspect="1" noChangeArrowheads="1"/>
          </p:cNvPicPr>
          <p:nvPr/>
        </p:nvPicPr>
        <p:blipFill>
          <a:blip r:embed="rId2" cstate="print"/>
          <a:srcRect t="15909" b="18182"/>
          <a:stretch>
            <a:fillRect/>
          </a:stretch>
        </p:blipFill>
        <p:spPr bwMode="auto">
          <a:xfrm rot="5400000">
            <a:off x="6215909" y="1137018"/>
            <a:ext cx="3672408" cy="1775651"/>
          </a:xfrm>
          <a:prstGeom prst="rect">
            <a:avLst/>
          </a:prstGeom>
          <a:ln>
            <a:noFill/>
          </a:ln>
          <a:effectLst>
            <a:softEdge rad="112500"/>
          </a:effectLst>
        </p:spPr>
      </p:pic>
      <p:sp>
        <p:nvSpPr>
          <p:cNvPr id="8" name="Заголовок 1"/>
          <p:cNvSpPr txBox="1">
            <a:spLocks/>
          </p:cNvSpPr>
          <p:nvPr/>
        </p:nvSpPr>
        <p:spPr>
          <a:xfrm>
            <a:off x="1403648" y="332656"/>
            <a:ext cx="6048672" cy="707678"/>
          </a:xfrm>
          <a:prstGeom prst="rect">
            <a:avLst/>
          </a:prstGeom>
          <a:solidFill>
            <a:schemeClr val="accent2">
              <a:lumMod val="20000"/>
              <a:lumOff val="80000"/>
            </a:schemeClr>
          </a:solidFill>
          <a:effectLst>
            <a:softEdge rad="127000"/>
          </a:effectLst>
        </p:spPr>
        <p:txBody>
          <a:bodyPr vert="horz" anchor="b">
            <a:normAutofit/>
            <a:scene3d>
              <a:camera prst="orthographicFront"/>
              <a:lightRig rig="soft" dir="t"/>
            </a:scene3d>
            <a:sp3d prstMaterial="softEdge">
              <a:bevelT w="25400" h="25400"/>
            </a:sp3d>
          </a:bodyPr>
          <a:lstStyle/>
          <a:p>
            <a:pPr lvl="0" algn="ctr">
              <a:spcBef>
                <a:spcPct val="0"/>
              </a:spcBef>
              <a:defRPr/>
            </a:pPr>
            <a:r>
              <a:rPr kumimoji="0" lang="en-US" sz="32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Times New Roman" pitchFamily="18" charset="0"/>
                <a:ea typeface="+mj-ea"/>
                <a:cs typeface="Times New Roman" pitchFamily="18" charset="0"/>
              </a:rPr>
              <a:t>*</a:t>
            </a:r>
            <a:r>
              <a:rPr lang="uk-UA" sz="3200" b="1" i="1" dirty="0" err="1">
                <a:latin typeface="Times New Roman" panose="02020603050405020304" pitchFamily="18" charset="0"/>
                <a:cs typeface="Times New Roman" panose="02020603050405020304" pitchFamily="18" charset="0"/>
              </a:rPr>
              <a:t>Fire</a:t>
            </a:r>
            <a:r>
              <a:rPr lang="uk-UA" sz="3200" b="1" i="1" dirty="0">
                <a:latin typeface="Times New Roman" panose="02020603050405020304" pitchFamily="18" charset="0"/>
                <a:cs typeface="Times New Roman" panose="02020603050405020304" pitchFamily="18" charset="0"/>
              </a:rPr>
              <a:t> and </a:t>
            </a:r>
            <a:r>
              <a:rPr lang="uk-UA" sz="3200" b="1" i="1" dirty="0" err="1">
                <a:latin typeface="Times New Roman" panose="02020603050405020304" pitchFamily="18" charset="0"/>
                <a:cs typeface="Times New Roman" panose="02020603050405020304" pitchFamily="18" charset="0"/>
              </a:rPr>
              <a:t>smoke</a:t>
            </a:r>
            <a:r>
              <a:rPr lang="uk-UA" sz="3200" b="1" i="1" dirty="0">
                <a:latin typeface="Times New Roman" panose="02020603050405020304" pitchFamily="18" charset="0"/>
                <a:cs typeface="Times New Roman" panose="02020603050405020304" pitchFamily="18" charset="0"/>
              </a:rPr>
              <a:t> </a:t>
            </a:r>
            <a:endParaRPr kumimoji="0" lang="ru-RU" sz="3200" b="1" i="1"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Times New Roman" pitchFamily="18" charset="0"/>
              <a:ea typeface="+mj-ea"/>
              <a:cs typeface="Times New Roman" pitchFamily="18" charset="0"/>
            </a:endParaRPr>
          </a:p>
        </p:txBody>
      </p:sp>
      <p:sp>
        <p:nvSpPr>
          <p:cNvPr id="9" name="TextBox 8"/>
          <p:cNvSpPr txBox="1"/>
          <p:nvPr/>
        </p:nvSpPr>
        <p:spPr>
          <a:xfrm>
            <a:off x="7524328" y="6525344"/>
            <a:ext cx="1619672" cy="307777"/>
          </a:xfrm>
          <a:prstGeom prst="rect">
            <a:avLst/>
          </a:prstGeom>
          <a:noFill/>
        </p:spPr>
        <p:txBody>
          <a:bodyPr wrap="square" rtlCol="0">
            <a:spAutoFit/>
          </a:bodyPr>
          <a:lstStyle/>
          <a:p>
            <a:r>
              <a:rPr lang="ru-RU" sz="1400" dirty="0" smtClean="0">
                <a:latin typeface="Times New Roman" pitchFamily="18" charset="0"/>
                <a:cs typeface="Times New Roman" pitchFamily="18" charset="0"/>
              </a:rPr>
              <a:t>Слайд 2</a:t>
            </a:r>
            <a:r>
              <a:rPr lang="en-US" sz="1400" dirty="0" smtClean="0">
                <a:latin typeface="Times New Roman" pitchFamily="18" charset="0"/>
                <a:cs typeface="Times New Roman" pitchFamily="18" charset="0"/>
              </a:rPr>
              <a:t>7</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9" presetClass="entr" presetSubtype="0" fill="hold" nodeType="afterEffect">
                                  <p:stCondLst>
                                    <p:cond delay="250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1000"/>
                                        <p:tgtEl>
                                          <p:spTgt spid="2"/>
                                        </p:tgtEl>
                                      </p:cBhvr>
                                    </p:animEffect>
                                  </p:childTnLst>
                                </p:cTn>
                              </p:par>
                            </p:childTnLst>
                          </p:cTn>
                        </p:par>
                        <p:par>
                          <p:cTn id="12" fill="hold">
                            <p:stCondLst>
                              <p:cond delay="5500"/>
                            </p:stCondLst>
                            <p:childTnLst>
                              <p:par>
                                <p:cTn id="13" presetID="9" presetClass="entr" presetSubtype="0" fill="hold" nodeType="afterEffect">
                                  <p:stCondLst>
                                    <p:cond delay="2000"/>
                                  </p:stCondLst>
                                  <p:childTnLst>
                                    <p:set>
                                      <p:cBhvr>
                                        <p:cTn id="14" dur="1" fill="hold">
                                          <p:stCondLst>
                                            <p:cond delay="0"/>
                                          </p:stCondLst>
                                        </p:cTn>
                                        <p:tgtEl>
                                          <p:spTgt spid="13"/>
                                        </p:tgtEl>
                                        <p:attrNameLst>
                                          <p:attrName>style.visibility</p:attrName>
                                        </p:attrNameLst>
                                      </p:cBhvr>
                                      <p:to>
                                        <p:strVal val="visible"/>
                                      </p:to>
                                    </p:set>
                                    <p:animEffect transition="in" filter="dissolve">
                                      <p:cBhvr>
                                        <p:cTn id="15" dur="1000"/>
                                        <p:tgtEl>
                                          <p:spTgt spid="13"/>
                                        </p:tgtEl>
                                      </p:cBhvr>
                                    </p:animEffect>
                                  </p:childTnLst>
                                </p:cTn>
                              </p:par>
                            </p:childTnLst>
                          </p:cTn>
                        </p:par>
                        <p:par>
                          <p:cTn id="16" fill="hold">
                            <p:stCondLst>
                              <p:cond delay="8500"/>
                            </p:stCondLst>
                            <p:childTnLst>
                              <p:par>
                                <p:cTn id="17" presetID="9"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Effect transition="in" filter="dissolve">
                                      <p:cBhvr>
                                        <p:cTn id="19" dur="1000"/>
                                        <p:tgtEl>
                                          <p:spTgt spid="14"/>
                                        </p:tgtEl>
                                      </p:cBhvr>
                                    </p:animEffect>
                                  </p:childTnLst>
                                </p:cTn>
                              </p:par>
                            </p:childTnLst>
                          </p:cTn>
                        </p:par>
                        <p:par>
                          <p:cTn id="20" fill="hold">
                            <p:stCondLst>
                              <p:cond delay="11500"/>
                            </p:stCondLst>
                            <p:childTnLst>
                              <p:par>
                                <p:cTn id="21" presetID="9" presetClass="entr" presetSubtype="0" fill="hold" grpId="0" nodeType="afterEffect">
                                  <p:stCondLst>
                                    <p:cond delay="2000"/>
                                  </p:stCondLst>
                                  <p:childTnLst>
                                    <p:set>
                                      <p:cBhvr>
                                        <p:cTn id="22" dur="1" fill="hold">
                                          <p:stCondLst>
                                            <p:cond delay="0"/>
                                          </p:stCondLst>
                                        </p:cTn>
                                        <p:tgtEl>
                                          <p:spTgt spid="15"/>
                                        </p:tgtEl>
                                        <p:attrNameLst>
                                          <p:attrName>style.visibility</p:attrName>
                                        </p:attrNameLst>
                                      </p:cBhvr>
                                      <p:to>
                                        <p:strVal val="visible"/>
                                      </p:to>
                                    </p:set>
                                    <p:animEffect transition="in" filter="dissolve">
                                      <p:cBhvr>
                                        <p:cTn id="23" dur="1000"/>
                                        <p:tgtEl>
                                          <p:spTgt spid="15"/>
                                        </p:tgtEl>
                                      </p:cBhvr>
                                    </p:animEffect>
                                  </p:childTnLst>
                                </p:cTn>
                              </p:par>
                            </p:childTnLst>
                          </p:cTn>
                        </p:par>
                        <p:par>
                          <p:cTn id="24" fill="hold">
                            <p:stCondLst>
                              <p:cond delay="14500"/>
                            </p:stCondLst>
                            <p:childTnLst>
                              <p:par>
                                <p:cTn id="25" presetID="48" presetClass="entr" presetSubtype="0" accel="50000" fill="hold" nodeType="afterEffect">
                                  <p:stCondLst>
                                    <p:cond delay="4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8"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29" dur="3000" fill="hold"/>
                                        <p:tgtEl>
                                          <p:spTgt spid="16"/>
                                        </p:tgtEl>
                                        <p:attrNameLst>
                                          <p:attrName>ppt_y</p:attrName>
                                        </p:attrNameLst>
                                      </p:cBhvr>
                                      <p:tavLst>
                                        <p:tav tm="0">
                                          <p:val>
                                            <p:strVal val="#ppt_y"/>
                                          </p:val>
                                        </p:tav>
                                        <p:tav tm="100000">
                                          <p:val>
                                            <p:strVal val="#ppt_y"/>
                                          </p:val>
                                        </p:tav>
                                      </p:tavLst>
                                    </p:anim>
                                    <p:animEffect transition="in" filter="fade">
                                      <p:cBhvr>
                                        <p:cTn id="30" dur="3000"/>
                                        <p:tgtEl>
                                          <p:spTgt spid="16"/>
                                        </p:tgtEl>
                                      </p:cBhvr>
                                    </p:animEffect>
                                  </p:childTnLst>
                                </p:cTn>
                              </p:par>
                            </p:childTnLst>
                          </p:cTn>
                        </p:par>
                        <p:par>
                          <p:cTn id="31" fill="hold">
                            <p:stCondLst>
                              <p:cond delay="21500"/>
                            </p:stCondLst>
                            <p:childTnLst>
                              <p:par>
                                <p:cTn id="32" presetID="8" presetClass="exit" presetSubtype="16" fill="hold" grpId="2" nodeType="afterEffect">
                                  <p:stCondLst>
                                    <p:cond delay="2500"/>
                                  </p:stCondLst>
                                  <p:childTnLst>
                                    <p:animEffect transition="out" filter="diamond(in)">
                                      <p:cBhvr>
                                        <p:cTn id="33" dur="2000"/>
                                        <p:tgtEl>
                                          <p:spTgt spid="14"/>
                                        </p:tgtEl>
                                      </p:cBhvr>
                                    </p:animEffect>
                                    <p:set>
                                      <p:cBhvr>
                                        <p:cTn id="34" dur="1" fill="hold">
                                          <p:stCondLst>
                                            <p:cond delay="1999"/>
                                          </p:stCondLst>
                                        </p:cTn>
                                        <p:tgtEl>
                                          <p:spTgt spid="14"/>
                                        </p:tgtEl>
                                        <p:attrNameLst>
                                          <p:attrName>style.visibility</p:attrName>
                                        </p:attrNameLst>
                                      </p:cBhvr>
                                      <p:to>
                                        <p:strVal val="hidden"/>
                                      </p:to>
                                    </p:set>
                                  </p:childTnLst>
                                </p:cTn>
                              </p:par>
                              <p:par>
                                <p:cTn id="35" presetID="8" presetClass="exit" presetSubtype="32" fill="hold" grpId="1" nodeType="withEffect">
                                  <p:stCondLst>
                                    <p:cond delay="2500"/>
                                  </p:stCondLst>
                                  <p:childTnLst>
                                    <p:animEffect transition="out" filter="diamond(out)">
                                      <p:cBhvr>
                                        <p:cTn id="36" dur="2000"/>
                                        <p:tgtEl>
                                          <p:spTgt spid="14"/>
                                        </p:tgtEl>
                                      </p:cBhvr>
                                    </p:animEffect>
                                    <p:set>
                                      <p:cBhvr>
                                        <p:cTn id="37"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4" grpId="1" animBg="1"/>
      <p:bldP spid="14" grpId="2"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63688" y="476672"/>
            <a:ext cx="4104456" cy="714375"/>
          </a:xfrm>
          <a:solidFill>
            <a:schemeClr val="accent1">
              <a:lumMod val="20000"/>
              <a:lumOff val="80000"/>
            </a:schemeClr>
          </a:solidFill>
          <a:effectLst>
            <a:softEdge rad="127000"/>
          </a:effectLst>
        </p:spPr>
        <p:txBody>
          <a:bodyPr anchor="ctr"/>
          <a:lstStyle/>
          <a:p>
            <a:pPr algn="ctr">
              <a:defRPr/>
            </a:pPr>
            <a:r>
              <a:rPr lang="uk-UA" sz="2800"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REPORT</a:t>
            </a:r>
            <a:endParaRPr lang="ru-RU" sz="2800" dirty="0" smtClean="0">
              <a:latin typeface="Times New Roman" pitchFamily="18" charset="0"/>
              <a:cs typeface="Times New Roman" pitchFamily="18" charset="0"/>
            </a:endParaRPr>
          </a:p>
        </p:txBody>
      </p:sp>
      <p:sp>
        <p:nvSpPr>
          <p:cNvPr id="33793" name="Rectangle 1"/>
          <p:cNvSpPr>
            <a:spLocks noGrp="1" noChangeArrowheads="1"/>
          </p:cNvSpPr>
          <p:nvPr>
            <p:ph type="subTitle" idx="1"/>
          </p:nvPr>
        </p:nvSpPr>
        <p:spPr>
          <a:xfrm>
            <a:off x="179512" y="2087215"/>
            <a:ext cx="4824536" cy="3277820"/>
          </a:xfrm>
        </p:spPr>
        <p:txBody>
          <a:bodyPr wrap="square" anchor="ctr">
            <a:spAutoFit/>
          </a:bodyPr>
          <a:lstStyle/>
          <a:p>
            <a:pPr marR="0" algn="l">
              <a:buClr>
                <a:srgbClr val="EB641B"/>
              </a:buClr>
            </a:pPr>
            <a:r>
              <a:rPr lang="en-GB" sz="2000" b="1" dirty="0" smtClean="0">
                <a:latin typeface="Times New Roman" pitchFamily="18" charset="0"/>
                <a:cs typeface="Times New Roman" pitchFamily="18" charset="0"/>
              </a:rPr>
              <a:t>«MESSENGER» must use interphone (telephone) to prevent penetration of smoke and hazardous </a:t>
            </a:r>
            <a:r>
              <a:rPr lang="en-GB" sz="2000" b="1" dirty="0" err="1" smtClean="0">
                <a:latin typeface="Times New Roman" pitchFamily="18" charset="0"/>
                <a:cs typeface="Times New Roman" pitchFamily="18" charset="0"/>
              </a:rPr>
              <a:t>vapors</a:t>
            </a:r>
            <a:r>
              <a:rPr lang="en-GB" sz="2000" b="1" dirty="0" smtClean="0">
                <a:latin typeface="Times New Roman" pitchFamily="18" charset="0"/>
                <a:cs typeface="Times New Roman" pitchFamily="18" charset="0"/>
              </a:rPr>
              <a:t> into the flight deck</a:t>
            </a:r>
          </a:p>
          <a:p>
            <a:pPr marR="0" algn="l">
              <a:buClr>
                <a:srgbClr val="EB641B"/>
              </a:buClr>
            </a:pPr>
            <a:endParaRPr lang="en-GB" sz="2000" b="1" dirty="0" smtClean="0">
              <a:solidFill>
                <a:srgbClr val="78310B"/>
              </a:solidFill>
              <a:effectLst>
                <a:outerShdw blurRad="38100" dist="38100" dir="2700000" algn="tl">
                  <a:srgbClr val="000000">
                    <a:alpha val="43137"/>
                  </a:srgbClr>
                </a:outerShdw>
              </a:effectLst>
              <a:latin typeface="Times New Roman" pitchFamily="18" charset="0"/>
              <a:cs typeface="Times New Roman" pitchFamily="18" charset="0"/>
            </a:endParaRPr>
          </a:p>
          <a:p>
            <a:pPr marR="0" algn="l">
              <a:buClr>
                <a:srgbClr val="EB641B"/>
              </a:buClr>
            </a:pPr>
            <a:r>
              <a:rPr lang="en-GB" sz="2000" b="1" dirty="0" smtClean="0">
                <a:latin typeface="Times New Roman" pitchFamily="18" charset="0"/>
                <a:cs typeface="Times New Roman" pitchFamily="18" charset="0"/>
              </a:rPr>
              <a:t>Never leave unattended the fire site. Provide continuous monitoring of possible repeated ignition, and never consider the fire to have ceased completely.</a:t>
            </a:r>
            <a:endParaRPr lang="en-GB" sz="2000" b="1" dirty="0" smtClean="0">
              <a:solidFill>
                <a:srgbClr val="0D0D0D"/>
              </a:solidFill>
              <a:effectLst>
                <a:outerShdw blurRad="38100" dist="38100" dir="2700000" algn="tl">
                  <a:srgbClr val="000000">
                    <a:alpha val="43137"/>
                  </a:srgbClr>
                </a:outerShdw>
              </a:effectLst>
              <a:latin typeface="Times New Roman" pitchFamily="18" charset="0"/>
              <a:cs typeface="Times New Roman" pitchFamily="18" charset="0"/>
            </a:endParaRPr>
          </a:p>
          <a:p>
            <a:pPr marR="0" algn="l" eaLnBrk="1" hangingPunct="1">
              <a:buClr>
                <a:srgbClr val="EB641B"/>
              </a:buClr>
              <a:buFont typeface="Georgia" pitchFamily="18" charset="0"/>
              <a:buNone/>
            </a:pPr>
            <a:endParaRPr lang="ru-RU" sz="1900" b="1" dirty="0" smtClean="0">
              <a:solidFill>
                <a:srgbClr val="0D0D0D"/>
              </a:solidFill>
              <a:effectLst>
                <a:outerShdw blurRad="38100" dist="38100" dir="2700000" algn="tl">
                  <a:srgbClr val="000000">
                    <a:alpha val="43137"/>
                  </a:srgbClr>
                </a:outerShdw>
              </a:effectLst>
              <a:latin typeface="Times New Roman" pitchFamily="18" charset="0"/>
              <a:cs typeface="Times New Roman" pitchFamily="18" charset="0"/>
            </a:endParaRPr>
          </a:p>
          <a:p>
            <a:pPr marR="0" eaLnBrk="1" hangingPunct="1">
              <a:spcBef>
                <a:spcPct val="0"/>
              </a:spcBef>
              <a:buClrTx/>
              <a:buFontTx/>
              <a:buChar char="-"/>
            </a:pPr>
            <a:endParaRPr lang="ru-RU" sz="1800" b="1" dirty="0" smtClean="0">
              <a:solidFill>
                <a:srgbClr val="FFFFFF"/>
              </a:solidFill>
              <a:latin typeface="Times New Roman" pitchFamily="18" charset="0"/>
              <a:cs typeface="Times New Roman" pitchFamily="18" charset="0"/>
            </a:endParaRPr>
          </a:p>
        </p:txBody>
      </p:sp>
      <p:graphicFrame>
        <p:nvGraphicFramePr>
          <p:cNvPr id="5" name="Object 5"/>
          <p:cNvGraphicFramePr>
            <a:graphicFrameLocks noChangeAspect="1"/>
          </p:cNvGraphicFramePr>
          <p:nvPr/>
        </p:nvGraphicFramePr>
        <p:xfrm>
          <a:off x="6804248" y="3789040"/>
          <a:ext cx="2081213" cy="2860675"/>
        </p:xfrm>
        <a:graphic>
          <a:graphicData uri="http://schemas.openxmlformats.org/presentationml/2006/ole">
            <p:oleObj spid="_x0000_s2066" name="PHOTO-PAINT Image" r:id="rId3" imgW="761744" imgH="1048337" progId="CPaint5">
              <p:link updateAutomatic="1"/>
            </p:oleObj>
          </a:graphicData>
        </a:graphic>
      </p:graphicFrame>
      <p:graphicFrame>
        <p:nvGraphicFramePr>
          <p:cNvPr id="6" name="Object 6"/>
          <p:cNvGraphicFramePr>
            <a:graphicFrameLocks noChangeAspect="1"/>
          </p:cNvGraphicFramePr>
          <p:nvPr/>
        </p:nvGraphicFramePr>
        <p:xfrm>
          <a:off x="4788024" y="2276872"/>
          <a:ext cx="2446337" cy="2393950"/>
        </p:xfrm>
        <a:graphic>
          <a:graphicData uri="http://schemas.openxmlformats.org/presentationml/2006/ole">
            <p:oleObj spid="_x0000_s2067" name="PHOTO-PAINT Image" r:id="rId4" imgW="4828571" imgH="4723810" progId="CPaint5">
              <p:link updateAutomatic="1"/>
            </p:oleObj>
          </a:graphicData>
        </a:graphic>
      </p:graphicFrame>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2000"/>
                                        <p:tgtEl>
                                          <p:spTgt spid="2"/>
                                        </p:tgtEl>
                                      </p:cBhvr>
                                    </p:animEffect>
                                  </p:childTnLst>
                                </p:cTn>
                              </p:par>
                            </p:childTnLst>
                          </p:cTn>
                        </p:par>
                        <p:par>
                          <p:cTn id="10" fill="hold">
                            <p:stCondLst>
                              <p:cond delay="2000"/>
                            </p:stCondLst>
                            <p:childTnLst>
                              <p:par>
                                <p:cTn id="11" presetID="2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2000"/>
                                        <p:tgtEl>
                                          <p:spTgt spid="5"/>
                                        </p:tgtEl>
                                      </p:cBhvr>
                                    </p:animEffect>
                                  </p:childTnLst>
                                </p:cTn>
                              </p:par>
                            </p:childTnLst>
                          </p:cTn>
                        </p:par>
                        <p:par>
                          <p:cTn id="14" fill="hold">
                            <p:stCondLst>
                              <p:cond delay="4000"/>
                            </p:stCondLst>
                            <p:childTnLst>
                              <p:par>
                                <p:cTn id="15" presetID="2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2000"/>
                                        <p:tgtEl>
                                          <p:spTgt spid="6"/>
                                        </p:tgtEl>
                                      </p:cBhvr>
                                    </p:animEffect>
                                  </p:childTnLst>
                                </p:cTn>
                              </p:par>
                            </p:childTnLst>
                          </p:cTn>
                        </p:par>
                        <p:par>
                          <p:cTn id="18" fill="hold">
                            <p:stCondLst>
                              <p:cond delay="6000"/>
                            </p:stCondLst>
                            <p:childTnLst>
                              <p:par>
                                <p:cTn id="19" presetID="22" presetClass="entr" presetSubtype="8" fill="hold" grpId="0" nodeType="afterEffect">
                                  <p:stCondLst>
                                    <p:cond delay="4000"/>
                                  </p:stCondLst>
                                  <p:childTnLst>
                                    <p:set>
                                      <p:cBhvr>
                                        <p:cTn id="20" dur="1" fill="hold">
                                          <p:stCondLst>
                                            <p:cond delay="0"/>
                                          </p:stCondLst>
                                        </p:cTn>
                                        <p:tgtEl>
                                          <p:spTgt spid="33793">
                                            <p:txEl>
                                              <p:pRg st="0" end="0"/>
                                            </p:txEl>
                                          </p:spTgt>
                                        </p:tgtEl>
                                        <p:attrNameLst>
                                          <p:attrName>style.visibility</p:attrName>
                                        </p:attrNameLst>
                                      </p:cBhvr>
                                      <p:to>
                                        <p:strVal val="visible"/>
                                      </p:to>
                                    </p:set>
                                    <p:animEffect transition="in" filter="wipe(left)">
                                      <p:cBhvr>
                                        <p:cTn id="21" dur="2000"/>
                                        <p:tgtEl>
                                          <p:spTgt spid="33793">
                                            <p:txEl>
                                              <p:pRg st="0" end="0"/>
                                            </p:txEl>
                                          </p:spTgt>
                                        </p:tgtEl>
                                      </p:cBhvr>
                                    </p:animEffect>
                                  </p:childTnLst>
                                </p:cTn>
                              </p:par>
                            </p:childTnLst>
                          </p:cTn>
                        </p:par>
                        <p:par>
                          <p:cTn id="22" fill="hold">
                            <p:stCondLst>
                              <p:cond delay="12000"/>
                            </p:stCondLst>
                            <p:childTnLst>
                              <p:par>
                                <p:cTn id="23" presetID="22" presetClass="entr" presetSubtype="8" fill="hold" grpId="0" nodeType="afterEffect">
                                  <p:stCondLst>
                                    <p:cond delay="4000"/>
                                  </p:stCondLst>
                                  <p:childTnLst>
                                    <p:set>
                                      <p:cBhvr>
                                        <p:cTn id="24" dur="1" fill="hold">
                                          <p:stCondLst>
                                            <p:cond delay="0"/>
                                          </p:stCondLst>
                                        </p:cTn>
                                        <p:tgtEl>
                                          <p:spTgt spid="33793">
                                            <p:txEl>
                                              <p:pRg st="2" end="2"/>
                                            </p:txEl>
                                          </p:spTgt>
                                        </p:tgtEl>
                                        <p:attrNameLst>
                                          <p:attrName>style.visibility</p:attrName>
                                        </p:attrNameLst>
                                      </p:cBhvr>
                                      <p:to>
                                        <p:strVal val="visible"/>
                                      </p:to>
                                    </p:set>
                                    <p:animEffect transition="in" filter="wipe(left)">
                                      <p:cBhvr>
                                        <p:cTn id="25" dur="2000"/>
                                        <p:tgtEl>
                                          <p:spTgt spid="3379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79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779686"/>
          </a:xfrm>
          <a:solidFill>
            <a:schemeClr val="accent2">
              <a:lumMod val="20000"/>
              <a:lumOff val="80000"/>
            </a:schemeClr>
          </a:solidFill>
          <a:effectLst>
            <a:softEdge rad="127000"/>
          </a:effectLst>
        </p:spPr>
        <p:txBody>
          <a:bodyPr anchor="ctr">
            <a:normAutofit/>
          </a:bodyPr>
          <a:lstStyle/>
          <a:p>
            <a:pPr algn="ctr"/>
            <a:r>
              <a:rPr lang="uk-UA" sz="3200" dirty="0" smtClean="0">
                <a:effectLst/>
              </a:rPr>
              <a:t>*</a:t>
            </a:r>
            <a:r>
              <a:rPr lang="uk-UA" sz="3200" dirty="0" err="1" smtClean="0">
                <a:effectLst/>
              </a:rPr>
              <a:t>Certain</a:t>
            </a:r>
            <a:r>
              <a:rPr lang="uk-UA" sz="3200" dirty="0" smtClean="0">
                <a:effectLst/>
              </a:rPr>
              <a:t> </a:t>
            </a:r>
            <a:r>
              <a:rPr lang="uk-UA" sz="3200" dirty="0">
                <a:effectLst/>
              </a:rPr>
              <a:t>fire-</a:t>
            </a:r>
            <a:r>
              <a:rPr lang="uk-UA" sz="3200" dirty="0" err="1">
                <a:effectLst/>
              </a:rPr>
              <a:t>hazardous</a:t>
            </a:r>
            <a:r>
              <a:rPr lang="uk-UA" sz="3200" dirty="0">
                <a:effectLst/>
              </a:rPr>
              <a:t> </a:t>
            </a:r>
            <a:r>
              <a:rPr lang="uk-UA" sz="3200" dirty="0" err="1">
                <a:effectLst/>
              </a:rPr>
              <a:t>points</a:t>
            </a:r>
            <a:endParaRPr lang="ru-RU" dirty="0"/>
          </a:p>
        </p:txBody>
      </p:sp>
      <p:sp>
        <p:nvSpPr>
          <p:cNvPr id="5" name="Содержимое 4"/>
          <p:cNvSpPr>
            <a:spLocks noGrp="1"/>
          </p:cNvSpPr>
          <p:nvPr>
            <p:ph sz="quarter" idx="2"/>
          </p:nvPr>
        </p:nvSpPr>
        <p:spPr>
          <a:xfrm>
            <a:off x="395536" y="1052736"/>
            <a:ext cx="8507288" cy="1552658"/>
          </a:xfrm>
        </p:spPr>
        <p:txBody>
          <a:bodyPr>
            <a:normAutofit lnSpcReduction="10000"/>
          </a:bodyPr>
          <a:lstStyle/>
          <a:p>
            <a:r>
              <a:rPr lang="en-GB" b="1" i="1" u="sng" dirty="0" smtClean="0">
                <a:latin typeface="Times New Roman" panose="02020603050405020304" pitchFamily="18" charset="0"/>
                <a:cs typeface="Times New Roman" panose="02020603050405020304" pitchFamily="18" charset="0"/>
              </a:rPr>
              <a:t>Lavatories</a:t>
            </a:r>
          </a:p>
          <a:p>
            <a:r>
              <a:rPr lang="en-GB" sz="2200" dirty="0" smtClean="0">
                <a:latin typeface="Times New Roman" panose="02020603050405020304" pitchFamily="18" charset="0"/>
                <a:cs typeface="Times New Roman" panose="02020603050405020304" pitchFamily="18" charset="0"/>
              </a:rPr>
              <a:t>Cabin crew members must inspect lavatories at regular intervals throughout a flight.</a:t>
            </a:r>
          </a:p>
          <a:p>
            <a:r>
              <a:rPr lang="en-GB" sz="2200" dirty="0" smtClean="0">
                <a:latin typeface="Times New Roman" panose="02020603050405020304" pitchFamily="18" charset="0"/>
                <a:cs typeface="Times New Roman" panose="02020603050405020304" pitchFamily="18" charset="0"/>
              </a:rPr>
              <a:t>The interval for inspection must be </a:t>
            </a:r>
            <a:r>
              <a:rPr lang="en-GB" sz="2200" b="1" u="sng"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 minutes.</a:t>
            </a:r>
            <a:endParaRPr lang="en-GB" sz="2200" b="1" u="sng"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Содержимое 5"/>
          <p:cNvSpPr>
            <a:spLocks noGrp="1"/>
          </p:cNvSpPr>
          <p:nvPr>
            <p:ph sz="quarter" idx="4"/>
          </p:nvPr>
        </p:nvSpPr>
        <p:spPr>
          <a:xfrm>
            <a:off x="4283968" y="2852936"/>
            <a:ext cx="4617839" cy="3744416"/>
          </a:xfrm>
        </p:spPr>
        <p:txBody>
          <a:bodyPr>
            <a:noAutofit/>
          </a:bodyPr>
          <a:lstStyle/>
          <a:p>
            <a:pPr marL="95250" indent="-95250"/>
            <a:r>
              <a:rPr lang="uk-UA" sz="1800" dirty="0" err="1">
                <a:latin typeface="Times New Roman" panose="02020603050405020304" pitchFamily="18" charset="0"/>
                <a:cs typeface="Times New Roman" panose="02020603050405020304" pitchFamily="18" charset="0"/>
              </a:rPr>
              <a:t>Inspecting</a:t>
            </a:r>
            <a:r>
              <a:rPr lang="uk-UA" sz="1800" dirty="0">
                <a:latin typeface="Times New Roman" panose="02020603050405020304" pitchFamily="18" charset="0"/>
                <a:cs typeface="Times New Roman" panose="02020603050405020304" pitchFamily="18" charset="0"/>
              </a:rPr>
              <a:t> the </a:t>
            </a:r>
            <a:r>
              <a:rPr lang="uk-UA" sz="1800" dirty="0" err="1">
                <a:latin typeface="Times New Roman" panose="02020603050405020304" pitchFamily="18" charset="0"/>
                <a:cs typeface="Times New Roman" panose="02020603050405020304" pitchFamily="18" charset="0"/>
              </a:rPr>
              <a:t>lavatories</a:t>
            </a:r>
            <a:r>
              <a:rPr lang="uk-UA" sz="1800" dirty="0">
                <a:latin typeface="Times New Roman" panose="02020603050405020304" pitchFamily="18" charset="0"/>
                <a:cs typeface="Times New Roman" panose="02020603050405020304" pitchFamily="18" charset="0"/>
              </a:rPr>
              <a:t>, </a:t>
            </a:r>
            <a:r>
              <a:rPr lang="uk-UA" sz="1800" dirty="0" err="1">
                <a:latin typeface="Times New Roman" panose="02020603050405020304" pitchFamily="18" charset="0"/>
                <a:cs typeface="Times New Roman" panose="02020603050405020304" pitchFamily="18" charset="0"/>
              </a:rPr>
              <a:t>ensure</a:t>
            </a:r>
            <a:r>
              <a:rPr lang="uk-UA" sz="1800" dirty="0">
                <a:latin typeface="Times New Roman" panose="02020603050405020304" pitchFamily="18" charset="0"/>
                <a:cs typeface="Times New Roman" panose="02020603050405020304" pitchFamily="18" charset="0"/>
              </a:rPr>
              <a:t> </a:t>
            </a:r>
            <a:r>
              <a:rPr lang="uk-UA" sz="1800" dirty="0" err="1">
                <a:latin typeface="Times New Roman" panose="02020603050405020304" pitchFamily="18" charset="0"/>
                <a:cs typeface="Times New Roman" panose="02020603050405020304" pitchFamily="18" charset="0"/>
              </a:rPr>
              <a:t>that</a:t>
            </a:r>
            <a:r>
              <a:rPr lang="uk-UA" sz="1800" dirty="0" smtClean="0">
                <a:latin typeface="Times New Roman" panose="02020603050405020304" pitchFamily="18" charset="0"/>
                <a:cs typeface="Times New Roman" panose="02020603050405020304" pitchFamily="18" charset="0"/>
              </a:rPr>
              <a:t>:</a:t>
            </a:r>
          </a:p>
          <a:p>
            <a:pPr marL="95250" indent="-95250"/>
            <a:r>
              <a:rPr lang="en-US" sz="1800" dirty="0">
                <a:latin typeface="Times New Roman" panose="02020603050405020304" pitchFamily="18" charset="0"/>
                <a:cs typeface="Times New Roman" panose="02020603050405020304" pitchFamily="18" charset="0"/>
              </a:rPr>
              <a:t>smoke detector sensor is free and unobstructed</a:t>
            </a:r>
            <a:r>
              <a:rPr lang="en-US" sz="1800" dirty="0" smtClean="0">
                <a:latin typeface="Times New Roman" panose="02020603050405020304" pitchFamily="18" charset="0"/>
                <a:cs typeface="Times New Roman" panose="02020603050405020304" pitchFamily="18" charset="0"/>
              </a:rPr>
              <a:t>;</a:t>
            </a:r>
            <a:endParaRPr lang="uk-UA" sz="1800" dirty="0" smtClean="0">
              <a:latin typeface="Times New Roman" panose="02020603050405020304" pitchFamily="18" charset="0"/>
              <a:cs typeface="Times New Roman" panose="02020603050405020304" pitchFamily="18" charset="0"/>
            </a:endParaRPr>
          </a:p>
          <a:p>
            <a:pPr marL="95250" indent="-95250"/>
            <a:r>
              <a:rPr lang="en-US" sz="1800" dirty="0">
                <a:latin typeface="Times New Roman" panose="02020603050405020304" pitchFamily="18" charset="0"/>
                <a:cs typeface="Times New Roman" panose="02020603050405020304" pitchFamily="18" charset="0"/>
              </a:rPr>
              <a:t>the door, behind which the stationary fire extinguisher and waste container are located, is closed tightly</a:t>
            </a:r>
            <a:r>
              <a:rPr lang="en-US" sz="1800" dirty="0" smtClean="0">
                <a:latin typeface="Times New Roman" panose="02020603050405020304" pitchFamily="18" charset="0"/>
                <a:cs typeface="Times New Roman" panose="02020603050405020304" pitchFamily="18" charset="0"/>
              </a:rPr>
              <a:t>;</a:t>
            </a:r>
            <a:endParaRPr lang="uk-UA" sz="1800" dirty="0" smtClean="0">
              <a:latin typeface="Times New Roman" panose="02020603050405020304" pitchFamily="18" charset="0"/>
              <a:cs typeface="Times New Roman" panose="02020603050405020304" pitchFamily="18" charset="0"/>
            </a:endParaRPr>
          </a:p>
          <a:p>
            <a:pPr marL="95250" indent="-95250"/>
            <a:r>
              <a:rPr lang="en-US" sz="1800" dirty="0">
                <a:latin typeface="Times New Roman" panose="02020603050405020304" pitchFamily="18" charset="0"/>
                <a:cs typeface="Times New Roman" panose="02020603050405020304" pitchFamily="18" charset="0"/>
              </a:rPr>
              <a:t>toilet paper, paper napkins and towels are secured</a:t>
            </a:r>
            <a:r>
              <a:rPr lang="en-US" sz="1800" dirty="0" smtClean="0">
                <a:latin typeface="Times New Roman" panose="02020603050405020304" pitchFamily="18" charset="0"/>
                <a:cs typeface="Times New Roman" panose="02020603050405020304" pitchFamily="18" charset="0"/>
              </a:rPr>
              <a:t>;</a:t>
            </a:r>
            <a:endParaRPr lang="uk-UA" sz="1800" dirty="0" smtClean="0">
              <a:latin typeface="Times New Roman" panose="02020603050405020304" pitchFamily="18" charset="0"/>
              <a:cs typeface="Times New Roman" panose="02020603050405020304" pitchFamily="18" charset="0"/>
            </a:endParaRPr>
          </a:p>
          <a:p>
            <a:pPr marL="95250" indent="-95250"/>
            <a:r>
              <a:rPr lang="en-US" sz="1800" dirty="0">
                <a:latin typeface="Times New Roman" panose="02020603050405020304" pitchFamily="18" charset="0"/>
                <a:cs typeface="Times New Roman" panose="02020603050405020304" pitchFamily="18" charset="0"/>
              </a:rPr>
              <a:t>toilet bowl lid must be closed</a:t>
            </a:r>
            <a:r>
              <a:rPr lang="en-US" sz="1800" dirty="0" smtClean="0">
                <a:latin typeface="Times New Roman" panose="02020603050405020304" pitchFamily="18" charset="0"/>
                <a:cs typeface="Times New Roman" panose="02020603050405020304" pitchFamily="18" charset="0"/>
              </a:rPr>
              <a:t>;</a:t>
            </a:r>
            <a:endParaRPr lang="uk-UA" sz="1800" dirty="0" smtClean="0">
              <a:latin typeface="Times New Roman" panose="02020603050405020304" pitchFamily="18" charset="0"/>
              <a:cs typeface="Times New Roman" panose="02020603050405020304" pitchFamily="18" charset="0"/>
            </a:endParaRPr>
          </a:p>
          <a:p>
            <a:pPr marL="95250" indent="-95250"/>
            <a:r>
              <a:rPr lang="en-US" sz="1800" dirty="0">
                <a:latin typeface="Times New Roman" panose="02020603050405020304" pitchFamily="18" charset="0"/>
                <a:cs typeface="Times New Roman" panose="02020603050405020304" pitchFamily="18" charset="0"/>
              </a:rPr>
              <a:t>uninterrupted washout in the toilet bowl is absent (if not, this must be reported to the Commander immediately).</a:t>
            </a:r>
            <a:endParaRPr lang="ru-RU" sz="1800" b="1" dirty="0">
              <a:latin typeface="Times New Roman" pitchFamily="18" charset="0"/>
              <a:cs typeface="Times New Roman" pitchFamily="18" charset="0"/>
            </a:endParaRPr>
          </a:p>
        </p:txBody>
      </p:sp>
      <p:pic>
        <p:nvPicPr>
          <p:cNvPr id="8" name="Picture 9"/>
          <p:cNvPicPr>
            <a:picLocks noChangeAspect="1" noChangeArrowheads="1"/>
          </p:cNvPicPr>
          <p:nvPr/>
        </p:nvPicPr>
        <p:blipFill>
          <a:blip r:embed="rId3" cstate="print"/>
          <a:srcRect/>
          <a:stretch>
            <a:fillRect/>
          </a:stretch>
        </p:blipFill>
        <p:spPr bwMode="auto">
          <a:xfrm>
            <a:off x="632098" y="2564905"/>
            <a:ext cx="3219822" cy="4293096"/>
          </a:xfrm>
          <a:prstGeom prst="rect">
            <a:avLst/>
          </a:prstGeom>
          <a:noFill/>
          <a:ln w="9525">
            <a:noFill/>
            <a:miter lim="800000"/>
            <a:headEnd/>
            <a:tailEnd/>
          </a:ln>
          <a:effectLst>
            <a:softEdge rad="112500"/>
          </a:effectLst>
        </p:spPr>
      </p:pic>
      <p:sp>
        <p:nvSpPr>
          <p:cNvPr id="7" name="TextBox 6"/>
          <p:cNvSpPr txBox="1"/>
          <p:nvPr/>
        </p:nvSpPr>
        <p:spPr>
          <a:xfrm>
            <a:off x="7884368" y="6550223"/>
            <a:ext cx="1259632" cy="307777"/>
          </a:xfrm>
          <a:prstGeom prst="rect">
            <a:avLst/>
          </a:prstGeom>
          <a:noFill/>
        </p:spPr>
        <p:txBody>
          <a:bodyPr wrap="square" rtlCol="0">
            <a:spAutoFit/>
          </a:bodyPr>
          <a:lstStyle/>
          <a:p>
            <a:pPr algn="r"/>
            <a:r>
              <a:rPr lang="ru-RU" sz="1400" dirty="0" smtClean="0">
                <a:latin typeface="Times New Roman" pitchFamily="18" charset="0"/>
                <a:cs typeface="Times New Roman" pitchFamily="18" charset="0"/>
              </a:rPr>
              <a:t>Слайд </a:t>
            </a:r>
            <a:r>
              <a:rPr lang="en-US" sz="1400" dirty="0">
                <a:latin typeface="Times New Roman" pitchFamily="18" charset="0"/>
                <a:cs typeface="Times New Roman" pitchFamily="18" charset="0"/>
              </a:rPr>
              <a:t>3</a:t>
            </a:r>
            <a:r>
              <a:rPr lang="ru-RU" sz="1400" dirty="0" smtClean="0">
                <a:latin typeface="Times New Roman" pitchFamily="18" charset="0"/>
                <a:cs typeface="Times New Roman" pitchFamily="18" charset="0"/>
              </a:rPr>
              <a:t>0.</a:t>
            </a:r>
            <a:endParaRPr lang="ru-RU" sz="1400" dirty="0">
              <a:latin typeface="Times New Roman" pitchFamily="18" charset="0"/>
              <a:cs typeface="Times New Roman" pitchFamily="18" charset="0"/>
            </a:endParaRP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Left)">
                                      <p:cBhvr>
                                        <p:cTn id="7" dur="2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3000"/>
                                        <p:tgtEl>
                                          <p:spTgt spid="8"/>
                                        </p:tgtEl>
                                      </p:cBhvr>
                                    </p:animEffect>
                                  </p:childTnLst>
                                </p:cTn>
                              </p:par>
                            </p:childTnLst>
                          </p:cTn>
                        </p:par>
                        <p:par>
                          <p:cTn id="11" fill="hold">
                            <p:stCondLst>
                              <p:cond delay="3000"/>
                            </p:stCondLst>
                            <p:childTnLst>
                              <p:par>
                                <p:cTn id="12" presetID="22" presetClass="entr" presetSubtype="4" fill="hold" grpId="0"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wipe(down)">
                                      <p:cBhvr>
                                        <p:cTn id="14" dur="500"/>
                                        <p:tgtEl>
                                          <p:spTgt spid="5">
                                            <p:txEl>
                                              <p:pRg st="0" end="0"/>
                                            </p:txEl>
                                          </p:spTgt>
                                        </p:tgtEl>
                                      </p:cBhvr>
                                    </p:animEffect>
                                  </p:childTnLst>
                                </p:cTn>
                              </p:par>
                            </p:childTnLst>
                          </p:cTn>
                        </p:par>
                        <p:par>
                          <p:cTn id="15" fill="hold">
                            <p:stCondLst>
                              <p:cond delay="3500"/>
                            </p:stCondLst>
                            <p:childTnLst>
                              <p:par>
                                <p:cTn id="16" presetID="22" presetClass="entr" presetSubtype="4" fill="hold" grpId="0" nodeType="afterEffect">
                                  <p:stCondLst>
                                    <p:cond delay="200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wipe(down)">
                                      <p:cBhvr>
                                        <p:cTn id="18" dur="500"/>
                                        <p:tgtEl>
                                          <p:spTgt spid="5">
                                            <p:txEl>
                                              <p:pRg st="1" end="1"/>
                                            </p:txEl>
                                          </p:spTgt>
                                        </p:tgtEl>
                                      </p:cBhvr>
                                    </p:animEffect>
                                  </p:childTnLst>
                                </p:cTn>
                              </p:par>
                            </p:childTnLst>
                          </p:cTn>
                        </p:par>
                        <p:par>
                          <p:cTn id="19" fill="hold">
                            <p:stCondLst>
                              <p:cond delay="6000"/>
                            </p:stCondLst>
                            <p:childTnLst>
                              <p:par>
                                <p:cTn id="20" presetID="29" presetClass="entr" presetSubtype="0" fill="hold" grpId="0" nodeType="afterEffect">
                                  <p:stCondLst>
                                    <p:cond delay="250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3"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xEl>
                                              <p:pRg st="0" end="0"/>
                                            </p:txEl>
                                          </p:spTgt>
                                        </p:tgtEl>
                                      </p:cBhvr>
                                    </p:animEffect>
                                  </p:childTnLst>
                                </p:cTn>
                              </p:par>
                            </p:childTnLst>
                          </p:cTn>
                        </p:par>
                        <p:par>
                          <p:cTn id="25" fill="hold">
                            <p:stCondLst>
                              <p:cond delay="10500"/>
                            </p:stCondLst>
                            <p:childTnLst>
                              <p:par>
                                <p:cTn id="26" presetID="29" presetClass="entr" presetSubtype="0" fill="hold" grpId="0" nodeType="afterEffect">
                                  <p:stCondLst>
                                    <p:cond delay="2500"/>
                                  </p:stCondLst>
                                  <p:childTnLst>
                                    <p:set>
                                      <p:cBhvr>
                                        <p:cTn id="27" dur="1" fill="hold">
                                          <p:stCondLst>
                                            <p:cond delay="0"/>
                                          </p:stCondLst>
                                        </p:cTn>
                                        <p:tgtEl>
                                          <p:spTgt spid="6">
                                            <p:txEl>
                                              <p:pRg st="1" end="1"/>
                                            </p:txEl>
                                          </p:spTgt>
                                        </p:tgtEl>
                                        <p:attrNameLst>
                                          <p:attrName>style.visibility</p:attrName>
                                        </p:attrNameLst>
                                      </p:cBhvr>
                                      <p:to>
                                        <p:strVal val="visible"/>
                                      </p:to>
                                    </p:set>
                                    <p:anim calcmode="lin" valueType="num">
                                      <p:cBhvr>
                                        <p:cTn id="28" dur="2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29" dur="2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30" dur="2000"/>
                                        <p:tgtEl>
                                          <p:spTgt spid="6">
                                            <p:txEl>
                                              <p:pRg st="1" end="1"/>
                                            </p:txEl>
                                          </p:spTgt>
                                        </p:tgtEl>
                                      </p:cBhvr>
                                    </p:animEffect>
                                  </p:childTnLst>
                                </p:cTn>
                              </p:par>
                            </p:childTnLst>
                          </p:cTn>
                        </p:par>
                        <p:par>
                          <p:cTn id="31" fill="hold">
                            <p:stCondLst>
                              <p:cond delay="15000"/>
                            </p:stCondLst>
                            <p:childTnLst>
                              <p:par>
                                <p:cTn id="32" presetID="29" presetClass="entr" presetSubtype="0" fill="hold" grpId="0" nodeType="afterEffect">
                                  <p:stCondLst>
                                    <p:cond delay="2500"/>
                                  </p:stCondLst>
                                  <p:childTnLst>
                                    <p:set>
                                      <p:cBhvr>
                                        <p:cTn id="33" dur="1" fill="hold">
                                          <p:stCondLst>
                                            <p:cond delay="0"/>
                                          </p:stCondLst>
                                        </p:cTn>
                                        <p:tgtEl>
                                          <p:spTgt spid="6">
                                            <p:txEl>
                                              <p:pRg st="2" end="2"/>
                                            </p:txEl>
                                          </p:spTgt>
                                        </p:tgtEl>
                                        <p:attrNameLst>
                                          <p:attrName>style.visibility</p:attrName>
                                        </p:attrNameLst>
                                      </p:cBhvr>
                                      <p:to>
                                        <p:strVal val="visible"/>
                                      </p:to>
                                    </p:set>
                                    <p:anim calcmode="lin" valueType="num">
                                      <p:cBhvr>
                                        <p:cTn id="34" dur="2000" fill="hold"/>
                                        <p:tgtEl>
                                          <p:spTgt spid="6">
                                            <p:txEl>
                                              <p:pRg st="2" end="2"/>
                                            </p:txEl>
                                          </p:spTgt>
                                        </p:tgtEl>
                                        <p:attrNameLst>
                                          <p:attrName>ppt_x</p:attrName>
                                        </p:attrNameLst>
                                      </p:cBhvr>
                                      <p:tavLst>
                                        <p:tav tm="0">
                                          <p:val>
                                            <p:strVal val="#ppt_x-.2"/>
                                          </p:val>
                                        </p:tav>
                                        <p:tav tm="100000">
                                          <p:val>
                                            <p:strVal val="#ppt_x"/>
                                          </p:val>
                                        </p:tav>
                                      </p:tavLst>
                                    </p:anim>
                                    <p:anim calcmode="lin" valueType="num">
                                      <p:cBhvr>
                                        <p:cTn id="35" dur="2000" fill="hold"/>
                                        <p:tgtEl>
                                          <p:spTgt spid="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6" dur="2000"/>
                                        <p:tgtEl>
                                          <p:spTgt spid="6">
                                            <p:txEl>
                                              <p:pRg st="2" end="2"/>
                                            </p:txEl>
                                          </p:spTgt>
                                        </p:tgtEl>
                                      </p:cBhvr>
                                    </p:animEffect>
                                  </p:childTnLst>
                                </p:cTn>
                              </p:par>
                            </p:childTnLst>
                          </p:cTn>
                        </p:par>
                        <p:par>
                          <p:cTn id="37" fill="hold">
                            <p:stCondLst>
                              <p:cond delay="19500"/>
                            </p:stCondLst>
                            <p:childTnLst>
                              <p:par>
                                <p:cTn id="38" presetID="29" presetClass="entr" presetSubtype="0" fill="hold" grpId="0" nodeType="afterEffect">
                                  <p:stCondLst>
                                    <p:cond delay="3500"/>
                                  </p:stCondLst>
                                  <p:childTnLst>
                                    <p:set>
                                      <p:cBhvr>
                                        <p:cTn id="39" dur="1" fill="hold">
                                          <p:stCondLst>
                                            <p:cond delay="0"/>
                                          </p:stCondLst>
                                        </p:cTn>
                                        <p:tgtEl>
                                          <p:spTgt spid="6">
                                            <p:txEl>
                                              <p:pRg st="3" end="3"/>
                                            </p:txEl>
                                          </p:spTgt>
                                        </p:tgtEl>
                                        <p:attrNameLst>
                                          <p:attrName>style.visibility</p:attrName>
                                        </p:attrNameLst>
                                      </p:cBhvr>
                                      <p:to>
                                        <p:strVal val="visible"/>
                                      </p:to>
                                    </p:set>
                                    <p:anim calcmode="lin" valueType="num">
                                      <p:cBhvr>
                                        <p:cTn id="40" dur="2000" fill="hold"/>
                                        <p:tgtEl>
                                          <p:spTgt spid="6">
                                            <p:txEl>
                                              <p:pRg st="3" end="3"/>
                                            </p:txEl>
                                          </p:spTgt>
                                        </p:tgtEl>
                                        <p:attrNameLst>
                                          <p:attrName>ppt_x</p:attrName>
                                        </p:attrNameLst>
                                      </p:cBhvr>
                                      <p:tavLst>
                                        <p:tav tm="0">
                                          <p:val>
                                            <p:strVal val="#ppt_x-.2"/>
                                          </p:val>
                                        </p:tav>
                                        <p:tav tm="100000">
                                          <p:val>
                                            <p:strVal val="#ppt_x"/>
                                          </p:val>
                                        </p:tav>
                                      </p:tavLst>
                                    </p:anim>
                                    <p:anim calcmode="lin" valueType="num">
                                      <p:cBhvr>
                                        <p:cTn id="41" dur="2000" fill="hold"/>
                                        <p:tgtEl>
                                          <p:spTgt spid="6">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42" dur="2000"/>
                                        <p:tgtEl>
                                          <p:spTgt spid="6">
                                            <p:txEl>
                                              <p:pRg st="3" end="3"/>
                                            </p:txEl>
                                          </p:spTgt>
                                        </p:tgtEl>
                                      </p:cBhvr>
                                    </p:animEffect>
                                  </p:childTnLst>
                                </p:cTn>
                              </p:par>
                            </p:childTnLst>
                          </p:cTn>
                        </p:par>
                        <p:par>
                          <p:cTn id="43" fill="hold">
                            <p:stCondLst>
                              <p:cond delay="25000"/>
                            </p:stCondLst>
                            <p:childTnLst>
                              <p:par>
                                <p:cTn id="44" presetID="29" presetClass="entr" presetSubtype="0" fill="hold" grpId="0" nodeType="afterEffect">
                                  <p:stCondLst>
                                    <p:cond delay="2000"/>
                                  </p:stCondLst>
                                  <p:childTnLst>
                                    <p:set>
                                      <p:cBhvr>
                                        <p:cTn id="45" dur="1" fill="hold">
                                          <p:stCondLst>
                                            <p:cond delay="0"/>
                                          </p:stCondLst>
                                        </p:cTn>
                                        <p:tgtEl>
                                          <p:spTgt spid="6">
                                            <p:txEl>
                                              <p:pRg st="4" end="4"/>
                                            </p:txEl>
                                          </p:spTgt>
                                        </p:tgtEl>
                                        <p:attrNameLst>
                                          <p:attrName>style.visibility</p:attrName>
                                        </p:attrNameLst>
                                      </p:cBhvr>
                                      <p:to>
                                        <p:strVal val="visible"/>
                                      </p:to>
                                    </p:set>
                                    <p:anim calcmode="lin" valueType="num">
                                      <p:cBhvr>
                                        <p:cTn id="46" dur="2000" fill="hold"/>
                                        <p:tgtEl>
                                          <p:spTgt spid="6">
                                            <p:txEl>
                                              <p:pRg st="4" end="4"/>
                                            </p:txEl>
                                          </p:spTgt>
                                        </p:tgtEl>
                                        <p:attrNameLst>
                                          <p:attrName>ppt_x</p:attrName>
                                        </p:attrNameLst>
                                      </p:cBhvr>
                                      <p:tavLst>
                                        <p:tav tm="0">
                                          <p:val>
                                            <p:strVal val="#ppt_x-.2"/>
                                          </p:val>
                                        </p:tav>
                                        <p:tav tm="100000">
                                          <p:val>
                                            <p:strVal val="#ppt_x"/>
                                          </p:val>
                                        </p:tav>
                                      </p:tavLst>
                                    </p:anim>
                                    <p:anim calcmode="lin" valueType="num">
                                      <p:cBhvr>
                                        <p:cTn id="47" dur="2000" fill="hold"/>
                                        <p:tgtEl>
                                          <p:spTgt spid="6">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8"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uiExpand="1" build="p"/>
      <p:bldP spid="6"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179512" y="1124744"/>
            <a:ext cx="4032448" cy="4320480"/>
          </a:xfrm>
        </p:spPr>
        <p:style>
          <a:lnRef idx="2">
            <a:schemeClr val="accent1"/>
          </a:lnRef>
          <a:fillRef idx="1">
            <a:schemeClr val="lt1"/>
          </a:fillRef>
          <a:effectRef idx="0">
            <a:schemeClr val="accent1"/>
          </a:effectRef>
          <a:fontRef idx="minor">
            <a:schemeClr val="dk1"/>
          </a:fontRef>
        </p:style>
        <p:txBody>
          <a:bodyPr>
            <a:normAutofit/>
          </a:bodyPr>
          <a:lstStyle/>
          <a:p>
            <a:pPr marL="95250" indent="-95250">
              <a:tabLst>
                <a:tab pos="95250" algn="l"/>
                <a:tab pos="450850" algn="l"/>
              </a:tabLst>
            </a:pPr>
            <a:r>
              <a:rPr lang="en-US" sz="2000" dirty="0">
                <a:latin typeface="Times New Roman" panose="02020603050405020304" pitchFamily="18" charset="0"/>
                <a:cs typeface="Times New Roman" panose="02020603050405020304" pitchFamily="18" charset="0"/>
              </a:rPr>
              <a:t>If you determined that the fire has occurred in an oven, you must</a:t>
            </a:r>
            <a:r>
              <a:rPr lang="en-US" sz="2000" dirty="0" smtClean="0">
                <a:latin typeface="Times New Roman" panose="02020603050405020304" pitchFamily="18" charset="0"/>
                <a:cs typeface="Times New Roman" panose="02020603050405020304" pitchFamily="18" charset="0"/>
              </a:rPr>
              <a:t>:</a:t>
            </a:r>
            <a:endParaRPr lang="ru-RU" sz="2000" dirty="0" smtClean="0">
              <a:latin typeface="Times New Roman" pitchFamily="18" charset="0"/>
              <a:cs typeface="Times New Roman" pitchFamily="18" charset="0"/>
            </a:endParaRPr>
          </a:p>
          <a:p>
            <a:pPr marL="95250" indent="-95250">
              <a:tabLst>
                <a:tab pos="95250" algn="l"/>
                <a:tab pos="450850" algn="l"/>
              </a:tabLst>
            </a:pPr>
            <a:r>
              <a:rPr lang="en-US" sz="2000" dirty="0">
                <a:latin typeface="Times New Roman" panose="02020603050405020304" pitchFamily="18" charset="0"/>
                <a:cs typeface="Times New Roman" panose="02020603050405020304" pitchFamily="18" charset="0"/>
              </a:rPr>
              <a:t>de-energize the oven by pulling out the corresponding circuit breaker on the galley electrical control unit (if you fail to pull out the fuse on the galley electrical control unit, ask the Commander to disconnect the galley power supply from the flight deck</a:t>
            </a:r>
            <a:r>
              <a:rPr lang="en-US" sz="2000" dirty="0" smtClean="0">
                <a:latin typeface="Times New Roman" panose="02020603050405020304" pitchFamily="18" charset="0"/>
                <a:cs typeface="Times New Roman" panose="02020603050405020304" pitchFamily="18" charset="0"/>
              </a:rPr>
              <a:t>);</a:t>
            </a:r>
            <a:endParaRPr lang="uk-UA" sz="2000" dirty="0" smtClean="0">
              <a:latin typeface="Times New Roman" panose="02020603050405020304" pitchFamily="18" charset="0"/>
              <a:cs typeface="Times New Roman" panose="02020603050405020304" pitchFamily="18" charset="0"/>
            </a:endParaRPr>
          </a:p>
          <a:p>
            <a:pPr marL="95250" indent="-95250">
              <a:tabLst>
                <a:tab pos="95250" algn="l"/>
                <a:tab pos="450850" algn="l"/>
              </a:tabLst>
            </a:pPr>
            <a:r>
              <a:rPr lang="en-US" sz="2000" dirty="0">
                <a:latin typeface="Times New Roman" panose="02020603050405020304" pitchFamily="18" charset="0"/>
                <a:cs typeface="Times New Roman" panose="02020603050405020304" pitchFamily="18" charset="0"/>
              </a:rPr>
              <a:t>leave the oven door closed so that the fire can die due to oxygen shortage.</a:t>
            </a:r>
            <a:endParaRPr lang="ru-RU" sz="2000" dirty="0">
              <a:latin typeface="Times New Roman" pitchFamily="18" charset="0"/>
              <a:cs typeface="Times New Roman" pitchFamily="18" charset="0"/>
            </a:endParaRPr>
          </a:p>
        </p:txBody>
      </p:sp>
      <p:sp>
        <p:nvSpPr>
          <p:cNvPr id="3" name="Содержимое 2"/>
          <p:cNvSpPr>
            <a:spLocks noGrp="1"/>
          </p:cNvSpPr>
          <p:nvPr>
            <p:ph sz="half" idx="2"/>
          </p:nvPr>
        </p:nvSpPr>
        <p:spPr>
          <a:xfrm>
            <a:off x="4355976" y="1124744"/>
            <a:ext cx="4608512" cy="4824536"/>
          </a:xfrm>
        </p:spPr>
        <p:style>
          <a:lnRef idx="2">
            <a:schemeClr val="accent1"/>
          </a:lnRef>
          <a:fillRef idx="1">
            <a:schemeClr val="lt1"/>
          </a:fillRef>
          <a:effectRef idx="0">
            <a:schemeClr val="accent1"/>
          </a:effectRef>
          <a:fontRef idx="minor">
            <a:schemeClr val="dk1"/>
          </a:fontRef>
        </p:style>
        <p:txBody>
          <a:bodyPr>
            <a:noAutofit/>
          </a:bodyPr>
          <a:lstStyle/>
          <a:p>
            <a:pPr marL="95250" indent="-95250"/>
            <a:r>
              <a:rPr lang="uk-UA" sz="2000" dirty="0" err="1">
                <a:latin typeface="Times New Roman" panose="02020603050405020304" pitchFamily="18" charset="0"/>
                <a:cs typeface="Times New Roman" panose="02020603050405020304" pitchFamily="18" charset="0"/>
              </a:rPr>
              <a:t>If</a:t>
            </a:r>
            <a:r>
              <a:rPr lang="uk-UA" sz="2000" dirty="0">
                <a:latin typeface="Times New Roman" panose="02020603050405020304" pitchFamily="18" charset="0"/>
                <a:cs typeface="Times New Roman" panose="02020603050405020304" pitchFamily="18" charset="0"/>
              </a:rPr>
              <a:t> the </a:t>
            </a:r>
            <a:r>
              <a:rPr lang="uk-UA" sz="2000" dirty="0" err="1">
                <a:latin typeface="Times New Roman" panose="02020603050405020304" pitchFamily="18" charset="0"/>
                <a:cs typeface="Times New Roman" panose="02020603050405020304" pitchFamily="18" charset="0"/>
              </a:rPr>
              <a:t>conditions</a:t>
            </a:r>
            <a:r>
              <a:rPr lang="uk-UA" sz="2000" dirty="0">
                <a:latin typeface="Times New Roman" panose="02020603050405020304" pitchFamily="18" charset="0"/>
                <a:cs typeface="Times New Roman" panose="02020603050405020304" pitchFamily="18" charset="0"/>
              </a:rPr>
              <a:t> </a:t>
            </a:r>
            <a:r>
              <a:rPr lang="uk-UA" sz="2000" dirty="0" err="1">
                <a:latin typeface="Times New Roman" panose="02020603050405020304" pitchFamily="18" charset="0"/>
                <a:cs typeface="Times New Roman" panose="02020603050405020304" pitchFamily="18" charset="0"/>
              </a:rPr>
              <a:t>worsen</a:t>
            </a:r>
            <a:r>
              <a:rPr lang="uk-UA" sz="2000" dirty="0">
                <a:latin typeface="Times New Roman" panose="02020603050405020304" pitchFamily="18" charset="0"/>
                <a:cs typeface="Times New Roman" panose="02020603050405020304" pitchFamily="18" charset="0"/>
              </a:rPr>
              <a:t> and the </a:t>
            </a:r>
            <a:r>
              <a:rPr lang="uk-UA" sz="2000" dirty="0" err="1">
                <a:latin typeface="Times New Roman" panose="02020603050405020304" pitchFamily="18" charset="0"/>
                <a:cs typeface="Times New Roman" panose="02020603050405020304" pitchFamily="18" charset="0"/>
              </a:rPr>
              <a:t>fire</a:t>
            </a:r>
            <a:r>
              <a:rPr lang="uk-UA" sz="2000" dirty="0">
                <a:latin typeface="Times New Roman" panose="02020603050405020304" pitchFamily="18" charset="0"/>
                <a:cs typeface="Times New Roman" panose="02020603050405020304" pitchFamily="18" charset="0"/>
              </a:rPr>
              <a:t> </a:t>
            </a:r>
            <a:r>
              <a:rPr lang="uk-UA" sz="2000" dirty="0" err="1">
                <a:latin typeface="Times New Roman" panose="02020603050405020304" pitchFamily="18" charset="0"/>
                <a:cs typeface="Times New Roman" panose="02020603050405020304" pitchFamily="18" charset="0"/>
              </a:rPr>
              <a:t>becomes</a:t>
            </a:r>
            <a:r>
              <a:rPr lang="uk-UA" sz="2000" dirty="0">
                <a:latin typeface="Times New Roman" panose="02020603050405020304" pitchFamily="18" charset="0"/>
                <a:cs typeface="Times New Roman" panose="02020603050405020304" pitchFamily="18" charset="0"/>
              </a:rPr>
              <a:t> </a:t>
            </a:r>
            <a:r>
              <a:rPr lang="uk-UA" sz="2000" dirty="0" err="1">
                <a:latin typeface="Times New Roman" panose="02020603050405020304" pitchFamily="18" charset="0"/>
                <a:cs typeface="Times New Roman" panose="02020603050405020304" pitchFamily="18" charset="0"/>
              </a:rPr>
              <a:t>more</a:t>
            </a:r>
            <a:r>
              <a:rPr lang="uk-UA" sz="2000" dirty="0">
                <a:latin typeface="Times New Roman" panose="02020603050405020304" pitchFamily="18" charset="0"/>
                <a:cs typeface="Times New Roman" panose="02020603050405020304" pitchFamily="18" charset="0"/>
              </a:rPr>
              <a:t> </a:t>
            </a:r>
            <a:r>
              <a:rPr lang="uk-UA" sz="2000" dirty="0" err="1">
                <a:latin typeface="Times New Roman" panose="02020603050405020304" pitchFamily="18" charset="0"/>
                <a:cs typeface="Times New Roman" panose="02020603050405020304" pitchFamily="18" charset="0"/>
              </a:rPr>
              <a:t>severe</a:t>
            </a:r>
            <a:r>
              <a:rPr lang="uk-UA" sz="2000" dirty="0" smtClean="0">
                <a:latin typeface="Times New Roman" panose="02020603050405020304" pitchFamily="18" charset="0"/>
                <a:cs typeface="Times New Roman" panose="02020603050405020304" pitchFamily="18" charset="0"/>
              </a:rPr>
              <a:t>:</a:t>
            </a:r>
          </a:p>
          <a:p>
            <a:pPr marL="95250" indent="-95250"/>
            <a:r>
              <a:rPr lang="en-US" sz="2000" dirty="0">
                <a:latin typeface="Times New Roman" panose="02020603050405020304" pitchFamily="18" charset="0"/>
                <a:cs typeface="Times New Roman" panose="02020603050405020304" pitchFamily="18" charset="0"/>
              </a:rPr>
              <a:t>take «HALON2 fire extinguisher, put on smoke hood</a:t>
            </a:r>
            <a:r>
              <a:rPr lang="en-US" sz="2000" dirty="0" smtClean="0">
                <a:latin typeface="Times New Roman" panose="02020603050405020304" pitchFamily="18" charset="0"/>
                <a:cs typeface="Times New Roman" panose="02020603050405020304" pitchFamily="18" charset="0"/>
              </a:rPr>
              <a:t>;</a:t>
            </a:r>
            <a:endParaRPr lang="uk-UA" sz="2000" dirty="0" smtClean="0">
              <a:latin typeface="Times New Roman" panose="02020603050405020304" pitchFamily="18" charset="0"/>
              <a:cs typeface="Times New Roman" panose="02020603050405020304" pitchFamily="18" charset="0"/>
            </a:endParaRPr>
          </a:p>
          <a:p>
            <a:pPr marL="95250" indent="-95250"/>
            <a:r>
              <a:rPr lang="en-US" sz="2000" dirty="0">
                <a:latin typeface="Times New Roman" panose="02020603050405020304" pitchFamily="18" charset="0"/>
                <a:cs typeface="Times New Roman" panose="02020603050405020304" pitchFamily="18" charset="0"/>
              </a:rPr>
              <a:t>carefully open the door to the extent that enables a nozzle of the fire extinguisher to be inserted, using the door as a protective shield; </a:t>
            </a:r>
            <a:endParaRPr lang="uk-UA" sz="2000" dirty="0" smtClean="0">
              <a:latin typeface="Times New Roman" panose="02020603050405020304" pitchFamily="18" charset="0"/>
              <a:cs typeface="Times New Roman" panose="02020603050405020304" pitchFamily="18" charset="0"/>
            </a:endParaRPr>
          </a:p>
          <a:p>
            <a:pPr marL="95250" indent="-95250"/>
            <a:r>
              <a:rPr lang="en-US" sz="2000" dirty="0">
                <a:latin typeface="Times New Roman" panose="02020603050405020304" pitchFamily="18" charset="0"/>
                <a:cs typeface="Times New Roman" panose="02020603050405020304" pitchFamily="18" charset="0"/>
              </a:rPr>
              <a:t>pressing the lever 2 – 3 times at short intervals, spray the liquid inside the oven, moving the nozzle downward; close the oven door immediately</a:t>
            </a:r>
            <a:r>
              <a:rPr lang="en-US" sz="2000" dirty="0" smtClean="0">
                <a:latin typeface="Times New Roman" panose="02020603050405020304" pitchFamily="18" charset="0"/>
                <a:cs typeface="Times New Roman" panose="02020603050405020304" pitchFamily="18" charset="0"/>
              </a:rPr>
              <a:t>;</a:t>
            </a:r>
            <a:endParaRPr lang="uk-UA" sz="2000" dirty="0" smtClean="0">
              <a:latin typeface="Times New Roman" panose="02020603050405020304" pitchFamily="18" charset="0"/>
              <a:cs typeface="Times New Roman" panose="02020603050405020304" pitchFamily="18" charset="0"/>
            </a:endParaRPr>
          </a:p>
          <a:p>
            <a:pPr marL="95250" indent="-95250"/>
            <a:r>
              <a:rPr lang="en-US" sz="2000" dirty="0">
                <a:latin typeface="Times New Roman" panose="02020603050405020304" pitchFamily="18" charset="0"/>
                <a:cs typeface="Times New Roman" panose="02020603050405020304" pitchFamily="18" charset="0"/>
              </a:rPr>
              <a:t>monitor the situation; if necessary, carry out the fire-fighting procedures once more.</a:t>
            </a:r>
            <a:endParaRPr lang="ru-RU" sz="2000" dirty="0">
              <a:latin typeface="Times New Roman" pitchFamily="18" charset="0"/>
              <a:cs typeface="Times New Roman" pitchFamily="18" charset="0"/>
            </a:endParaRPr>
          </a:p>
        </p:txBody>
      </p:sp>
      <p:sp>
        <p:nvSpPr>
          <p:cNvPr id="4" name="Заголовок 3"/>
          <p:cNvSpPr>
            <a:spLocks noGrp="1"/>
          </p:cNvSpPr>
          <p:nvPr>
            <p:ph type="title"/>
          </p:nvPr>
        </p:nvSpPr>
        <p:spPr>
          <a:xfrm>
            <a:off x="1907704" y="274638"/>
            <a:ext cx="5112568" cy="562074"/>
          </a:xfrm>
        </p:spPr>
        <p:txBody>
          <a:bodyPr>
            <a:normAutofit/>
          </a:bodyPr>
          <a:lstStyle/>
          <a:p>
            <a:pPr algn="ctr"/>
            <a:r>
              <a:rPr lang="uk-UA" sz="2800" i="1" dirty="0" err="1">
                <a:effectLst/>
                <a:latin typeface="Times New Roman" panose="02020603050405020304" pitchFamily="18" charset="0"/>
                <a:cs typeface="Times New Roman" panose="02020603050405020304" pitchFamily="18" charset="0"/>
              </a:rPr>
              <a:t>Oven</a:t>
            </a:r>
            <a:r>
              <a:rPr lang="uk-UA" sz="2800" i="1" dirty="0">
                <a:effectLst/>
                <a:latin typeface="Times New Roman" panose="02020603050405020304" pitchFamily="18" charset="0"/>
                <a:cs typeface="Times New Roman" panose="02020603050405020304" pitchFamily="18" charset="0"/>
              </a:rPr>
              <a:t> </a:t>
            </a:r>
            <a:r>
              <a:rPr lang="uk-UA" sz="2800" i="1" dirty="0" err="1">
                <a:effectLst/>
                <a:latin typeface="Times New Roman" panose="02020603050405020304" pitchFamily="18" charset="0"/>
                <a:cs typeface="Times New Roman" panose="02020603050405020304" pitchFamily="18" charset="0"/>
              </a:rPr>
              <a:t>fire</a:t>
            </a:r>
            <a:r>
              <a:rPr lang="uk-UA" sz="2800" i="1" dirty="0">
                <a:effectLst/>
                <a:latin typeface="Times New Roman" panose="02020603050405020304" pitchFamily="18" charset="0"/>
                <a:cs typeface="Times New Roman" panose="02020603050405020304" pitchFamily="18" charset="0"/>
              </a:rPr>
              <a:t> </a:t>
            </a:r>
            <a:endParaRPr lang="ru-RU" sz="3200" dirty="0">
              <a:latin typeface="Times New Roman" pitchFamily="18" charset="0"/>
              <a:cs typeface="Times New Roman" pitchFamily="18" charset="0"/>
            </a:endParaRPr>
          </a:p>
        </p:txBody>
      </p:sp>
      <p:sp>
        <p:nvSpPr>
          <p:cNvPr id="5" name="TextBox 4"/>
          <p:cNvSpPr txBox="1"/>
          <p:nvPr/>
        </p:nvSpPr>
        <p:spPr>
          <a:xfrm>
            <a:off x="7884368" y="6550223"/>
            <a:ext cx="1259632" cy="307777"/>
          </a:xfrm>
          <a:prstGeom prst="rect">
            <a:avLst/>
          </a:prstGeom>
          <a:noFill/>
        </p:spPr>
        <p:txBody>
          <a:bodyPr wrap="square" rtlCol="0">
            <a:spAutoFit/>
          </a:bodyPr>
          <a:lstStyle/>
          <a:p>
            <a:pPr algn="r"/>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3</a:t>
            </a:r>
            <a:r>
              <a:rPr lang="uk-UA" sz="1400" dirty="0" smtClean="0">
                <a:latin typeface="Times New Roman" pitchFamily="18" charset="0"/>
                <a:cs typeface="Times New Roman" pitchFamily="18" charset="0"/>
              </a:rPr>
              <a:t>4</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par>
                          <p:cTn id="8" fill="hold">
                            <p:stCondLst>
                              <p:cond delay="2000"/>
                            </p:stCondLst>
                            <p:childTnLst>
                              <p:par>
                                <p:cTn id="9" presetID="22" presetClass="entr" presetSubtype="8" fill="hold" grpId="0" nodeType="afterEffect">
                                  <p:stCondLst>
                                    <p:cond delay="1000"/>
                                  </p:stCondLst>
                                  <p:childTnLst>
                                    <p:set>
                                      <p:cBhvr>
                                        <p:cTn id="10" dur="1" fill="hold">
                                          <p:stCondLst>
                                            <p:cond delay="0"/>
                                          </p:stCondLst>
                                        </p:cTn>
                                        <p:tgtEl>
                                          <p:spTgt spid="2">
                                            <p:bg/>
                                          </p:spTgt>
                                        </p:tgtEl>
                                        <p:attrNameLst>
                                          <p:attrName>style.visibility</p:attrName>
                                        </p:attrNameLst>
                                      </p:cBhvr>
                                      <p:to>
                                        <p:strVal val="visible"/>
                                      </p:to>
                                    </p:set>
                                    <p:animEffect transition="in" filter="wipe(left)">
                                      <p:cBhvr>
                                        <p:cTn id="11" dur="2000"/>
                                        <p:tgtEl>
                                          <p:spTgt spid="2">
                                            <p:bg/>
                                          </p:spTgt>
                                        </p:tgtEl>
                                      </p:cBhvr>
                                    </p:animEffect>
                                  </p:childTnLst>
                                </p:cTn>
                              </p:par>
                              <p:par>
                                <p:cTn id="12" presetID="22" presetClass="entr" presetSubtype="8" fill="hold" grpId="0" nodeType="withEffect">
                                  <p:stCondLst>
                                    <p:cond delay="100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ipe(left)">
                                      <p:cBhvr>
                                        <p:cTn id="14" dur="2000"/>
                                        <p:tgtEl>
                                          <p:spTgt spid="2">
                                            <p:txEl>
                                              <p:pRg st="0" end="0"/>
                                            </p:txEl>
                                          </p:spTgt>
                                        </p:tgtEl>
                                      </p:cBhvr>
                                    </p:animEffect>
                                  </p:childTnLst>
                                </p:cTn>
                              </p:par>
                            </p:childTnLst>
                          </p:cTn>
                        </p:par>
                        <p:par>
                          <p:cTn id="15" fill="hold">
                            <p:stCondLst>
                              <p:cond delay="5000"/>
                            </p:stCondLst>
                            <p:childTnLst>
                              <p:par>
                                <p:cTn id="16" presetID="22" presetClass="entr" presetSubtype="8" fill="hold" grpId="0" nodeType="afterEffect">
                                  <p:stCondLst>
                                    <p:cond delay="550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wipe(left)">
                                      <p:cBhvr>
                                        <p:cTn id="18" dur="2000"/>
                                        <p:tgtEl>
                                          <p:spTgt spid="2">
                                            <p:txEl>
                                              <p:pRg st="1" end="1"/>
                                            </p:txEl>
                                          </p:spTgt>
                                        </p:tgtEl>
                                      </p:cBhvr>
                                    </p:animEffect>
                                  </p:childTnLst>
                                </p:cTn>
                              </p:par>
                            </p:childTnLst>
                          </p:cTn>
                        </p:par>
                        <p:par>
                          <p:cTn id="19" fill="hold">
                            <p:stCondLst>
                              <p:cond delay="12500"/>
                            </p:stCondLst>
                            <p:childTnLst>
                              <p:par>
                                <p:cTn id="20" presetID="22" presetClass="entr" presetSubtype="4" fill="hold" grpId="0" nodeType="afterEffect">
                                  <p:stCondLst>
                                    <p:cond delay="3000"/>
                                  </p:stCondLst>
                                  <p:childTnLst>
                                    <p:set>
                                      <p:cBhvr>
                                        <p:cTn id="21" dur="1" fill="hold">
                                          <p:stCondLst>
                                            <p:cond delay="0"/>
                                          </p:stCondLst>
                                        </p:cTn>
                                        <p:tgtEl>
                                          <p:spTgt spid="3">
                                            <p:bg/>
                                          </p:spTgt>
                                        </p:tgtEl>
                                        <p:attrNameLst>
                                          <p:attrName>style.visibility</p:attrName>
                                        </p:attrNameLst>
                                      </p:cBhvr>
                                      <p:to>
                                        <p:strVal val="visible"/>
                                      </p:to>
                                    </p:set>
                                    <p:animEffect transition="in" filter="wipe(down)">
                                      <p:cBhvr>
                                        <p:cTn id="22" dur="3000"/>
                                        <p:tgtEl>
                                          <p:spTgt spid="3">
                                            <p:bg/>
                                          </p:spTgt>
                                        </p:tgtEl>
                                      </p:cBhvr>
                                    </p:animEffect>
                                  </p:childTnLst>
                                </p:cTn>
                              </p:par>
                            </p:childTnLst>
                          </p:cTn>
                        </p:par>
                        <p:par>
                          <p:cTn id="23" fill="hold">
                            <p:stCondLst>
                              <p:cond delay="18500"/>
                            </p:stCondLst>
                            <p:childTnLst>
                              <p:par>
                                <p:cTn id="24" presetID="22" presetClass="entr" presetSubtype="4" fill="hold" grpId="0" nodeType="afterEffect">
                                  <p:stCondLst>
                                    <p:cond delay="250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wipe(down)">
                                      <p:cBhvr>
                                        <p:cTn id="26" dur="3000"/>
                                        <p:tgtEl>
                                          <p:spTgt spid="3">
                                            <p:txEl>
                                              <p:pRg st="0" end="0"/>
                                            </p:txEl>
                                          </p:spTgt>
                                        </p:tgtEl>
                                      </p:cBhvr>
                                    </p:animEffect>
                                  </p:childTnLst>
                                </p:cTn>
                              </p:par>
                            </p:childTnLst>
                          </p:cTn>
                        </p:par>
                        <p:par>
                          <p:cTn id="27" fill="hold">
                            <p:stCondLst>
                              <p:cond delay="24000"/>
                            </p:stCondLst>
                            <p:childTnLst>
                              <p:par>
                                <p:cTn id="28" presetID="22" presetClass="entr" presetSubtype="4" fill="hold" grpId="0" nodeType="afterEffect">
                                  <p:stCondLst>
                                    <p:cond delay="200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wipe(down)">
                                      <p:cBhvr>
                                        <p:cTn id="30" dur="3000"/>
                                        <p:tgtEl>
                                          <p:spTgt spid="3">
                                            <p:txEl>
                                              <p:pRg st="1" end="1"/>
                                            </p:txEl>
                                          </p:spTgt>
                                        </p:tgtEl>
                                      </p:cBhvr>
                                    </p:animEffect>
                                  </p:childTnLst>
                                </p:cTn>
                              </p:par>
                            </p:childTnLst>
                          </p:cTn>
                        </p:par>
                        <p:par>
                          <p:cTn id="31" fill="hold">
                            <p:stCondLst>
                              <p:cond delay="29000"/>
                            </p:stCondLst>
                            <p:childTnLst>
                              <p:par>
                                <p:cTn id="32" presetID="22" presetClass="entr" presetSubtype="4" fill="hold" grpId="0" nodeType="afterEffect">
                                  <p:stCondLst>
                                    <p:cond delay="400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wipe(down)">
                                      <p:cBhvr>
                                        <p:cTn id="34" dur="3000"/>
                                        <p:tgtEl>
                                          <p:spTgt spid="3">
                                            <p:txEl>
                                              <p:pRg st="2" end="2"/>
                                            </p:txEl>
                                          </p:spTgt>
                                        </p:tgtEl>
                                      </p:cBhvr>
                                    </p:animEffect>
                                  </p:childTnLst>
                                </p:cTn>
                              </p:par>
                            </p:childTnLst>
                          </p:cTn>
                        </p:par>
                        <p:par>
                          <p:cTn id="35" fill="hold">
                            <p:stCondLst>
                              <p:cond delay="36000"/>
                            </p:stCondLst>
                            <p:childTnLst>
                              <p:par>
                                <p:cTn id="36" presetID="22" presetClass="entr" presetSubtype="4" fill="hold" grpId="0" nodeType="afterEffect">
                                  <p:stCondLst>
                                    <p:cond delay="4500"/>
                                  </p:stCondLst>
                                  <p:childTnLst>
                                    <p:set>
                                      <p:cBhvr>
                                        <p:cTn id="37" dur="1" fill="hold">
                                          <p:stCondLst>
                                            <p:cond delay="0"/>
                                          </p:stCondLst>
                                        </p:cTn>
                                        <p:tgtEl>
                                          <p:spTgt spid="3">
                                            <p:txEl>
                                              <p:pRg st="3" end="3"/>
                                            </p:txEl>
                                          </p:spTgt>
                                        </p:tgtEl>
                                        <p:attrNameLst>
                                          <p:attrName>style.visibility</p:attrName>
                                        </p:attrNameLst>
                                      </p:cBhvr>
                                      <p:to>
                                        <p:strVal val="visible"/>
                                      </p:to>
                                    </p:set>
                                    <p:animEffect transition="in" filter="wipe(down)">
                                      <p:cBhvr>
                                        <p:cTn id="38" dur="3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uiExpand="1" build="p"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251520" y="1481328"/>
            <a:ext cx="4244280" cy="4525963"/>
          </a:xfrm>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95250" indent="-95250"/>
            <a:r>
              <a:rPr lang="en-US" dirty="0"/>
              <a:t>If smoke goes from the luggage bins located over a row of passenger seats, you should proceed as follows</a:t>
            </a:r>
            <a:r>
              <a:rPr lang="en-US" dirty="0" smtClean="0"/>
              <a:t>:</a:t>
            </a:r>
            <a:endParaRPr lang="uk-UA" dirty="0" smtClean="0"/>
          </a:p>
          <a:p>
            <a:pPr marL="95250" indent="-95250"/>
            <a:r>
              <a:rPr lang="en-US" dirty="0"/>
              <a:t>make the passengers be seated far from the dangerous </a:t>
            </a:r>
            <a:r>
              <a:rPr lang="en-US" dirty="0" smtClean="0"/>
              <a:t>area</a:t>
            </a:r>
            <a:endParaRPr lang="uk-UA" dirty="0" smtClean="0"/>
          </a:p>
          <a:p>
            <a:pPr marL="95250" indent="-95250"/>
            <a:r>
              <a:rPr lang="en-US" dirty="0"/>
              <a:t>use «HALON» fire </a:t>
            </a:r>
            <a:r>
              <a:rPr lang="en-US" dirty="0" smtClean="0"/>
              <a:t>extinguisher</a:t>
            </a:r>
            <a:endParaRPr lang="uk-UA" dirty="0" smtClean="0"/>
          </a:p>
          <a:p>
            <a:pPr marL="95250" indent="-95250"/>
            <a:r>
              <a:rPr lang="en-US" dirty="0"/>
              <a:t>open the rack slightly and discharge the fire extinguisher directing the jet along the rack;</a:t>
            </a:r>
            <a:endParaRPr lang="ru-RU" dirty="0">
              <a:latin typeface="Times New Roman" pitchFamily="18" charset="0"/>
              <a:cs typeface="Times New Roman" pitchFamily="18" charset="0"/>
            </a:endParaRPr>
          </a:p>
        </p:txBody>
      </p:sp>
      <p:sp>
        <p:nvSpPr>
          <p:cNvPr id="3" name="Содержимое 2"/>
          <p:cNvSpPr>
            <a:spLocks noGrp="1"/>
          </p:cNvSpPr>
          <p:nvPr>
            <p:ph sz="half" idx="2"/>
          </p:nvPr>
        </p:nvSpPr>
        <p:spPr>
          <a:xfrm>
            <a:off x="5220072" y="1481329"/>
            <a:ext cx="3744416" cy="1443616"/>
          </a:xfrm>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marL="95250" indent="-95250"/>
            <a:r>
              <a:rPr lang="en-US" sz="2000" dirty="0"/>
              <a:t>close the rack</a:t>
            </a:r>
            <a:r>
              <a:rPr lang="en-US" sz="2000" dirty="0" smtClean="0"/>
              <a:t>;</a:t>
            </a:r>
            <a:endParaRPr lang="uk-UA" sz="2000" dirty="0" smtClean="0"/>
          </a:p>
          <a:p>
            <a:pPr marL="95250" indent="-95250"/>
            <a:r>
              <a:rPr lang="en-US" sz="2000" dirty="0"/>
              <a:t>carry out the procedure again, if necessary.</a:t>
            </a:r>
            <a:endParaRPr lang="ru-RU" sz="2400" dirty="0">
              <a:latin typeface="Times New Roman" pitchFamily="18" charset="0"/>
              <a:cs typeface="Times New Roman" pitchFamily="18" charset="0"/>
            </a:endParaRPr>
          </a:p>
        </p:txBody>
      </p:sp>
      <p:sp>
        <p:nvSpPr>
          <p:cNvPr id="4" name="Заголовок 3"/>
          <p:cNvSpPr>
            <a:spLocks noGrp="1"/>
          </p:cNvSpPr>
          <p:nvPr>
            <p:ph type="title"/>
          </p:nvPr>
        </p:nvSpPr>
        <p:spPr>
          <a:xfrm>
            <a:off x="457200" y="274638"/>
            <a:ext cx="8229600" cy="634082"/>
          </a:xfrm>
          <a:solidFill>
            <a:srgbClr val="FFFFCC"/>
          </a:solidFill>
          <a:effectLst>
            <a:softEdge rad="127000"/>
          </a:effectLst>
        </p:spPr>
        <p:txBody>
          <a:bodyPr>
            <a:normAutofit/>
          </a:bodyPr>
          <a:lstStyle/>
          <a:p>
            <a:pPr algn="ctr"/>
            <a:r>
              <a:rPr lang="uk-UA" sz="3200" i="1" dirty="0" err="1">
                <a:effectLst/>
                <a:latin typeface="Times New Roman" panose="02020603050405020304" pitchFamily="18" charset="0"/>
                <a:cs typeface="Times New Roman" panose="02020603050405020304" pitchFamily="18" charset="0"/>
              </a:rPr>
              <a:t>Luggage</a:t>
            </a:r>
            <a:r>
              <a:rPr lang="uk-UA" sz="3200" i="1" dirty="0">
                <a:effectLst/>
                <a:latin typeface="Times New Roman" panose="02020603050405020304" pitchFamily="18" charset="0"/>
                <a:cs typeface="Times New Roman" panose="02020603050405020304" pitchFamily="18" charset="0"/>
              </a:rPr>
              <a:t> </a:t>
            </a:r>
            <a:r>
              <a:rPr lang="uk-UA" sz="3200" i="1" dirty="0" err="1">
                <a:effectLst/>
                <a:latin typeface="Times New Roman" panose="02020603050405020304" pitchFamily="18" charset="0"/>
                <a:cs typeface="Times New Roman" panose="02020603050405020304" pitchFamily="18" charset="0"/>
              </a:rPr>
              <a:t>bins</a:t>
            </a:r>
            <a:endParaRPr lang="ru-RU" sz="3200" dirty="0">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cstate="print"/>
          <a:srcRect/>
          <a:stretch>
            <a:fillRect/>
          </a:stretch>
        </p:blipFill>
        <p:spPr>
          <a:xfrm>
            <a:off x="4572002" y="3068960"/>
            <a:ext cx="4571998" cy="3429000"/>
          </a:xfrm>
          <a:prstGeom prst="rect">
            <a:avLst/>
          </a:prstGeom>
          <a:effectLst>
            <a:softEdge rad="112500"/>
          </a:effectLst>
        </p:spPr>
      </p:pic>
      <p:sp>
        <p:nvSpPr>
          <p:cNvPr id="6" name="TextBox 5"/>
          <p:cNvSpPr txBox="1"/>
          <p:nvPr/>
        </p:nvSpPr>
        <p:spPr>
          <a:xfrm>
            <a:off x="7884368" y="6550223"/>
            <a:ext cx="1259632" cy="307777"/>
          </a:xfrm>
          <a:prstGeom prst="rect">
            <a:avLst/>
          </a:prstGeom>
          <a:noFill/>
        </p:spPr>
        <p:txBody>
          <a:bodyPr wrap="square" rtlCol="0">
            <a:spAutoFit/>
          </a:bodyPr>
          <a:lstStyle/>
          <a:p>
            <a:pPr algn="r"/>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3</a:t>
            </a:r>
            <a:r>
              <a:rPr lang="uk-UA" sz="1400" dirty="0" smtClean="0">
                <a:latin typeface="Times New Roman" pitchFamily="18" charset="0"/>
                <a:cs typeface="Times New Roman" pitchFamily="18" charset="0"/>
              </a:rPr>
              <a:t>7</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par>
                          <p:cTn id="8" fill="hold">
                            <p:stCondLst>
                              <p:cond delay="2000"/>
                            </p:stCondLst>
                            <p:childTnLst>
                              <p:par>
                                <p:cTn id="9" presetID="8"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2000"/>
                                        <p:tgtEl>
                                          <p:spTgt spid="5"/>
                                        </p:tgtEl>
                                      </p:cBhvr>
                                    </p:animEffect>
                                  </p:childTnLst>
                                </p:cTn>
                              </p:par>
                            </p:childTnLst>
                          </p:cTn>
                        </p:par>
                        <p:par>
                          <p:cTn id="12" fill="hold">
                            <p:stCondLst>
                              <p:cond delay="4000"/>
                            </p:stCondLst>
                            <p:childTnLst>
                              <p:par>
                                <p:cTn id="13" presetID="22" presetClass="entr" presetSubtype="4" fill="hold" grpId="0" nodeType="afterEffect">
                                  <p:stCondLst>
                                    <p:cond delay="1000"/>
                                  </p:stCondLst>
                                  <p:childTnLst>
                                    <p:set>
                                      <p:cBhvr>
                                        <p:cTn id="14" dur="1" fill="hold">
                                          <p:stCondLst>
                                            <p:cond delay="0"/>
                                          </p:stCondLst>
                                        </p:cTn>
                                        <p:tgtEl>
                                          <p:spTgt spid="2">
                                            <p:bg/>
                                          </p:spTgt>
                                        </p:tgtEl>
                                        <p:attrNameLst>
                                          <p:attrName>style.visibility</p:attrName>
                                        </p:attrNameLst>
                                      </p:cBhvr>
                                      <p:to>
                                        <p:strVal val="visible"/>
                                      </p:to>
                                    </p:set>
                                    <p:animEffect transition="in" filter="wipe(down)">
                                      <p:cBhvr>
                                        <p:cTn id="15" dur="2000"/>
                                        <p:tgtEl>
                                          <p:spTgt spid="2">
                                            <p:bg/>
                                          </p:spTgt>
                                        </p:tgtEl>
                                      </p:cBhvr>
                                    </p:animEffect>
                                  </p:childTnLst>
                                </p:cTn>
                              </p:par>
                            </p:childTnLst>
                          </p:cTn>
                        </p:par>
                        <p:par>
                          <p:cTn id="16" fill="hold">
                            <p:stCondLst>
                              <p:cond delay="7000"/>
                            </p:stCondLst>
                            <p:childTnLst>
                              <p:par>
                                <p:cTn id="17" presetID="22" presetClass="entr" presetSubtype="8" fill="hold" grpId="0" nodeType="afterEffect">
                                  <p:stCondLst>
                                    <p:cond delay="450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wipe(left)">
                                      <p:cBhvr>
                                        <p:cTn id="19" dur="2000"/>
                                        <p:tgtEl>
                                          <p:spTgt spid="2">
                                            <p:txEl>
                                              <p:pRg st="0" end="0"/>
                                            </p:txEl>
                                          </p:spTgt>
                                        </p:tgtEl>
                                      </p:cBhvr>
                                    </p:animEffect>
                                  </p:childTnLst>
                                </p:cTn>
                              </p:par>
                            </p:childTnLst>
                          </p:cTn>
                        </p:par>
                        <p:par>
                          <p:cTn id="20" fill="hold">
                            <p:stCondLst>
                              <p:cond delay="13500"/>
                            </p:stCondLst>
                            <p:childTnLst>
                              <p:par>
                                <p:cTn id="21" presetID="22" presetClass="entr" presetSubtype="8" fill="hold" grpId="0" nodeType="afterEffect">
                                  <p:stCondLst>
                                    <p:cond delay="2000"/>
                                  </p:stCondLst>
                                  <p:childTnLst>
                                    <p:set>
                                      <p:cBhvr>
                                        <p:cTn id="22" dur="1" fill="hold">
                                          <p:stCondLst>
                                            <p:cond delay="0"/>
                                          </p:stCondLst>
                                        </p:cTn>
                                        <p:tgtEl>
                                          <p:spTgt spid="2">
                                            <p:txEl>
                                              <p:pRg st="1" end="1"/>
                                            </p:txEl>
                                          </p:spTgt>
                                        </p:tgtEl>
                                        <p:attrNameLst>
                                          <p:attrName>style.visibility</p:attrName>
                                        </p:attrNameLst>
                                      </p:cBhvr>
                                      <p:to>
                                        <p:strVal val="visible"/>
                                      </p:to>
                                    </p:set>
                                    <p:animEffect transition="in" filter="wipe(left)">
                                      <p:cBhvr>
                                        <p:cTn id="23" dur="2000"/>
                                        <p:tgtEl>
                                          <p:spTgt spid="2">
                                            <p:txEl>
                                              <p:pRg st="1" end="1"/>
                                            </p:txEl>
                                          </p:spTgt>
                                        </p:tgtEl>
                                      </p:cBhvr>
                                    </p:animEffect>
                                  </p:childTnLst>
                                </p:cTn>
                              </p:par>
                            </p:childTnLst>
                          </p:cTn>
                        </p:par>
                        <p:par>
                          <p:cTn id="24" fill="hold">
                            <p:stCondLst>
                              <p:cond delay="17500"/>
                            </p:stCondLst>
                            <p:childTnLst>
                              <p:par>
                                <p:cTn id="25" presetID="22" presetClass="entr" presetSubtype="8" fill="hold" grpId="0" nodeType="afterEffect">
                                  <p:stCondLst>
                                    <p:cond delay="350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2000"/>
                                        <p:tgtEl>
                                          <p:spTgt spid="2">
                                            <p:txEl>
                                              <p:pRg st="2" end="2"/>
                                            </p:txEl>
                                          </p:spTgt>
                                        </p:tgtEl>
                                      </p:cBhvr>
                                    </p:animEffect>
                                  </p:childTnLst>
                                </p:cTn>
                              </p:par>
                            </p:childTnLst>
                          </p:cTn>
                        </p:par>
                        <p:par>
                          <p:cTn id="28" fill="hold">
                            <p:stCondLst>
                              <p:cond delay="23000"/>
                            </p:stCondLst>
                            <p:childTnLst>
                              <p:par>
                                <p:cTn id="29" presetID="22" presetClass="entr" presetSubtype="4" fill="hold" grpId="0" nodeType="afterEffect">
                                  <p:stCondLst>
                                    <p:cond delay="4500"/>
                                  </p:stCondLst>
                                  <p:childTnLst>
                                    <p:set>
                                      <p:cBhvr>
                                        <p:cTn id="30" dur="1" fill="hold">
                                          <p:stCondLst>
                                            <p:cond delay="0"/>
                                          </p:stCondLst>
                                        </p:cTn>
                                        <p:tgtEl>
                                          <p:spTgt spid="3">
                                            <p:bg/>
                                          </p:spTgt>
                                        </p:tgtEl>
                                        <p:attrNameLst>
                                          <p:attrName>style.visibility</p:attrName>
                                        </p:attrNameLst>
                                      </p:cBhvr>
                                      <p:to>
                                        <p:strVal val="visible"/>
                                      </p:to>
                                    </p:set>
                                    <p:animEffect transition="in" filter="wipe(down)">
                                      <p:cBhvr>
                                        <p:cTn id="31" dur="2000"/>
                                        <p:tgtEl>
                                          <p:spTgt spid="3">
                                            <p:bg/>
                                          </p:spTgt>
                                        </p:tgtEl>
                                      </p:cBhvr>
                                    </p:animEffect>
                                  </p:childTnLst>
                                </p:cTn>
                              </p:par>
                            </p:childTnLst>
                          </p:cTn>
                        </p:par>
                        <p:par>
                          <p:cTn id="32" fill="hold">
                            <p:stCondLst>
                              <p:cond delay="29500"/>
                            </p:stCondLst>
                            <p:childTnLst>
                              <p:par>
                                <p:cTn id="33" presetID="22" presetClass="entr" presetSubtype="8" fill="hold" grpId="0" nodeType="after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Effect transition="in" filter="wipe(left)">
                                      <p:cBhvr>
                                        <p:cTn id="35"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uiExpand="1" build="p"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sz="half" idx="1"/>
          </p:nvPr>
        </p:nvSpPr>
        <p:spPr>
          <a:xfrm>
            <a:off x="251520" y="1052736"/>
            <a:ext cx="3816424" cy="5472608"/>
          </a:xfrm>
        </p:spPr>
        <p:txBody>
          <a:bodyPr>
            <a:normAutofit/>
          </a:bodyPr>
          <a:lstStyle/>
          <a:p>
            <a:pPr marL="95250" indent="-95250"/>
            <a:r>
              <a:rPr lang="en-GB" sz="2400" b="1" dirty="0" smtClean="0">
                <a:latin typeface="Times New Roman" panose="02020603050405020304" pitchFamily="18" charset="0"/>
                <a:cs typeface="Times New Roman" panose="02020603050405020304" pitchFamily="18" charset="0"/>
              </a:rPr>
              <a:t>If fire emerges on the ground or during the flight outside the aircraft, you should take the following steps:</a:t>
            </a:r>
          </a:p>
          <a:p>
            <a:pPr marL="95250" indent="-95250"/>
            <a:r>
              <a:rPr lang="en-US" sz="2400" b="1" dirty="0" smtClean="0">
                <a:latin typeface="Times New Roman" panose="02020603050405020304" pitchFamily="18" charset="0"/>
                <a:cs typeface="Times New Roman" panose="02020603050405020304" pitchFamily="18" charset="0"/>
              </a:rPr>
              <a:t>report </a:t>
            </a:r>
            <a:r>
              <a:rPr lang="en-US" sz="2400" b="1" dirty="0">
                <a:latin typeface="Times New Roman" panose="02020603050405020304" pitchFamily="18" charset="0"/>
                <a:cs typeface="Times New Roman" panose="02020603050405020304" pitchFamily="18" charset="0"/>
              </a:rPr>
              <a:t>to the Commander </a:t>
            </a:r>
            <a:r>
              <a:rPr lang="en-US" sz="2400" b="1" dirty="0" smtClean="0">
                <a:latin typeface="Times New Roman" panose="02020603050405020304" pitchFamily="18" charset="0"/>
                <a:cs typeface="Times New Roman" panose="02020603050405020304" pitchFamily="18" charset="0"/>
              </a:rPr>
              <a:t>thereupon</a:t>
            </a:r>
            <a:endParaRPr lang="uk-UA" sz="2400" b="1" dirty="0" smtClean="0">
              <a:latin typeface="Times New Roman" panose="02020603050405020304" pitchFamily="18" charset="0"/>
              <a:cs typeface="Times New Roman" panose="02020603050405020304" pitchFamily="18" charset="0"/>
            </a:endParaRPr>
          </a:p>
          <a:p>
            <a:pPr marL="95250" indent="-95250"/>
            <a:r>
              <a:rPr lang="en-US" sz="2400" b="1" dirty="0">
                <a:latin typeface="Times New Roman" panose="02020603050405020304" pitchFamily="18" charset="0"/>
                <a:cs typeface="Times New Roman" panose="02020603050405020304" pitchFamily="18" charset="0"/>
              </a:rPr>
              <a:t>reassure the passengers and prevent panic</a:t>
            </a:r>
            <a:endParaRPr lang="ru-RU" sz="2400" b="1" dirty="0" smtClean="0">
              <a:latin typeface="Times New Roman" pitchFamily="18" charset="0"/>
              <a:cs typeface="Times New Roman" pitchFamily="18" charset="0"/>
            </a:endParaRPr>
          </a:p>
          <a:p>
            <a:pPr marL="95250" indent="-95250"/>
            <a:r>
              <a:rPr lang="en-US" sz="2400" b="1" dirty="0">
                <a:latin typeface="Times New Roman" panose="02020603050405020304" pitchFamily="18" charset="0"/>
                <a:cs typeface="Times New Roman" panose="02020603050405020304" pitchFamily="18" charset="0"/>
              </a:rPr>
              <a:t>monitor the fire</a:t>
            </a:r>
            <a:r>
              <a:rPr lang="en-US" sz="2400" b="1" dirty="0" smtClean="0">
                <a:latin typeface="Times New Roman" panose="02020603050405020304" pitchFamily="18" charset="0"/>
                <a:cs typeface="Times New Roman" panose="02020603050405020304" pitchFamily="18" charset="0"/>
              </a:rPr>
              <a:t>;</a:t>
            </a:r>
            <a:endParaRPr lang="uk-UA" sz="2400" b="1" dirty="0" smtClean="0">
              <a:latin typeface="Times New Roman" panose="02020603050405020304" pitchFamily="18" charset="0"/>
              <a:cs typeface="Times New Roman" panose="02020603050405020304" pitchFamily="18" charset="0"/>
            </a:endParaRPr>
          </a:p>
          <a:p>
            <a:pPr marL="95250" indent="-95250"/>
            <a:r>
              <a:rPr lang="en-US" sz="2400" b="1" dirty="0">
                <a:latin typeface="Times New Roman" panose="02020603050405020304" pitchFamily="18" charset="0"/>
                <a:cs typeface="Times New Roman" panose="02020603050405020304" pitchFamily="18" charset="0"/>
              </a:rPr>
              <a:t>be ready to evacuate passengers, if </a:t>
            </a:r>
            <a:r>
              <a:rPr lang="en-US" sz="2400" b="1" dirty="0" smtClean="0">
                <a:latin typeface="Times New Roman" panose="02020603050405020304" pitchFamily="18" charset="0"/>
                <a:cs typeface="Times New Roman" panose="02020603050405020304" pitchFamily="18" charset="0"/>
              </a:rPr>
              <a:t>necessary.</a:t>
            </a:r>
            <a:endParaRPr lang="ru-RU" sz="2400" b="1" dirty="0">
              <a:latin typeface="Times New Roman" pitchFamily="18" charset="0"/>
              <a:cs typeface="Times New Roman" pitchFamily="18" charset="0"/>
            </a:endParaRPr>
          </a:p>
        </p:txBody>
      </p:sp>
      <p:sp>
        <p:nvSpPr>
          <p:cNvPr id="4" name="Заголовок 3"/>
          <p:cNvSpPr>
            <a:spLocks noGrp="1"/>
          </p:cNvSpPr>
          <p:nvPr>
            <p:ph type="title"/>
          </p:nvPr>
        </p:nvSpPr>
        <p:spPr>
          <a:xfrm>
            <a:off x="467544" y="274638"/>
            <a:ext cx="8352928" cy="634082"/>
          </a:xfrm>
          <a:solidFill>
            <a:schemeClr val="accent1">
              <a:lumMod val="40000"/>
              <a:lumOff val="60000"/>
            </a:schemeClr>
          </a:solidFill>
          <a:effectLst>
            <a:softEdge rad="127000"/>
          </a:effectLst>
        </p:spPr>
        <p:txBody>
          <a:bodyPr>
            <a:normAutofit fontScale="90000"/>
          </a:bodyPr>
          <a:lstStyle/>
          <a:p>
            <a:pPr algn="ctr"/>
            <a:r>
              <a:rPr lang="uk-UA" i="1" dirty="0" smtClean="0">
                <a:effectLst/>
                <a:latin typeface="Times New Roman" panose="02020603050405020304" pitchFamily="18" charset="0"/>
                <a:cs typeface="Times New Roman" panose="02020603050405020304" pitchFamily="18" charset="0"/>
              </a:rPr>
              <a:t>*</a:t>
            </a:r>
            <a:r>
              <a:rPr lang="uk-UA" i="1" dirty="0" err="1" smtClean="0">
                <a:effectLst/>
                <a:latin typeface="Times New Roman" panose="02020603050405020304" pitchFamily="18" charset="0"/>
                <a:cs typeface="Times New Roman" panose="02020603050405020304" pitchFamily="18" charset="0"/>
              </a:rPr>
              <a:t>Fire</a:t>
            </a:r>
            <a:r>
              <a:rPr lang="uk-UA" i="1" dirty="0" smtClean="0">
                <a:effectLst/>
                <a:latin typeface="Times New Roman" panose="02020603050405020304" pitchFamily="18" charset="0"/>
                <a:cs typeface="Times New Roman" panose="02020603050405020304" pitchFamily="18" charset="0"/>
              </a:rPr>
              <a:t> </a:t>
            </a:r>
            <a:r>
              <a:rPr lang="uk-UA" i="1" dirty="0" err="1">
                <a:effectLst/>
                <a:latin typeface="Times New Roman" panose="02020603050405020304" pitchFamily="18" charset="0"/>
                <a:cs typeface="Times New Roman" panose="02020603050405020304" pitchFamily="18" charset="0"/>
              </a:rPr>
              <a:t>outside</a:t>
            </a:r>
            <a:r>
              <a:rPr lang="uk-UA" i="1" dirty="0">
                <a:effectLst/>
                <a:latin typeface="Times New Roman" panose="02020603050405020304" pitchFamily="18" charset="0"/>
                <a:cs typeface="Times New Roman" panose="02020603050405020304" pitchFamily="18" charset="0"/>
              </a:rPr>
              <a:t> the </a:t>
            </a:r>
            <a:r>
              <a:rPr lang="uk-UA" i="1" dirty="0" err="1">
                <a:effectLst/>
                <a:latin typeface="Times New Roman" panose="02020603050405020304" pitchFamily="18" charset="0"/>
                <a:cs typeface="Times New Roman" panose="02020603050405020304" pitchFamily="18" charset="0"/>
              </a:rPr>
              <a:t>aircraft</a:t>
            </a:r>
            <a:endParaRPr lang="ru-RU" dirty="0">
              <a:latin typeface="Times New Roman" pitchFamily="18" charset="0"/>
              <a:cs typeface="Times New Roman" pitchFamily="18" charset="0"/>
            </a:endParaRPr>
          </a:p>
        </p:txBody>
      </p:sp>
      <p:pic>
        <p:nvPicPr>
          <p:cNvPr id="4098" name="Picture 2" descr="Картинки по запросу паника на самолете картинки"/>
          <p:cNvPicPr>
            <a:picLocks noChangeAspect="1" noChangeArrowheads="1"/>
          </p:cNvPicPr>
          <p:nvPr/>
        </p:nvPicPr>
        <p:blipFill>
          <a:blip r:embed="rId3" cstate="print"/>
          <a:srcRect/>
          <a:stretch>
            <a:fillRect/>
          </a:stretch>
        </p:blipFill>
        <p:spPr bwMode="auto">
          <a:xfrm>
            <a:off x="3921430" y="2276872"/>
            <a:ext cx="5220072" cy="3910018"/>
          </a:xfrm>
          <a:prstGeom prst="rect">
            <a:avLst/>
          </a:prstGeom>
          <a:ln>
            <a:noFill/>
          </a:ln>
          <a:effectLst>
            <a:softEdge rad="112500"/>
          </a:effectLst>
        </p:spPr>
      </p:pic>
      <p:sp>
        <p:nvSpPr>
          <p:cNvPr id="5" name="TextBox 4"/>
          <p:cNvSpPr txBox="1"/>
          <p:nvPr/>
        </p:nvSpPr>
        <p:spPr>
          <a:xfrm>
            <a:off x="7884368" y="6550223"/>
            <a:ext cx="1259632" cy="307777"/>
          </a:xfrm>
          <a:prstGeom prst="rect">
            <a:avLst/>
          </a:prstGeom>
          <a:noFill/>
        </p:spPr>
        <p:txBody>
          <a:bodyPr wrap="square" rtlCol="0">
            <a:spAutoFit/>
          </a:bodyPr>
          <a:lstStyle/>
          <a:p>
            <a:pPr algn="r"/>
            <a:r>
              <a:rPr lang="ru-RU" sz="1400" dirty="0" smtClean="0">
                <a:latin typeface="Times New Roman" pitchFamily="18" charset="0"/>
                <a:cs typeface="Times New Roman" pitchFamily="18" charset="0"/>
              </a:rPr>
              <a:t>Слайд </a:t>
            </a:r>
            <a:r>
              <a:rPr lang="en-US" sz="1400" dirty="0" smtClean="0">
                <a:latin typeface="Times New Roman" pitchFamily="18" charset="0"/>
                <a:cs typeface="Times New Roman" pitchFamily="18" charset="0"/>
              </a:rPr>
              <a:t>3</a:t>
            </a:r>
            <a:r>
              <a:rPr lang="uk-UA" sz="1400" dirty="0" smtClean="0">
                <a:latin typeface="Times New Roman" pitchFamily="18" charset="0"/>
                <a:cs typeface="Times New Roman" pitchFamily="18" charset="0"/>
              </a:rPr>
              <a:t>9</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Tree>
  </p:cSld>
  <p:clrMapOvr>
    <a:masterClrMapping/>
  </p:clrMapOvr>
  <p:transition spd="med">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par>
                                <p:cTn id="8" presetID="9" presetClass="entr" presetSubtype="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dissolve">
                                      <p:cBhvr>
                                        <p:cTn id="10" dur="3000"/>
                                        <p:tgtEl>
                                          <p:spTgt spid="4098"/>
                                        </p:tgtEl>
                                      </p:cBhvr>
                                    </p:animEffect>
                                  </p:childTnLst>
                                </p:cTn>
                              </p:par>
                            </p:childTnLst>
                          </p:cTn>
                        </p:par>
                        <p:par>
                          <p:cTn id="11" fill="hold">
                            <p:stCondLst>
                              <p:cond delay="3000"/>
                            </p:stCondLst>
                            <p:childTnLst>
                              <p:par>
                                <p:cTn id="12" presetID="22" presetClass="entr" presetSubtype="8" fill="hold" grpId="0" nodeType="afterEffect">
                                  <p:stCondLst>
                                    <p:cond delay="250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wipe(left)">
                                      <p:cBhvr>
                                        <p:cTn id="14" dur="1000"/>
                                        <p:tgtEl>
                                          <p:spTgt spid="2">
                                            <p:txEl>
                                              <p:pRg st="0" end="0"/>
                                            </p:txEl>
                                          </p:spTgt>
                                        </p:tgtEl>
                                      </p:cBhvr>
                                    </p:animEffect>
                                  </p:childTnLst>
                                </p:cTn>
                              </p:par>
                            </p:childTnLst>
                          </p:cTn>
                        </p:par>
                        <p:par>
                          <p:cTn id="15" fill="hold">
                            <p:stCondLst>
                              <p:cond delay="6500"/>
                            </p:stCondLst>
                            <p:childTnLst>
                              <p:par>
                                <p:cTn id="16" presetID="22" presetClass="entr" presetSubtype="8" fill="hold" grpId="0" nodeType="afterEffect">
                                  <p:stCondLst>
                                    <p:cond delay="350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wipe(left)">
                                      <p:cBhvr>
                                        <p:cTn id="18" dur="1000"/>
                                        <p:tgtEl>
                                          <p:spTgt spid="2">
                                            <p:txEl>
                                              <p:pRg st="1" end="1"/>
                                            </p:txEl>
                                          </p:spTgt>
                                        </p:tgtEl>
                                      </p:cBhvr>
                                    </p:animEffect>
                                  </p:childTnLst>
                                </p:cTn>
                              </p:par>
                            </p:childTnLst>
                          </p:cTn>
                        </p:par>
                        <p:par>
                          <p:cTn id="19" fill="hold">
                            <p:stCondLst>
                              <p:cond delay="11000"/>
                            </p:stCondLst>
                            <p:childTnLst>
                              <p:par>
                                <p:cTn id="20" presetID="22" presetClass="entr" presetSubtype="8" fill="hold" grpId="0" nodeType="afterEffect">
                                  <p:stCondLst>
                                    <p:cond delay="350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left)">
                                      <p:cBhvr>
                                        <p:cTn id="22" dur="1000"/>
                                        <p:tgtEl>
                                          <p:spTgt spid="2">
                                            <p:txEl>
                                              <p:pRg st="2" end="2"/>
                                            </p:txEl>
                                          </p:spTgt>
                                        </p:tgtEl>
                                      </p:cBhvr>
                                    </p:animEffect>
                                  </p:childTnLst>
                                </p:cTn>
                              </p:par>
                            </p:childTnLst>
                          </p:cTn>
                        </p:par>
                        <p:par>
                          <p:cTn id="23" fill="hold">
                            <p:stCondLst>
                              <p:cond delay="15500"/>
                            </p:stCondLst>
                            <p:childTnLst>
                              <p:par>
                                <p:cTn id="24" presetID="22" presetClass="entr" presetSubtype="8" fill="hold" grpId="0" nodeType="afterEffect">
                                  <p:stCondLst>
                                    <p:cond delay="300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wipe(left)">
                                      <p:cBhvr>
                                        <p:cTn id="26"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4"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2514</TotalTime>
  <Words>1462</Words>
  <Application>Microsoft Office PowerPoint</Application>
  <PresentationFormat>Экран (4:3)</PresentationFormat>
  <Paragraphs>209</Paragraphs>
  <Slides>21</Slides>
  <Notes>10</Notes>
  <HiddenSlides>0</HiddenSlides>
  <MMClips>0</MMClips>
  <ScaleCrop>false</ScaleCrop>
  <HeadingPairs>
    <vt:vector size="6" baseType="variant">
      <vt:variant>
        <vt:lpstr>Тема</vt:lpstr>
      </vt:variant>
      <vt:variant>
        <vt:i4>1</vt:i4>
      </vt:variant>
      <vt:variant>
        <vt:lpstr>Связи</vt:lpstr>
      </vt:variant>
      <vt:variant>
        <vt:i4>4</vt:i4>
      </vt:variant>
      <vt:variant>
        <vt:lpstr>Заголовки слайдов</vt:lpstr>
      </vt:variant>
      <vt:variant>
        <vt:i4>21</vt:i4>
      </vt:variant>
    </vt:vector>
  </HeadingPairs>
  <TitlesOfParts>
    <vt:vector size="26" baseType="lpstr">
      <vt:lpstr>Открытая</vt:lpstr>
      <vt:lpstr>\\AISTINT\DAT\AISTE\EC\EC3\A320gs\Graph_bk\35\OXYGEN MASK REGULATOR PANEL (ombre).tif</vt:lpstr>
      <vt:lpstr>\\AISTINT\DAT\AISTE\EC\EC3\A320gs\Graph_bk\35\blinker.tif</vt:lpstr>
      <vt:lpstr>D:\STORE N GO\Программы новые БП\graph bank\Drawing, crew right hand forward.tif</vt:lpstr>
      <vt:lpstr>D:\STORE N GO\Программы новые БП\graph bank\drawing, loupe.tif</vt:lpstr>
      <vt:lpstr>PORTABLE EMERGENCY EQUIPMENT</vt:lpstr>
      <vt:lpstr>* PORTABLE EMERGENCY EQUIPMENT</vt:lpstr>
      <vt:lpstr>Stationary emergency equipment Стационарное  Аварийное оборудование.</vt:lpstr>
      <vt:lpstr>*Fire extinguisher. </vt:lpstr>
      <vt:lpstr>*Crash axe.</vt:lpstr>
      <vt:lpstr>ПОДКЛЮЧЕНИЕ МАСКИ К БАЛОНУ И К ГНЕЗДУ «КМ»</vt:lpstr>
      <vt:lpstr>РАБОТА  СТАЦИОНАРНОЙ КИСЛОРОДНОЙ СИСТЕМЫ ДЛЯ ЭКИПАЖА</vt:lpstr>
      <vt:lpstr>Слайд 8</vt:lpstr>
      <vt:lpstr>*Emergency flashlight.</vt:lpstr>
      <vt:lpstr>* Portable oxygen bottle БКП-2-210</vt:lpstr>
      <vt:lpstr>Слайд 11</vt:lpstr>
      <vt:lpstr>Слайд 12</vt:lpstr>
      <vt:lpstr>* Emergency radio beacon APM-406 АС1</vt:lpstr>
      <vt:lpstr>Слайд 14</vt:lpstr>
      <vt:lpstr>*Megaphone</vt:lpstr>
      <vt:lpstr>FIRE TRIANGLE</vt:lpstr>
      <vt:lpstr>REPORT</vt:lpstr>
      <vt:lpstr>*Certain fire-hazardous points</vt:lpstr>
      <vt:lpstr>Oven fire </vt:lpstr>
      <vt:lpstr>Luggage bins</vt:lpstr>
      <vt:lpstr>*Fire outside the aircraft</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Возможности и ограничения человека в полете.</dc:title>
  <dc:creator>Олег</dc:creator>
  <cp:lastModifiedBy>Олег</cp:lastModifiedBy>
  <cp:revision>68</cp:revision>
  <dcterms:created xsi:type="dcterms:W3CDTF">2015-12-04T18:11:09Z</dcterms:created>
  <dcterms:modified xsi:type="dcterms:W3CDTF">2016-08-16T17:23:47Z</dcterms:modified>
</cp:coreProperties>
</file>